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7"/>
  </p:notesMasterIdLst>
  <p:handoutMasterIdLst>
    <p:handoutMasterId r:id="rId18"/>
  </p:handoutMasterIdLst>
  <p:sldIdLst>
    <p:sldId id="256" r:id="rId5"/>
    <p:sldId id="293" r:id="rId6"/>
    <p:sldId id="292" r:id="rId7"/>
    <p:sldId id="301" r:id="rId8"/>
    <p:sldId id="300" r:id="rId9"/>
    <p:sldId id="294" r:id="rId10"/>
    <p:sldId id="295" r:id="rId11"/>
    <p:sldId id="296" r:id="rId12"/>
    <p:sldId id="297" r:id="rId13"/>
    <p:sldId id="298" r:id="rId14"/>
    <p:sldId id="259" r:id="rId15"/>
    <p:sldId id="266"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57C091B-B466-4690-95A5-2A87666A9FDA}" name="Schatz, John" initials="SJ" userId="S::john.schatz@txu.com::8fe7d816-28ba-4a29-b055-6e5e4525d48b"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898989"/>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99" autoAdjust="0"/>
    <p:restoredTop sz="94383" autoAdjust="0"/>
  </p:normalViewPr>
  <p:slideViewPr>
    <p:cSldViewPr snapToGrid="0">
      <p:cViewPr varScale="1">
        <p:scale>
          <a:sx n="64" d="100"/>
          <a:sy n="64" d="100"/>
        </p:scale>
        <p:origin x="744" y="48"/>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8/10/relationships/authors" Target="authors.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E7F456E-01A6-4013-ACA5-F5492591A24D}"/>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84983A3-9B9B-4D61-97C9-B9E239A3159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56F32FC-4BD9-442A-A8C6-51598C909FE3}" type="datetimeFigureOut">
              <a:rPr lang="en-US" smtClean="0"/>
              <a:t>12/9/2024</a:t>
            </a:fld>
            <a:endParaRPr lang="en-US" dirty="0"/>
          </a:p>
        </p:txBody>
      </p:sp>
      <p:sp>
        <p:nvSpPr>
          <p:cNvPr id="4" name="Footer Placeholder 3">
            <a:extLst>
              <a:ext uri="{FF2B5EF4-FFF2-40B4-BE49-F238E27FC236}">
                <a16:creationId xmlns:a16="http://schemas.microsoft.com/office/drawing/2014/main" id="{5EEABE74-7A97-4D17-8390-42ADD25C33C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B42C1DBD-1052-425E-BF3C-983304BED57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8EEFA9E-C190-4F5C-8394-BD5F1CD55C02}" type="slidenum">
              <a:rPr lang="en-US" smtClean="0"/>
              <a:t>‹#›</a:t>
            </a:fld>
            <a:endParaRPr lang="en-US" dirty="0"/>
          </a:p>
        </p:txBody>
      </p:sp>
    </p:spTree>
    <p:extLst>
      <p:ext uri="{BB962C8B-B14F-4D97-AF65-F5344CB8AC3E}">
        <p14:creationId xmlns:p14="http://schemas.microsoft.com/office/powerpoint/2010/main" val="23248019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56371FA-A98D-41E8-93F4-09945841298A}" type="datetimeFigureOut">
              <a:rPr lang="en-US" smtClean="0"/>
              <a:t>12/9/2024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289C57-55D7-40A4-A101-E74FAC7A092B}" type="slidenum">
              <a:rPr lang="en-US" smtClean="0"/>
              <a:t>‹#›</a:t>
            </a:fld>
            <a:endParaRPr lang="en-US" dirty="0"/>
          </a:p>
        </p:txBody>
      </p:sp>
    </p:spTree>
    <p:extLst>
      <p:ext uri="{BB962C8B-B14F-4D97-AF65-F5344CB8AC3E}">
        <p14:creationId xmlns:p14="http://schemas.microsoft.com/office/powerpoint/2010/main" val="28399023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16.svg"/><Relationship Id="rId2" Type="http://schemas.openxmlformats.org/officeDocument/2006/relationships/image" Target="../media/image15.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12.svg"/><Relationship Id="rId4" Type="http://schemas.openxmlformats.org/officeDocument/2006/relationships/image" Target="../media/image11.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416040" y="4434840"/>
            <a:ext cx="4941771" cy="1122202"/>
          </a:xfrm>
        </p:spPr>
        <p:txBody>
          <a:bodyPr anchor="b">
            <a:noAutofit/>
          </a:bodyPr>
          <a:lstStyle>
            <a:lvl1pPr algn="l">
              <a:defRPr sz="3600" spc="150" baseline="0"/>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416041" y="5586890"/>
            <a:ext cx="4941770" cy="396660"/>
          </a:xfrm>
        </p:spPr>
        <p:txBody>
          <a:bodyPr>
            <a:normAutofit/>
          </a:bodyPr>
          <a:lstStyle>
            <a:lvl1pPr marL="0" indent="0" algn="l">
              <a:buNone/>
              <a:defRPr sz="16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pic>
        <p:nvPicPr>
          <p:cNvPr id="8" name="Graphic 7">
            <a:extLst>
              <a:ext uri="{FF2B5EF4-FFF2-40B4-BE49-F238E27FC236}">
                <a16:creationId xmlns:a16="http://schemas.microsoft.com/office/drawing/2014/main" id="{A04F1E16-9A84-4D0E-9706-79C396AF6AE6}"/>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9358" t="23650" b="-1"/>
          <a:stretch/>
        </p:blipFill>
        <p:spPr>
          <a:xfrm>
            <a:off x="0" y="0"/>
            <a:ext cx="9488312" cy="5054323"/>
          </a:xfrm>
          <a:prstGeom prst="rect">
            <a:avLst/>
          </a:prstGeom>
        </p:spPr>
      </p:pic>
    </p:spTree>
    <p:extLst>
      <p:ext uri="{BB962C8B-B14F-4D97-AF65-F5344CB8AC3E}">
        <p14:creationId xmlns:p14="http://schemas.microsoft.com/office/powerpoint/2010/main" val="1776826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rt Art">
    <p:bg>
      <p:bgRef idx="1001">
        <a:schemeClr val="bg1"/>
      </p:bgRef>
    </p:bg>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E786F69D-D4FA-4075-A7EC-8D31A184F630}"/>
              </a:ext>
              <a:ext uri="{C183D7F6-B498-43B3-948B-1728B52AA6E4}">
                <adec:decorative xmlns:adec="http://schemas.microsoft.com/office/drawing/2017/decorative" val="1"/>
              </a:ext>
            </a:extLst>
          </p:cNvPr>
          <p:cNvGrpSpPr/>
          <p:nvPr userDrawn="1"/>
        </p:nvGrpSpPr>
        <p:grpSpPr>
          <a:xfrm>
            <a:off x="0" y="0"/>
            <a:ext cx="2590800" cy="1027906"/>
            <a:chOff x="0" y="0"/>
            <a:chExt cx="2590800" cy="1027906"/>
          </a:xfrm>
        </p:grpSpPr>
        <p:cxnSp>
          <p:nvCxnSpPr>
            <p:cNvPr id="10" name="Straight Connector 9">
              <a:extLst>
                <a:ext uri="{FF2B5EF4-FFF2-40B4-BE49-F238E27FC236}">
                  <a16:creationId xmlns:a16="http://schemas.microsoft.com/office/drawing/2014/main" id="{66988B2D-0240-4256-8268-4B9FF1E72363}"/>
                </a:ext>
              </a:extLst>
            </p:cNvPr>
            <p:cNvCxnSpPr>
              <a:cxnSpLocks/>
            </p:cNvCxnSpPr>
            <p:nvPr userDrawn="1"/>
          </p:nvCxnSpPr>
          <p:spPr>
            <a:xfrm flipV="1">
              <a:off x="0" y="0"/>
              <a:ext cx="259080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D8EEAAE1-3D04-41C3-B2D2-B3BEF34C3B27}"/>
                </a:ext>
              </a:extLst>
            </p:cNvPr>
            <p:cNvCxnSpPr>
              <a:cxnSpLocks/>
            </p:cNvCxnSpPr>
            <p:nvPr userDrawn="1"/>
          </p:nvCxnSpPr>
          <p:spPr>
            <a:xfrm flipH="1">
              <a:off x="0" y="0"/>
              <a:ext cx="704850" cy="102790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7" name="SmartArt Placeholder 6">
            <a:extLst>
              <a:ext uri="{FF2B5EF4-FFF2-40B4-BE49-F238E27FC236}">
                <a16:creationId xmlns:a16="http://schemas.microsoft.com/office/drawing/2014/main" id="{156CA116-0F6E-4EE9-B34F-03BA07161A7A}"/>
              </a:ext>
            </a:extLst>
          </p:cNvPr>
          <p:cNvSpPr>
            <a:spLocks noGrp="1"/>
          </p:cNvSpPr>
          <p:nvPr>
            <p:ph type="dgm" sz="quarter" idx="15"/>
          </p:nvPr>
        </p:nvSpPr>
        <p:spPr>
          <a:xfrm>
            <a:off x="838200" y="2111375"/>
            <a:ext cx="10515600" cy="3744913"/>
          </a:xfrm>
        </p:spPr>
        <p:txBody>
          <a:bodyPr/>
          <a:lstStyle/>
          <a:p>
            <a:r>
              <a:rPr lang="en-US"/>
              <a:t>Click icon to add SmartArt graphic</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68311559"/>
      </p:ext>
    </p:extLst>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12" name="Graphic 10">
            <a:extLst>
              <a:ext uri="{FF2B5EF4-FFF2-40B4-BE49-F238E27FC236}">
                <a16:creationId xmlns:a16="http://schemas.microsoft.com/office/drawing/2014/main" id="{9D2AF524-D4B4-4A3A-9CE4-EDAFE1D5A37B}"/>
              </a:ext>
              <a:ext uri="{C183D7F6-B498-43B3-948B-1728B52AA6E4}">
                <adec:decorative xmlns:adec="http://schemas.microsoft.com/office/drawing/2017/decorative" val="1"/>
              </a:ext>
            </a:extLst>
          </p:cNvPr>
          <p:cNvSpPr/>
          <p:nvPr/>
        </p:nvSpPr>
        <p:spPr>
          <a:xfrm>
            <a:off x="2113884" y="0"/>
            <a:ext cx="10078116" cy="6858000"/>
          </a:xfrm>
          <a:custGeom>
            <a:avLst/>
            <a:gdLst>
              <a:gd name="connsiteX0" fmla="*/ 3793236 w 10078116"/>
              <a:gd name="connsiteY0" fmla="*/ 6858000 h 6858000"/>
              <a:gd name="connsiteX1" fmla="*/ 0 w 10078116"/>
              <a:gd name="connsiteY1" fmla="*/ 0 h 6858000"/>
              <a:gd name="connsiteX2" fmla="*/ 10078116 w 10078116"/>
              <a:gd name="connsiteY2" fmla="*/ 0 h 6858000"/>
              <a:gd name="connsiteX3" fmla="*/ 10078116 w 10078116"/>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0078116" h="6858000">
                <a:moveTo>
                  <a:pt x="3793236" y="6858000"/>
                </a:moveTo>
                <a:lnTo>
                  <a:pt x="0" y="0"/>
                </a:lnTo>
                <a:lnTo>
                  <a:pt x="10078116" y="0"/>
                </a:lnTo>
                <a:lnTo>
                  <a:pt x="10078116" y="6858000"/>
                </a:lnTo>
                <a:close/>
              </a:path>
            </a:pathLst>
          </a:custGeom>
          <a:solidFill>
            <a:schemeClr val="accent1"/>
          </a:solidFill>
          <a:ln w="9525" cap="flat">
            <a:noFill/>
            <a:prstDash val="solid"/>
            <a:miter/>
          </a:ln>
        </p:spPr>
        <p:txBody>
          <a:bodyPr rtlCol="0" anchor="ctr"/>
          <a:lstStyle/>
          <a:p>
            <a:endParaRPr lang="en-US" dirty="0"/>
          </a:p>
        </p:txBody>
      </p:sp>
      <p:sp>
        <p:nvSpPr>
          <p:cNvPr id="2" name="Title 1">
            <a:extLst>
              <a:ext uri="{FF2B5EF4-FFF2-40B4-BE49-F238E27FC236}">
                <a16:creationId xmlns:a16="http://schemas.microsoft.com/office/drawing/2014/main" id="{6E3987A5-99A6-4B33-BAAF-53159635382E}"/>
              </a:ext>
            </a:extLst>
          </p:cNvPr>
          <p:cNvSpPr>
            <a:spLocks noGrp="1"/>
          </p:cNvSpPr>
          <p:nvPr>
            <p:ph type="title" hasCustomPrompt="1"/>
          </p:nvPr>
        </p:nvSpPr>
        <p:spPr>
          <a:xfrm>
            <a:off x="838200" y="5509419"/>
            <a:ext cx="4082142" cy="585788"/>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TITLE</a:t>
            </a:r>
          </a:p>
        </p:txBody>
      </p:sp>
      <p:sp>
        <p:nvSpPr>
          <p:cNvPr id="16" name="Text Placeholder 15">
            <a:extLst>
              <a:ext uri="{FF2B5EF4-FFF2-40B4-BE49-F238E27FC236}">
                <a16:creationId xmlns:a16="http://schemas.microsoft.com/office/drawing/2014/main" id="{3BABF6CA-407C-4BF0-8234-1321A676E756}"/>
              </a:ext>
            </a:extLst>
          </p:cNvPr>
          <p:cNvSpPr>
            <a:spLocks noGrp="1"/>
          </p:cNvSpPr>
          <p:nvPr>
            <p:ph type="body" sz="quarter" idx="13"/>
          </p:nvPr>
        </p:nvSpPr>
        <p:spPr>
          <a:xfrm>
            <a:off x="166074" y="1507772"/>
            <a:ext cx="2141764" cy="514350"/>
          </a:xfrm>
        </p:spPr>
        <p:txBody>
          <a:bodyPr anchor="ctr">
            <a:normAutofit/>
          </a:bodyPr>
          <a:lstStyle>
            <a:lvl1pPr marL="0" indent="0" algn="r">
              <a:buNone/>
              <a:defRPr sz="2000"/>
            </a:lvl1pPr>
          </a:lstStyle>
          <a:p>
            <a:pPr lvl="0"/>
            <a:r>
              <a:rPr lang="en-US"/>
              <a:t>Click to edit Master text styles</a:t>
            </a:r>
          </a:p>
        </p:txBody>
      </p:sp>
      <p:sp>
        <p:nvSpPr>
          <p:cNvPr id="17" name="Text Placeholder 15">
            <a:extLst>
              <a:ext uri="{FF2B5EF4-FFF2-40B4-BE49-F238E27FC236}">
                <a16:creationId xmlns:a16="http://schemas.microsoft.com/office/drawing/2014/main" id="{76D8129B-5B68-421C-968C-3663C86EFC7C}"/>
              </a:ext>
            </a:extLst>
          </p:cNvPr>
          <p:cNvSpPr>
            <a:spLocks noGrp="1"/>
          </p:cNvSpPr>
          <p:nvPr>
            <p:ph type="body" sz="quarter" idx="14"/>
          </p:nvPr>
        </p:nvSpPr>
        <p:spPr>
          <a:xfrm>
            <a:off x="732131" y="2584097"/>
            <a:ext cx="2141764" cy="514350"/>
          </a:xfrm>
        </p:spPr>
        <p:txBody>
          <a:bodyPr anchor="ctr">
            <a:normAutofit/>
          </a:bodyPr>
          <a:lstStyle>
            <a:lvl1pPr marL="0" indent="0" algn="r">
              <a:buNone/>
              <a:defRPr sz="2000"/>
            </a:lvl1pPr>
          </a:lstStyle>
          <a:p>
            <a:pPr lvl="0"/>
            <a:r>
              <a:rPr lang="en-US"/>
              <a:t>Click to edit Master text styles</a:t>
            </a:r>
          </a:p>
        </p:txBody>
      </p:sp>
      <p:sp>
        <p:nvSpPr>
          <p:cNvPr id="18" name="Text Placeholder 15">
            <a:extLst>
              <a:ext uri="{FF2B5EF4-FFF2-40B4-BE49-F238E27FC236}">
                <a16:creationId xmlns:a16="http://schemas.microsoft.com/office/drawing/2014/main" id="{6C741DCA-8EBD-44F5-9D38-E938A628ADCD}"/>
              </a:ext>
            </a:extLst>
          </p:cNvPr>
          <p:cNvSpPr>
            <a:spLocks noGrp="1"/>
          </p:cNvSpPr>
          <p:nvPr>
            <p:ph type="body" sz="quarter" idx="15"/>
          </p:nvPr>
        </p:nvSpPr>
        <p:spPr>
          <a:xfrm>
            <a:off x="1338556" y="3660422"/>
            <a:ext cx="2141764" cy="514350"/>
          </a:xfrm>
        </p:spPr>
        <p:txBody>
          <a:bodyPr anchor="ctr">
            <a:normAutofit/>
          </a:bodyPr>
          <a:lstStyle>
            <a:lvl1pPr marL="0" indent="0" algn="r">
              <a:buNone/>
              <a:defRPr sz="2000"/>
            </a:lvl1pPr>
          </a:lstStyle>
          <a:p>
            <a:pPr lvl="0"/>
            <a:r>
              <a:rPr lang="en-US"/>
              <a:t>Click to edit Master text styles</a:t>
            </a:r>
          </a:p>
        </p:txBody>
      </p:sp>
      <p:sp>
        <p:nvSpPr>
          <p:cNvPr id="19" name="Text Placeholder 15">
            <a:extLst>
              <a:ext uri="{FF2B5EF4-FFF2-40B4-BE49-F238E27FC236}">
                <a16:creationId xmlns:a16="http://schemas.microsoft.com/office/drawing/2014/main" id="{5C43C6B1-A1BD-4A90-8B4B-F361C1BEDD26}"/>
              </a:ext>
            </a:extLst>
          </p:cNvPr>
          <p:cNvSpPr>
            <a:spLocks noGrp="1"/>
          </p:cNvSpPr>
          <p:nvPr>
            <p:ph type="body" sz="quarter" idx="16"/>
          </p:nvPr>
        </p:nvSpPr>
        <p:spPr>
          <a:xfrm>
            <a:off x="1922756" y="4736748"/>
            <a:ext cx="2141764" cy="514350"/>
          </a:xfrm>
        </p:spPr>
        <p:txBody>
          <a:bodyPr anchor="ctr">
            <a:normAutofit/>
          </a:bodyPr>
          <a:lstStyle>
            <a:lvl1pPr marL="0" indent="0" algn="r">
              <a:buNone/>
              <a:defRPr sz="2000"/>
            </a:lvl1pPr>
          </a:lstStyle>
          <a:p>
            <a:pPr lvl="0"/>
            <a:r>
              <a:rPr lang="en-US"/>
              <a:t>Click to edit Master text styles</a:t>
            </a:r>
          </a:p>
        </p:txBody>
      </p:sp>
      <p:sp>
        <p:nvSpPr>
          <p:cNvPr id="34" name="Text Placeholder 15">
            <a:extLst>
              <a:ext uri="{FF2B5EF4-FFF2-40B4-BE49-F238E27FC236}">
                <a16:creationId xmlns:a16="http://schemas.microsoft.com/office/drawing/2014/main" id="{0C66E1BD-33F0-4B94-BF94-CD4698F85C3D}"/>
              </a:ext>
            </a:extLst>
          </p:cNvPr>
          <p:cNvSpPr>
            <a:spLocks noGrp="1"/>
          </p:cNvSpPr>
          <p:nvPr>
            <p:ph type="body" sz="quarter" idx="17" hasCustomPrompt="1"/>
          </p:nvPr>
        </p:nvSpPr>
        <p:spPr>
          <a:xfrm>
            <a:off x="4401536" y="1613528"/>
            <a:ext cx="5102680" cy="1010842"/>
          </a:xfrm>
        </p:spPr>
        <p:txBody>
          <a:bodyPr anchor="t">
            <a:normAutofit/>
          </a:bodyPr>
          <a:lstStyle>
            <a:lvl1pPr marL="0" indent="0" algn="l">
              <a:lnSpc>
                <a:spcPct val="100000"/>
              </a:lnSpc>
              <a:buNone/>
              <a:defRPr sz="1400" spc="50" baseline="0"/>
            </a:lvl1pPr>
          </a:lstStyle>
          <a:p>
            <a:pPr lvl="0"/>
            <a:r>
              <a:rPr lang="en-US" dirty="0"/>
              <a:t>Click to edit master text style</a:t>
            </a:r>
          </a:p>
        </p:txBody>
      </p:sp>
      <p:sp>
        <p:nvSpPr>
          <p:cNvPr id="35" name="Text Placeholder 15">
            <a:extLst>
              <a:ext uri="{FF2B5EF4-FFF2-40B4-BE49-F238E27FC236}">
                <a16:creationId xmlns:a16="http://schemas.microsoft.com/office/drawing/2014/main" id="{2D4661B1-6559-407A-9AEC-A46A0570AE8F}"/>
              </a:ext>
            </a:extLst>
          </p:cNvPr>
          <p:cNvSpPr>
            <a:spLocks noGrp="1"/>
          </p:cNvSpPr>
          <p:nvPr>
            <p:ph type="body" sz="quarter" idx="18" hasCustomPrompt="1"/>
          </p:nvPr>
        </p:nvSpPr>
        <p:spPr>
          <a:xfrm>
            <a:off x="4986029" y="268256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6" name="Text Placeholder 15">
            <a:extLst>
              <a:ext uri="{FF2B5EF4-FFF2-40B4-BE49-F238E27FC236}">
                <a16:creationId xmlns:a16="http://schemas.microsoft.com/office/drawing/2014/main" id="{DCC983F7-6A25-42C0-811C-EA32138C5B80}"/>
              </a:ext>
            </a:extLst>
          </p:cNvPr>
          <p:cNvSpPr>
            <a:spLocks noGrp="1"/>
          </p:cNvSpPr>
          <p:nvPr>
            <p:ph type="body" sz="quarter" idx="19" hasCustomPrompt="1"/>
          </p:nvPr>
        </p:nvSpPr>
        <p:spPr>
          <a:xfrm>
            <a:off x="5576938" y="3755394"/>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37" name="Text Placeholder 15">
            <a:extLst>
              <a:ext uri="{FF2B5EF4-FFF2-40B4-BE49-F238E27FC236}">
                <a16:creationId xmlns:a16="http://schemas.microsoft.com/office/drawing/2014/main" id="{E83DA0EB-27DD-416A-8DA5-4AFDC8587E5C}"/>
              </a:ext>
            </a:extLst>
          </p:cNvPr>
          <p:cNvSpPr>
            <a:spLocks noGrp="1"/>
          </p:cNvSpPr>
          <p:nvPr>
            <p:ph type="body" sz="quarter" idx="20" hasCustomPrompt="1"/>
          </p:nvPr>
        </p:nvSpPr>
        <p:spPr>
          <a:xfrm>
            <a:off x="6175280" y="4824430"/>
            <a:ext cx="5102680" cy="1010842"/>
          </a:xfrm>
        </p:spPr>
        <p:txBody>
          <a:bodyPr anchor="t">
            <a:normAutofit/>
          </a:bodyPr>
          <a:lstStyle>
            <a:lvl1pPr marL="0" indent="0" algn="l">
              <a:lnSpc>
                <a:spcPct val="100000"/>
              </a:lnSpc>
              <a:buNone/>
              <a:defRPr sz="1400" spc="50" baseline="0"/>
            </a:lvl1pPr>
          </a:lstStyle>
          <a:p>
            <a:pPr lvl="0"/>
            <a:r>
              <a:rPr lang="en-US"/>
              <a:t>Click to edit master text style</a:t>
            </a:r>
          </a:p>
        </p:txBody>
      </p:sp>
      <p:sp>
        <p:nvSpPr>
          <p:cNvPr id="5" name="Date Placeholder 4">
            <a:extLst>
              <a:ext uri="{FF2B5EF4-FFF2-40B4-BE49-F238E27FC236}">
                <a16:creationId xmlns:a16="http://schemas.microsoft.com/office/drawing/2014/main" id="{874DC36F-5D3E-439D-80B5-32633FC34434}"/>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6" name="Footer Placeholder 5">
            <a:extLst>
              <a:ext uri="{FF2B5EF4-FFF2-40B4-BE49-F238E27FC236}">
                <a16:creationId xmlns:a16="http://schemas.microsoft.com/office/drawing/2014/main" id="{6C710A8A-CEC9-4787-A745-C28DD965F7DD}"/>
              </a:ext>
            </a:extLst>
          </p:cNvPr>
          <p:cNvSpPr>
            <a:spLocks noGrp="1"/>
          </p:cNvSpPr>
          <p:nvPr>
            <p:ph type="ftr" sz="quarter" idx="11"/>
          </p:nvPr>
        </p:nvSpPr>
        <p:spPr>
          <a:xfrm>
            <a:off x="6749143" y="6356350"/>
            <a:ext cx="3775981" cy="365125"/>
          </a:xfrm>
        </p:spPr>
        <p:txBody>
          <a:bodyPr/>
          <a:lstStyle>
            <a:lvl1pPr>
              <a:defRPr sz="900"/>
            </a:lvl1pPr>
          </a:lstStyle>
          <a:p>
            <a:r>
              <a:rPr lang="en-US" dirty="0"/>
              <a:t>PRESENTATION TITLE</a:t>
            </a:r>
          </a:p>
        </p:txBody>
      </p:sp>
      <p:sp>
        <p:nvSpPr>
          <p:cNvPr id="7" name="Slide Number Placeholder 6">
            <a:extLst>
              <a:ext uri="{FF2B5EF4-FFF2-40B4-BE49-F238E27FC236}">
                <a16:creationId xmlns:a16="http://schemas.microsoft.com/office/drawing/2014/main" id="{4162BD04-8F01-472A-9456-4702A2218BB5}"/>
              </a:ext>
            </a:extLst>
          </p:cNvPr>
          <p:cNvSpPr>
            <a:spLocks noGrp="1"/>
          </p:cNvSpPr>
          <p:nvPr>
            <p:ph type="sldNum" sz="quarter" idx="12"/>
          </p:nvPr>
        </p:nvSpPr>
        <p:spPr>
          <a:xfrm>
            <a:off x="10810874" y="6356350"/>
            <a:ext cx="542925" cy="365125"/>
          </a:xfrm>
        </p:spPr>
        <p:txBody>
          <a:bodyPr/>
          <a:lstStyle>
            <a:lvl1pPr>
              <a:defRPr sz="900"/>
            </a:lvl1pPr>
          </a:lstStyle>
          <a:p>
            <a:fld id="{A49DFD55-3C28-40EF-9E31-A92D2E4017FF}" type="slidenum">
              <a:rPr lang="en-US" smtClean="0"/>
              <a:pPr/>
              <a:t>‹#›</a:t>
            </a:fld>
            <a:endParaRPr lang="en-US" dirty="0"/>
          </a:p>
        </p:txBody>
      </p:sp>
      <p:cxnSp>
        <p:nvCxnSpPr>
          <p:cNvPr id="3" name="Straight Connector 2">
            <a:extLst>
              <a:ext uri="{FF2B5EF4-FFF2-40B4-BE49-F238E27FC236}">
                <a16:creationId xmlns:a16="http://schemas.microsoft.com/office/drawing/2014/main" id="{D3795F91-C721-4363-956D-756673AE7957}"/>
              </a:ext>
              <a:ext uri="{C183D7F6-B498-43B3-948B-1728B52AA6E4}">
                <adec:decorative xmlns:adec="http://schemas.microsoft.com/office/drawing/2017/decorative" val="1"/>
              </a:ext>
            </a:extLst>
          </p:cNvPr>
          <p:cNvCxnSpPr>
            <a:cxnSpLocks/>
          </p:cNvCxnSpPr>
          <p:nvPr userDrawn="1"/>
        </p:nvCxnSpPr>
        <p:spPr>
          <a:xfrm>
            <a:off x="4353515" y="502393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4" name="Straight Connector 3">
            <a:extLst>
              <a:ext uri="{FF2B5EF4-FFF2-40B4-BE49-F238E27FC236}">
                <a16:creationId xmlns:a16="http://schemas.microsoft.com/office/drawing/2014/main" id="{8AC14461-E27D-413D-B31A-47B74646AF25}"/>
              </a:ext>
              <a:ext uri="{C183D7F6-B498-43B3-948B-1728B52AA6E4}">
                <adec:decorative xmlns:adec="http://schemas.microsoft.com/office/drawing/2017/decorative" val="1"/>
              </a:ext>
            </a:extLst>
          </p:cNvPr>
          <p:cNvCxnSpPr>
            <a:cxnSpLocks/>
          </p:cNvCxnSpPr>
          <p:nvPr userDrawn="1"/>
        </p:nvCxnSpPr>
        <p:spPr>
          <a:xfrm>
            <a:off x="3759917" y="3948451"/>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8" name="Straight Connector 7">
            <a:extLst>
              <a:ext uri="{FF2B5EF4-FFF2-40B4-BE49-F238E27FC236}">
                <a16:creationId xmlns:a16="http://schemas.microsoft.com/office/drawing/2014/main" id="{4D6AEA4C-7710-4829-BA87-8DD77F15932C}"/>
              </a:ext>
              <a:ext uri="{C183D7F6-B498-43B3-948B-1728B52AA6E4}">
                <adec:decorative xmlns:adec="http://schemas.microsoft.com/office/drawing/2017/decorative" val="1"/>
              </a:ext>
            </a:extLst>
          </p:cNvPr>
          <p:cNvCxnSpPr>
            <a:cxnSpLocks/>
          </p:cNvCxnSpPr>
          <p:nvPr userDrawn="1"/>
        </p:nvCxnSpPr>
        <p:spPr>
          <a:xfrm>
            <a:off x="3173453" y="2872686"/>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cxnSp>
        <p:nvCxnSpPr>
          <p:cNvPr id="9" name="Straight Connector 8">
            <a:extLst>
              <a:ext uri="{FF2B5EF4-FFF2-40B4-BE49-F238E27FC236}">
                <a16:creationId xmlns:a16="http://schemas.microsoft.com/office/drawing/2014/main" id="{E9BD473E-6203-491C-87AC-54AC0AB23333}"/>
              </a:ext>
              <a:ext uri="{C183D7F6-B498-43B3-948B-1728B52AA6E4}">
                <adec:decorative xmlns:adec="http://schemas.microsoft.com/office/drawing/2017/decorative" val="1"/>
              </a:ext>
            </a:extLst>
          </p:cNvPr>
          <p:cNvCxnSpPr>
            <a:cxnSpLocks/>
          </p:cNvCxnSpPr>
          <p:nvPr userDrawn="1"/>
        </p:nvCxnSpPr>
        <p:spPr>
          <a:xfrm>
            <a:off x="2586263" y="1796083"/>
            <a:ext cx="1513211" cy="0"/>
          </a:xfrm>
          <a:prstGeom prst="line">
            <a:avLst/>
          </a:prstGeom>
          <a:ln w="6350">
            <a:solidFill>
              <a:schemeClr val="tx1"/>
            </a:solidFill>
          </a:ln>
        </p:spPr>
        <p:style>
          <a:lnRef idx="1">
            <a:schemeClr val="accent5"/>
          </a:lnRef>
          <a:fillRef idx="0">
            <a:schemeClr val="accent5"/>
          </a:fillRef>
          <a:effectRef idx="0">
            <a:schemeClr val="accent5"/>
          </a:effectRef>
          <a:fontRef idx="minor">
            <a:schemeClr val="tx1"/>
          </a:fontRef>
        </p:style>
      </p:cxnSp>
    </p:spTree>
    <p:extLst>
      <p:ext uri="{BB962C8B-B14F-4D97-AF65-F5344CB8AC3E}">
        <p14:creationId xmlns:p14="http://schemas.microsoft.com/office/powerpoint/2010/main" val="11652594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Two Conten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2933700" y="892177"/>
            <a:ext cx="8421688" cy="1325563"/>
          </a:xfrm>
        </p:spPr>
        <p:txBody>
          <a:bodyPr>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2933700" y="2776936"/>
            <a:ext cx="3924300"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2933700" y="3834606"/>
            <a:ext cx="3924300"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7410173" y="2776936"/>
            <a:ext cx="3943627"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7410173" y="3834606"/>
            <a:ext cx="3943627"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pic>
        <p:nvPicPr>
          <p:cNvPr id="11" name="Graphic 10">
            <a:extLst>
              <a:ext uri="{FF2B5EF4-FFF2-40B4-BE49-F238E27FC236}">
                <a16:creationId xmlns:a16="http://schemas.microsoft.com/office/drawing/2014/main" id="{EE24E1DB-1F20-4C28-8069-D9219D1F8BBD}"/>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l="39434" t="20278" b="22673"/>
          <a:stretch/>
        </p:blipFill>
        <p:spPr>
          <a:xfrm>
            <a:off x="25785" y="0"/>
            <a:ext cx="4368030" cy="3912394"/>
          </a:xfrm>
          <a:prstGeom prst="rect">
            <a:avLst/>
          </a:prstGeom>
        </p:spPr>
      </p:pic>
    </p:spTree>
    <p:extLst>
      <p:ext uri="{BB962C8B-B14F-4D97-AF65-F5344CB8AC3E}">
        <p14:creationId xmlns:p14="http://schemas.microsoft.com/office/powerpoint/2010/main" val="24324519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ree Content">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43104"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4" name="Content Placeholder 3">
            <a:extLst>
              <a:ext uri="{FF2B5EF4-FFF2-40B4-BE49-F238E27FC236}">
                <a16:creationId xmlns:a16="http://schemas.microsoft.com/office/drawing/2014/main" id="{AC9B20CF-6B91-4562-B799-0ABDAEBC0D2A}"/>
              </a:ext>
            </a:extLst>
          </p:cNvPr>
          <p:cNvSpPr>
            <a:spLocks noGrp="1"/>
          </p:cNvSpPr>
          <p:nvPr>
            <p:ph sz="half" idx="2"/>
          </p:nvPr>
        </p:nvSpPr>
        <p:spPr>
          <a:xfrm>
            <a:off x="1243104"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374FC39-67F6-42EA-BCD1-F69AE2F0F22D}"/>
              </a:ext>
            </a:extLst>
          </p:cNvPr>
          <p:cNvSpPr>
            <a:spLocks noGrp="1"/>
          </p:cNvSpPr>
          <p:nvPr>
            <p:ph type="body" sz="quarter" idx="3" hasCustomPrompt="1"/>
          </p:nvPr>
        </p:nvSpPr>
        <p:spPr>
          <a:xfrm>
            <a:off x="4647665" y="2776936"/>
            <a:ext cx="2896671"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000"/>
              </a:spcBef>
              <a:buFont typeface="Arial" panose="020B0604020202020204" pitchFamily="34" charset="0"/>
              <a:buNone/>
            </a:pPr>
            <a:r>
              <a:rPr lang="en-US"/>
              <a:t>CLICK TO EDIT MASTER TEXT</a:t>
            </a:r>
          </a:p>
        </p:txBody>
      </p:sp>
      <p:sp>
        <p:nvSpPr>
          <p:cNvPr id="6" name="Content Placeholder 5">
            <a:extLst>
              <a:ext uri="{FF2B5EF4-FFF2-40B4-BE49-F238E27FC236}">
                <a16:creationId xmlns:a16="http://schemas.microsoft.com/office/drawing/2014/main" id="{B36EE64B-44BF-4634-97BC-5ED74C6DF280}"/>
              </a:ext>
            </a:extLst>
          </p:cNvPr>
          <p:cNvSpPr>
            <a:spLocks noGrp="1"/>
          </p:cNvSpPr>
          <p:nvPr>
            <p:ph sz="quarter" idx="4"/>
          </p:nvPr>
        </p:nvSpPr>
        <p:spPr>
          <a:xfrm>
            <a:off x="4647665" y="3834606"/>
            <a:ext cx="2896671"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1" name="Text Placeholder 2">
            <a:extLst>
              <a:ext uri="{FF2B5EF4-FFF2-40B4-BE49-F238E27FC236}">
                <a16:creationId xmlns:a16="http://schemas.microsoft.com/office/drawing/2014/main" id="{1F60A771-8BBC-4565-AB09-402DA7CB2780}"/>
              </a:ext>
            </a:extLst>
          </p:cNvPr>
          <p:cNvSpPr>
            <a:spLocks noGrp="1"/>
          </p:cNvSpPr>
          <p:nvPr>
            <p:ph type="body" idx="13" hasCustomPrompt="1"/>
          </p:nvPr>
        </p:nvSpPr>
        <p:spPr>
          <a:xfrm>
            <a:off x="8066421" y="2776936"/>
            <a:ext cx="2882475" cy="823912"/>
          </a:xfrm>
        </p:spPr>
        <p:txBody>
          <a:bodyPr anchor="b">
            <a:noAutofit/>
          </a:bodyPr>
          <a:lstStyle>
            <a:lvl1pPr marL="0" indent="0">
              <a:buNone/>
              <a:defRPr lang="en-US" sz="20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a:t>
            </a:r>
          </a:p>
        </p:txBody>
      </p:sp>
      <p:sp>
        <p:nvSpPr>
          <p:cNvPr id="22" name="Content Placeholder 3">
            <a:extLst>
              <a:ext uri="{FF2B5EF4-FFF2-40B4-BE49-F238E27FC236}">
                <a16:creationId xmlns:a16="http://schemas.microsoft.com/office/drawing/2014/main" id="{C464A9BD-B815-4632-8F54-6EB70E48BAFF}"/>
              </a:ext>
            </a:extLst>
          </p:cNvPr>
          <p:cNvSpPr>
            <a:spLocks noGrp="1"/>
          </p:cNvSpPr>
          <p:nvPr>
            <p:ph sz="half" idx="14"/>
          </p:nvPr>
        </p:nvSpPr>
        <p:spPr>
          <a:xfrm>
            <a:off x="8066421" y="3834606"/>
            <a:ext cx="2882475" cy="1997867"/>
          </a:xfrm>
        </p:spPr>
        <p:txBody>
          <a:bodyPr>
            <a:normAutofit/>
          </a:bodyPr>
          <a:lstStyle>
            <a:lvl1pPr marL="0" indent="0">
              <a:lnSpc>
                <a:spcPct val="100000"/>
              </a:lnSpc>
              <a:buNone/>
              <a:defRPr sz="1400" spc="50" baseline="0"/>
            </a:lvl1pPr>
            <a:lvl2pPr marL="457200" indent="0">
              <a:lnSpc>
                <a:spcPct val="100000"/>
              </a:lnSpc>
              <a:buNone/>
              <a:defRPr sz="1400" spc="50" baseline="0"/>
            </a:lvl2pPr>
            <a:lvl3pPr marL="914400" indent="0">
              <a:lnSpc>
                <a:spcPct val="100000"/>
              </a:lnSpc>
              <a:buNone/>
              <a:defRPr sz="1400" spc="50" baseline="0"/>
            </a:lvl3pPr>
            <a:lvl4pPr marL="1371600" indent="0">
              <a:lnSpc>
                <a:spcPct val="100000"/>
              </a:lnSpc>
              <a:buNone/>
              <a:defRPr sz="1400" spc="50" baseline="0"/>
            </a:lvl4pPr>
            <a:lvl5pPr marL="1828800" indent="0">
              <a:lnSpc>
                <a:spcPct val="100000"/>
              </a:lnSpc>
              <a:buNone/>
              <a:defRPr sz="1400" spc="50" baseline="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10" name="Group 9">
            <a:extLst>
              <a:ext uri="{FF2B5EF4-FFF2-40B4-BE49-F238E27FC236}">
                <a16:creationId xmlns:a16="http://schemas.microsoft.com/office/drawing/2014/main" id="{B2368EF4-1233-48C7-8DB5-75844BFCD594}"/>
              </a:ext>
              <a:ext uri="{C183D7F6-B498-43B3-948B-1728B52AA6E4}">
                <adec:decorative xmlns:adec="http://schemas.microsoft.com/office/drawing/2017/decorative" val="1"/>
              </a:ext>
            </a:extLst>
          </p:cNvPr>
          <p:cNvGrpSpPr/>
          <p:nvPr userDrawn="1"/>
        </p:nvGrpSpPr>
        <p:grpSpPr>
          <a:xfrm>
            <a:off x="0" y="0"/>
            <a:ext cx="2238376" cy="3105150"/>
            <a:chOff x="0" y="0"/>
            <a:chExt cx="2238376" cy="3105150"/>
          </a:xfrm>
        </p:grpSpPr>
        <p:cxnSp>
          <p:nvCxnSpPr>
            <p:cNvPr id="16" name="Straight Connector 15">
              <a:extLst>
                <a:ext uri="{FF2B5EF4-FFF2-40B4-BE49-F238E27FC236}">
                  <a16:creationId xmlns:a16="http://schemas.microsoft.com/office/drawing/2014/main" id="{463D7850-C2A6-43CE-BBE4-8E81A0A593BF}"/>
                </a:ext>
              </a:extLst>
            </p:cNvPr>
            <p:cNvCxnSpPr>
              <a:cxnSpLocks/>
            </p:cNvCxnSpPr>
            <p:nvPr userDrawn="1"/>
          </p:nvCxnSpPr>
          <p:spPr>
            <a:xfrm flipH="1">
              <a:off x="0" y="0"/>
              <a:ext cx="1238250" cy="3105150"/>
            </a:xfrm>
            <a:prstGeom prst="line">
              <a:avLst/>
            </a:prstGeom>
            <a:ln w="31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a:extLst>
                <a:ext uri="{FF2B5EF4-FFF2-40B4-BE49-F238E27FC236}">
                  <a16:creationId xmlns:a16="http://schemas.microsoft.com/office/drawing/2014/main" id="{EBAD3E03-2E3B-440C-9105-6F9D33006D66}"/>
                </a:ext>
              </a:extLst>
            </p:cNvPr>
            <p:cNvCxnSpPr>
              <a:cxnSpLocks/>
            </p:cNvCxnSpPr>
            <p:nvPr userDrawn="1"/>
          </p:nvCxnSpPr>
          <p:spPr>
            <a:xfrm flipH="1">
              <a:off x="0" y="0"/>
              <a:ext cx="2238376" cy="24765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3118896713"/>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ummar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54768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54768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grpSp>
        <p:nvGrpSpPr>
          <p:cNvPr id="4" name="Group 3">
            <a:extLst>
              <a:ext uri="{FF2B5EF4-FFF2-40B4-BE49-F238E27FC236}">
                <a16:creationId xmlns:a16="http://schemas.microsoft.com/office/drawing/2014/main" id="{D74AA03A-263D-4B5F-B05B-7D6923A9A4D3}"/>
              </a:ext>
            </a:extLst>
          </p:cNvPr>
          <p:cNvGrpSpPr/>
          <p:nvPr userDrawn="1"/>
        </p:nvGrpSpPr>
        <p:grpSpPr>
          <a:xfrm>
            <a:off x="0" y="0"/>
            <a:ext cx="4762501" cy="5186363"/>
            <a:chOff x="0" y="0"/>
            <a:chExt cx="4762501" cy="5186363"/>
          </a:xfrm>
        </p:grpSpPr>
        <p:cxnSp>
          <p:nvCxnSpPr>
            <p:cNvPr id="23" name="Straight Connector 22">
              <a:extLst>
                <a:ext uri="{FF2B5EF4-FFF2-40B4-BE49-F238E27FC236}">
                  <a16:creationId xmlns:a16="http://schemas.microsoft.com/office/drawing/2014/main" id="{D87F08D6-2CA7-4A5A-BE34-07113DCA535D}"/>
                </a:ext>
              </a:extLst>
            </p:cNvPr>
            <p:cNvCxnSpPr>
              <a:cxnSpLocks/>
            </p:cNvCxnSpPr>
            <p:nvPr userDrawn="1"/>
          </p:nvCxnSpPr>
          <p:spPr>
            <a:xfrm flipH="1" flipV="1">
              <a:off x="0" y="876300"/>
              <a:ext cx="4762500" cy="162877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A768C87F-B9C3-4DFF-8454-F3F52CE4346B}"/>
                </a:ext>
              </a:extLst>
            </p:cNvPr>
            <p:cNvCxnSpPr>
              <a:cxnSpLocks/>
            </p:cNvCxnSpPr>
            <p:nvPr userDrawn="1"/>
          </p:nvCxnSpPr>
          <p:spPr>
            <a:xfrm flipH="1" flipV="1">
              <a:off x="2638425" y="0"/>
              <a:ext cx="2124076" cy="5186363"/>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21" name="Date Placeholder 6">
            <a:extLst>
              <a:ext uri="{FF2B5EF4-FFF2-40B4-BE49-F238E27FC236}">
                <a16:creationId xmlns:a16="http://schemas.microsoft.com/office/drawing/2014/main" id="{71F34533-9677-48AF-9374-976825F4BB7E}"/>
              </a:ext>
            </a:extLst>
          </p:cNvPr>
          <p:cNvSpPr>
            <a:spLocks noGrp="1"/>
          </p:cNvSpPr>
          <p:nvPr>
            <p:ph type="dt" sz="half" idx="10"/>
          </p:nvPr>
        </p:nvSpPr>
        <p:spPr>
          <a:xfrm>
            <a:off x="838200" y="6356350"/>
            <a:ext cx="2743200" cy="365125"/>
          </a:xfrm>
        </p:spPr>
        <p:txBody>
          <a:bodyPr/>
          <a:lstStyle>
            <a:lvl1pPr>
              <a:defRPr sz="900"/>
            </a:lvl1pPr>
          </a:lstStyle>
          <a:p>
            <a:r>
              <a:rPr lang="en-US" dirty="0"/>
              <a:t>20XX</a:t>
            </a:r>
          </a:p>
        </p:txBody>
      </p:sp>
      <p:sp>
        <p:nvSpPr>
          <p:cNvPr id="22" name="Footer Placeholder 7">
            <a:extLst>
              <a:ext uri="{FF2B5EF4-FFF2-40B4-BE49-F238E27FC236}">
                <a16:creationId xmlns:a16="http://schemas.microsoft.com/office/drawing/2014/main" id="{4FAB8A26-B99E-4F96-8327-A932A14F2C03}"/>
              </a:ext>
            </a:extLst>
          </p:cNvPr>
          <p:cNvSpPr>
            <a:spLocks noGrp="1"/>
          </p:cNvSpPr>
          <p:nvPr>
            <p:ph type="ftr" sz="quarter" idx="11"/>
          </p:nvPr>
        </p:nvSpPr>
        <p:spPr>
          <a:xfrm>
            <a:off x="4038600" y="6356350"/>
            <a:ext cx="4114800" cy="365125"/>
          </a:xfrm>
        </p:spPr>
        <p:txBody>
          <a:bodyPr/>
          <a:lstStyle>
            <a:lvl1pPr>
              <a:defRPr sz="900"/>
            </a:lvl1pPr>
          </a:lstStyle>
          <a:p>
            <a:r>
              <a:rPr lang="en-US" dirty="0"/>
              <a:t>PRESENTATION TITLE</a:t>
            </a:r>
          </a:p>
        </p:txBody>
      </p:sp>
      <p:sp>
        <p:nvSpPr>
          <p:cNvPr id="24" name="Slide Number Placeholder 8">
            <a:extLst>
              <a:ext uri="{FF2B5EF4-FFF2-40B4-BE49-F238E27FC236}">
                <a16:creationId xmlns:a16="http://schemas.microsoft.com/office/drawing/2014/main" id="{EB0962D2-BCC3-48AB-A769-2A7327D29191}"/>
              </a:ext>
            </a:extLst>
          </p:cNvPr>
          <p:cNvSpPr>
            <a:spLocks noGrp="1"/>
          </p:cNvSpPr>
          <p:nvPr>
            <p:ph type="sldNum" sz="quarter" idx="12"/>
          </p:nvPr>
        </p:nvSpPr>
        <p:spPr>
          <a:xfrm>
            <a:off x="8610600" y="6356350"/>
            <a:ext cx="2743200"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17780591"/>
      </p:ext>
    </p:extLst>
  </p:cSld>
  <p:clrMapOvr>
    <a:masterClrMapping/>
  </p:clrMapOvr>
  <p:extLst>
    <p:ext uri="{DCECCB84-F9BA-43D5-87BE-67443E8EF086}">
      <p15:sldGuideLst xmlns:p15="http://schemas.microsoft.com/office/powerpoint/2012/main">
        <p15:guide id="1" pos="3000">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reserve="1">
  <p:cSld name="Closing">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4267200" y="1615736"/>
            <a:ext cx="4179570" cy="1524735"/>
          </a:xfrm>
        </p:spPr>
        <p:txBody>
          <a:bodyPr anchor="b">
            <a:noAutofit/>
          </a:bodyPr>
          <a:lstStyle>
            <a:lvl1pPr algn="l">
              <a:defRPr sz="3600" spc="150" baseline="0">
                <a:solidFill>
                  <a:schemeClr val="bg1"/>
                </a:solidFill>
              </a:defRPr>
            </a:lvl1pPr>
          </a:lstStyle>
          <a:p>
            <a:r>
              <a:rPr lang="en-US" dirty="0"/>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4267200" y="3238103"/>
            <a:ext cx="4179570" cy="1371997"/>
          </a:xfrm>
        </p:spPr>
        <p:txBody>
          <a:bodyPr>
            <a:normAutofit/>
          </a:bodyPr>
          <a:lstStyle>
            <a:lvl1pPr marL="0" indent="0" algn="l">
              <a:lnSpc>
                <a:spcPct val="150000"/>
              </a:lnSpc>
              <a:buNone/>
              <a:defRPr sz="1400" spc="50" baseline="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6" name="Graphic 5">
            <a:extLst>
              <a:ext uri="{FF2B5EF4-FFF2-40B4-BE49-F238E27FC236}">
                <a16:creationId xmlns:a16="http://schemas.microsoft.com/office/drawing/2014/main" id="{ED3361C9-310A-4255-A94E-B77588962DA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3176938" cy="6858000"/>
          </a:xfrm>
          <a:prstGeom prst="rect">
            <a:avLst/>
          </a:prstGeom>
        </p:spPr>
      </p:pic>
      <p:sp>
        <p:nvSpPr>
          <p:cNvPr id="9" name="Date Placeholder 6">
            <a:extLst>
              <a:ext uri="{FF2B5EF4-FFF2-40B4-BE49-F238E27FC236}">
                <a16:creationId xmlns:a16="http://schemas.microsoft.com/office/drawing/2014/main" id="{BF358517-D7B7-40D0-A9D0-B650C80898AC}"/>
              </a:ext>
            </a:extLst>
          </p:cNvPr>
          <p:cNvSpPr>
            <a:spLocks noGrp="1"/>
          </p:cNvSpPr>
          <p:nvPr>
            <p:ph type="dt" sz="half" idx="10"/>
          </p:nvPr>
        </p:nvSpPr>
        <p:spPr>
          <a:xfrm>
            <a:off x="4267200" y="6356350"/>
            <a:ext cx="1774371" cy="365125"/>
          </a:xfrm>
        </p:spPr>
        <p:txBody>
          <a:bodyPr/>
          <a:lstStyle>
            <a:lvl1pPr>
              <a:defRPr sz="900"/>
            </a:lvl1pPr>
          </a:lstStyle>
          <a:p>
            <a:r>
              <a:rPr lang="en-US" dirty="0"/>
              <a:t>20XX</a:t>
            </a:r>
          </a:p>
        </p:txBody>
      </p:sp>
      <p:sp>
        <p:nvSpPr>
          <p:cNvPr id="10" name="Footer Placeholder 7">
            <a:extLst>
              <a:ext uri="{FF2B5EF4-FFF2-40B4-BE49-F238E27FC236}">
                <a16:creationId xmlns:a16="http://schemas.microsoft.com/office/drawing/2014/main" id="{6026D44C-0B39-4DE1-A0FC-5615DDAAE3CE}"/>
              </a:ext>
            </a:extLst>
          </p:cNvPr>
          <p:cNvSpPr>
            <a:spLocks noGrp="1"/>
          </p:cNvSpPr>
          <p:nvPr>
            <p:ph type="ftr" sz="quarter" idx="11"/>
          </p:nvPr>
        </p:nvSpPr>
        <p:spPr>
          <a:xfrm>
            <a:off x="6479721" y="6356350"/>
            <a:ext cx="2661557" cy="365125"/>
          </a:xfrm>
        </p:spPr>
        <p:txBody>
          <a:bodyPr/>
          <a:lstStyle>
            <a:lvl1pPr>
              <a:defRPr sz="900"/>
            </a:lvl1pPr>
          </a:lstStyle>
          <a:p>
            <a:r>
              <a:rPr lang="en-US" dirty="0"/>
              <a:t>PRESENTATION TITLE</a:t>
            </a:r>
          </a:p>
        </p:txBody>
      </p:sp>
      <p:sp>
        <p:nvSpPr>
          <p:cNvPr id="11" name="Slide Number Placeholder 8">
            <a:extLst>
              <a:ext uri="{FF2B5EF4-FFF2-40B4-BE49-F238E27FC236}">
                <a16:creationId xmlns:a16="http://schemas.microsoft.com/office/drawing/2014/main" id="{0F8222B4-B618-42C4-8BDB-D2E4DF2F22C3}"/>
              </a:ext>
            </a:extLst>
          </p:cNvPr>
          <p:cNvSpPr>
            <a:spLocks noGrp="1"/>
          </p:cNvSpPr>
          <p:nvPr>
            <p:ph type="sldNum" sz="quarter" idx="12"/>
          </p:nvPr>
        </p:nvSpPr>
        <p:spPr>
          <a:xfrm>
            <a:off x="9579428" y="6356350"/>
            <a:ext cx="1774371"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1291140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genda">
    <p:bg>
      <p:bgPr>
        <a:solidFill>
          <a:schemeClr val="tx1"/>
        </a:solidFill>
        <a:effectLst/>
      </p:bgPr>
    </p:bg>
    <p:spTree>
      <p:nvGrpSpPr>
        <p:cNvPr id="1" name=""/>
        <p:cNvGrpSpPr/>
        <p:nvPr/>
      </p:nvGrpSpPr>
      <p:grpSpPr>
        <a:xfrm>
          <a:off x="0" y="0"/>
          <a:ext cx="0" cy="0"/>
          <a:chOff x="0" y="0"/>
          <a:chExt cx="0" cy="0"/>
        </a:xfrm>
      </p:grpSpPr>
      <p:pic>
        <p:nvPicPr>
          <p:cNvPr id="8" name="Graphic 7">
            <a:extLst>
              <a:ext uri="{FF2B5EF4-FFF2-40B4-BE49-F238E27FC236}">
                <a16:creationId xmlns:a16="http://schemas.microsoft.com/office/drawing/2014/main" id="{D514C6BF-376E-43E8-881D-2E767426990A}"/>
              </a:ext>
            </a:extLst>
          </p:cNvPr>
          <p:cNvPicPr>
            <a:picLocks noChangeAspect="1"/>
          </p:cNvPicPr>
          <p:nvPr userDrawn="1"/>
        </p:nvPicPr>
        <p:blipFill rotWithShape="1">
          <a:blip r:embed="rId2">
            <a:extLst>
              <a:ext uri="{96DAC541-7B7A-43D3-8B79-37D633B846F1}">
                <asvg:svgBlip xmlns:asvg="http://schemas.microsoft.com/office/drawing/2016/SVG/main" r:embed="rId3"/>
              </a:ext>
            </a:extLst>
          </a:blip>
          <a:srcRect t="18301" r="28341" b="23071"/>
          <a:stretch/>
        </p:blipFill>
        <p:spPr>
          <a:xfrm>
            <a:off x="5488815" y="0"/>
            <a:ext cx="6703185" cy="6858000"/>
          </a:xfrm>
          <a:prstGeom prst="rect">
            <a:avLst/>
          </a:prstGeom>
        </p:spPr>
      </p:pic>
      <p:sp>
        <p:nvSpPr>
          <p:cNvPr id="2" name="Title 1">
            <a:extLst>
              <a:ext uri="{FF2B5EF4-FFF2-40B4-BE49-F238E27FC236}">
                <a16:creationId xmlns:a16="http://schemas.microsoft.com/office/drawing/2014/main" id="{3F0A9B92-C2D0-466A-A680-A35832C452B3}"/>
              </a:ext>
            </a:extLst>
          </p:cNvPr>
          <p:cNvSpPr>
            <a:spLocks noGrp="1"/>
          </p:cNvSpPr>
          <p:nvPr>
            <p:ph type="title" hasCustomPrompt="1"/>
          </p:nvPr>
        </p:nvSpPr>
        <p:spPr>
          <a:xfrm>
            <a:off x="1333500" y="1020445"/>
            <a:ext cx="2895600" cy="1325563"/>
          </a:xfrm>
        </p:spPr>
        <p:txBody>
          <a:bodyPr anchor="b">
            <a:normAutofit/>
          </a:bodyPr>
          <a:lstStyle>
            <a:lvl1pPr>
              <a:defRPr sz="2800" spc="150" baseline="0">
                <a:solidFill>
                  <a:schemeClr val="bg1"/>
                </a:solidFill>
              </a:defRPr>
            </a:lvl1pPr>
          </a:lstStyle>
          <a:p>
            <a:r>
              <a:rPr lang="en-US"/>
              <a:t>CLICK TO EDIT MASTER TITLE STYLE</a:t>
            </a:r>
          </a:p>
        </p:txBody>
      </p:sp>
      <p:sp>
        <p:nvSpPr>
          <p:cNvPr id="3" name="Content Placeholder 2">
            <a:extLst>
              <a:ext uri="{FF2B5EF4-FFF2-40B4-BE49-F238E27FC236}">
                <a16:creationId xmlns:a16="http://schemas.microsoft.com/office/drawing/2014/main" id="{2DA41CE6-5A88-4C5C-B2A4-6A5D2153B16F}"/>
              </a:ext>
            </a:extLst>
          </p:cNvPr>
          <p:cNvSpPr>
            <a:spLocks noGrp="1"/>
          </p:cNvSpPr>
          <p:nvPr>
            <p:ph idx="1"/>
          </p:nvPr>
        </p:nvSpPr>
        <p:spPr>
          <a:xfrm>
            <a:off x="1333500" y="2924175"/>
            <a:ext cx="2895600" cy="2519363"/>
          </a:xfrm>
        </p:spPr>
        <p:txBody>
          <a:bodyPr>
            <a:normAutofit/>
          </a:bodyPr>
          <a:lstStyle>
            <a:lvl1pPr marL="0" indent="0">
              <a:lnSpc>
                <a:spcPct val="150000"/>
              </a:lnSpc>
              <a:buNone/>
              <a:defRPr sz="1400">
                <a:solidFill>
                  <a:schemeClr val="bg1"/>
                </a:solidFill>
              </a:defRPr>
            </a:lvl1pPr>
            <a:lvl2pPr marL="457200" indent="0">
              <a:lnSpc>
                <a:spcPct val="150000"/>
              </a:lnSpc>
              <a:buNone/>
              <a:defRPr sz="1400">
                <a:solidFill>
                  <a:schemeClr val="bg1"/>
                </a:solidFill>
              </a:defRPr>
            </a:lvl2pPr>
            <a:lvl3pPr marL="914400" indent="0">
              <a:lnSpc>
                <a:spcPct val="150000"/>
              </a:lnSpc>
              <a:buNone/>
              <a:defRPr sz="1400">
                <a:solidFill>
                  <a:schemeClr val="bg1"/>
                </a:solidFill>
              </a:defRPr>
            </a:lvl3pPr>
            <a:lvl4pPr marL="1371600" indent="0">
              <a:lnSpc>
                <a:spcPct val="150000"/>
              </a:lnSpc>
              <a:buNone/>
              <a:defRPr sz="1400">
                <a:solidFill>
                  <a:schemeClr val="bg1"/>
                </a:solidFill>
              </a:defRPr>
            </a:lvl4pPr>
            <a:lvl5pPr marL="1828800" indent="0">
              <a:lnSpc>
                <a:spcPct val="150000"/>
              </a:lnSpc>
              <a:buNone/>
              <a:defRPr sz="1400">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9F5093-3C53-4152-B8FE-0522E0795269}"/>
              </a:ext>
            </a:extLst>
          </p:cNvPr>
          <p:cNvSpPr>
            <a:spLocks noGrp="1"/>
          </p:cNvSpPr>
          <p:nvPr>
            <p:ph type="dt" sz="half" idx="10"/>
          </p:nvPr>
        </p:nvSpPr>
        <p:spPr>
          <a:xfrm>
            <a:off x="1333500" y="6356350"/>
            <a:ext cx="985157"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7727F11D-8AF8-44D6-A48B-D8C7779B8B08}"/>
              </a:ext>
            </a:extLst>
          </p:cNvPr>
          <p:cNvSpPr>
            <a:spLocks noGrp="1"/>
          </p:cNvSpPr>
          <p:nvPr>
            <p:ph type="ftr" sz="quarter" idx="11"/>
          </p:nvPr>
        </p:nvSpPr>
        <p:spPr>
          <a:xfrm>
            <a:off x="2669886" y="6356349"/>
            <a:ext cx="2482842"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658C0879-6B0F-4AF6-A997-EC61DA8964AE}"/>
              </a:ext>
            </a:extLst>
          </p:cNvPr>
          <p:cNvSpPr>
            <a:spLocks noGrp="1"/>
          </p:cNvSpPr>
          <p:nvPr>
            <p:ph type="sldNum" sz="quarter" idx="12"/>
          </p:nvPr>
        </p:nvSpPr>
        <p:spPr>
          <a:xfrm>
            <a:off x="5536305" y="6356350"/>
            <a:ext cx="987552" cy="365125"/>
          </a:xfrm>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982124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roduc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A3821F-4537-4AE7-8829-C2E3AE60F6E1}"/>
              </a:ext>
            </a:extLst>
          </p:cNvPr>
          <p:cNvSpPr>
            <a:spLocks noGrp="1"/>
          </p:cNvSpPr>
          <p:nvPr>
            <p:ph type="title" hasCustomPrompt="1"/>
          </p:nvPr>
        </p:nvSpPr>
        <p:spPr>
          <a:xfrm>
            <a:off x="1362075" y="1671639"/>
            <a:ext cx="5111750" cy="1204912"/>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Text Placeholder 2">
            <a:extLst>
              <a:ext uri="{FF2B5EF4-FFF2-40B4-BE49-F238E27FC236}">
                <a16:creationId xmlns:a16="http://schemas.microsoft.com/office/drawing/2014/main" id="{92FD4279-EA62-4397-878A-73F4948DB176}"/>
              </a:ext>
            </a:extLst>
          </p:cNvPr>
          <p:cNvSpPr>
            <a:spLocks noGrp="1"/>
          </p:cNvSpPr>
          <p:nvPr>
            <p:ph type="body" idx="1"/>
          </p:nvPr>
        </p:nvSpPr>
        <p:spPr>
          <a:xfrm>
            <a:off x="1362075" y="3660774"/>
            <a:ext cx="5111750" cy="1525588"/>
          </a:xfrm>
        </p:spPr>
        <p:txBody>
          <a:bodyPr>
            <a:normAutofit/>
          </a:bodyPr>
          <a:lstStyle>
            <a:lvl1pPr marL="0" indent="0">
              <a:lnSpc>
                <a:spcPct val="100000"/>
              </a:lnSpc>
              <a:buNone/>
              <a:defRPr sz="1400" spc="50" baseline="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11EBF9-6826-475B-8079-C11128991BAE}"/>
              </a:ext>
            </a:extLst>
          </p:cNvPr>
          <p:cNvSpPr>
            <a:spLocks noGrp="1"/>
          </p:cNvSpPr>
          <p:nvPr>
            <p:ph type="dt" sz="half" idx="10"/>
          </p:nvPr>
        </p:nvSpPr>
        <p:spPr>
          <a:xfrm>
            <a:off x="838200" y="6356350"/>
            <a:ext cx="1219200" cy="365125"/>
          </a:xfrm>
        </p:spPr>
        <p:txBody>
          <a:bodyPr/>
          <a:lstStyle>
            <a:lvl1pPr>
              <a:defRPr sz="900"/>
            </a:lvl1pPr>
          </a:lstStyle>
          <a:p>
            <a:r>
              <a:rPr lang="en-US" dirty="0"/>
              <a:t>20XX</a:t>
            </a:r>
          </a:p>
        </p:txBody>
      </p:sp>
      <p:sp>
        <p:nvSpPr>
          <p:cNvPr id="5" name="Footer Placeholder 4">
            <a:extLst>
              <a:ext uri="{FF2B5EF4-FFF2-40B4-BE49-F238E27FC236}">
                <a16:creationId xmlns:a16="http://schemas.microsoft.com/office/drawing/2014/main" id="{3FB726A3-DF54-47D2-8C3A-34FD43A19E8E}"/>
              </a:ext>
            </a:extLst>
          </p:cNvPr>
          <p:cNvSpPr>
            <a:spLocks noGrp="1"/>
          </p:cNvSpPr>
          <p:nvPr>
            <p:ph type="ftr" sz="quarter" idx="11"/>
          </p:nvPr>
        </p:nvSpPr>
        <p:spPr>
          <a:xfrm>
            <a:off x="2463800" y="6356350"/>
            <a:ext cx="3479800" cy="365125"/>
          </a:xfrm>
        </p:spPr>
        <p:txBody>
          <a:bodyPr/>
          <a:lstStyle>
            <a:lvl1pPr>
              <a:defRPr sz="900"/>
            </a:lvl1pPr>
          </a:lstStyle>
          <a:p>
            <a:r>
              <a:rPr lang="en-US" dirty="0"/>
              <a:t>PRESENTATION TITLE</a:t>
            </a:r>
          </a:p>
        </p:txBody>
      </p:sp>
      <p:sp>
        <p:nvSpPr>
          <p:cNvPr id="6" name="Slide Number Placeholder 5">
            <a:extLst>
              <a:ext uri="{FF2B5EF4-FFF2-40B4-BE49-F238E27FC236}">
                <a16:creationId xmlns:a16="http://schemas.microsoft.com/office/drawing/2014/main" id="{D0CD125A-4493-4967-9146-841D0EF3BC63}"/>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7" name="Group 6">
            <a:extLst>
              <a:ext uri="{FF2B5EF4-FFF2-40B4-BE49-F238E27FC236}">
                <a16:creationId xmlns:a16="http://schemas.microsoft.com/office/drawing/2014/main" id="{D7A1CF8B-3479-49A3-A30E-2F2ECE962075}"/>
              </a:ext>
            </a:extLst>
          </p:cNvPr>
          <p:cNvGrpSpPr/>
          <p:nvPr userDrawn="1"/>
        </p:nvGrpSpPr>
        <p:grpSpPr>
          <a:xfrm>
            <a:off x="6953250" y="-25401"/>
            <a:ext cx="5238750" cy="6902451"/>
            <a:chOff x="6953250" y="-25401"/>
            <a:chExt cx="5238750" cy="6902451"/>
          </a:xfrm>
        </p:grpSpPr>
        <p:cxnSp>
          <p:nvCxnSpPr>
            <p:cNvPr id="14" name="Straight Connector 13">
              <a:extLst>
                <a:ext uri="{FF2B5EF4-FFF2-40B4-BE49-F238E27FC236}">
                  <a16:creationId xmlns:a16="http://schemas.microsoft.com/office/drawing/2014/main" id="{49FBD260-5143-4B12-B9F8-33E48D548909}"/>
                </a:ext>
              </a:extLst>
            </p:cNvPr>
            <p:cNvCxnSpPr/>
            <p:nvPr userDrawn="1"/>
          </p:nvCxnSpPr>
          <p:spPr>
            <a:xfrm>
              <a:off x="9096375" y="1497012"/>
              <a:ext cx="30956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a:extLst>
                <a:ext uri="{FF2B5EF4-FFF2-40B4-BE49-F238E27FC236}">
                  <a16:creationId xmlns:a16="http://schemas.microsoft.com/office/drawing/2014/main" id="{D87F08D6-2CA7-4A5A-BE34-07113DCA535D}"/>
                </a:ext>
              </a:extLst>
            </p:cNvPr>
            <p:cNvCxnSpPr/>
            <p:nvPr userDrawn="1"/>
          </p:nvCxnSpPr>
          <p:spPr>
            <a:xfrm flipH="1">
              <a:off x="6953250" y="-25401"/>
              <a:ext cx="3790950" cy="690245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42497359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Break">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5B3628-62D7-4A6D-A79F-34DE91DBA31E}"/>
              </a:ext>
            </a:extLst>
          </p:cNvPr>
          <p:cNvSpPr>
            <a:spLocks noGrp="1"/>
          </p:cNvSpPr>
          <p:nvPr>
            <p:ph type="ctrTitle" hasCustomPrompt="1"/>
          </p:nvPr>
        </p:nvSpPr>
        <p:spPr>
          <a:xfrm>
            <a:off x="6991350" y="2148840"/>
            <a:ext cx="4179570" cy="1715531"/>
          </a:xfrm>
        </p:spPr>
        <p:txBody>
          <a:bodyPr anchor="b">
            <a:noAutofit/>
          </a:bodyPr>
          <a:lstStyle>
            <a:lvl1pPr algn="l">
              <a:defRPr sz="3600" spc="150" baseline="0">
                <a:solidFill>
                  <a:schemeClr val="bg1"/>
                </a:solidFill>
              </a:defRPr>
            </a:lvl1pPr>
          </a:lstStyle>
          <a:p>
            <a:r>
              <a:rPr lang="en-US"/>
              <a:t>CLICK TO EDIT MASTER TITLE STYLE</a:t>
            </a:r>
          </a:p>
        </p:txBody>
      </p:sp>
      <p:sp>
        <p:nvSpPr>
          <p:cNvPr id="3" name="Subtitle 2">
            <a:extLst>
              <a:ext uri="{FF2B5EF4-FFF2-40B4-BE49-F238E27FC236}">
                <a16:creationId xmlns:a16="http://schemas.microsoft.com/office/drawing/2014/main" id="{55457758-A125-4CEA-A3D5-CBD010417BD2}"/>
              </a:ext>
            </a:extLst>
          </p:cNvPr>
          <p:cNvSpPr>
            <a:spLocks noGrp="1"/>
          </p:cNvSpPr>
          <p:nvPr>
            <p:ph type="subTitle" idx="1"/>
          </p:nvPr>
        </p:nvSpPr>
        <p:spPr>
          <a:xfrm>
            <a:off x="6991350" y="3962003"/>
            <a:ext cx="4179570" cy="365125"/>
          </a:xfrm>
        </p:spPr>
        <p:txBody>
          <a:bodyPr>
            <a:normAutofit/>
          </a:bodyPr>
          <a:lstStyle>
            <a:lvl1pPr marL="0" indent="0" algn="l">
              <a:buNone/>
              <a:defRPr sz="16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5" name="Graphic 4">
            <a:extLst>
              <a:ext uri="{FF2B5EF4-FFF2-40B4-BE49-F238E27FC236}">
                <a16:creationId xmlns:a16="http://schemas.microsoft.com/office/drawing/2014/main" id="{F05D2CCB-CCFC-4A8A-ADA9-C1E4D13B968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828675"/>
            <a:ext cx="5876925" cy="5200650"/>
          </a:xfrm>
          <a:prstGeom prst="rect">
            <a:avLst/>
          </a:prstGeom>
        </p:spPr>
      </p:pic>
    </p:spTree>
    <p:extLst>
      <p:ext uri="{BB962C8B-B14F-4D97-AF65-F5344CB8AC3E}">
        <p14:creationId xmlns:p14="http://schemas.microsoft.com/office/powerpoint/2010/main" val="2699512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
        <p:nvSpPr>
          <p:cNvPr id="7" name="Chart Placeholder 6">
            <a:extLst>
              <a:ext uri="{FF2B5EF4-FFF2-40B4-BE49-F238E27FC236}">
                <a16:creationId xmlns:a16="http://schemas.microsoft.com/office/drawing/2014/main" id="{08AF2DB4-A973-4307-B59C-6058A138835C}"/>
              </a:ext>
            </a:extLst>
          </p:cNvPr>
          <p:cNvSpPr>
            <a:spLocks noGrp="1"/>
          </p:cNvSpPr>
          <p:nvPr>
            <p:ph type="chart" sz="quarter" idx="13"/>
          </p:nvPr>
        </p:nvSpPr>
        <p:spPr>
          <a:xfrm>
            <a:off x="838200" y="2111608"/>
            <a:ext cx="10515600" cy="3744912"/>
          </a:xfrm>
        </p:spPr>
        <p:txBody>
          <a:bodyPr/>
          <a:lstStyle/>
          <a:p>
            <a:r>
              <a:rPr lang="en-US"/>
              <a:t>Click icon to add chart</a:t>
            </a:r>
            <a:endParaRPr lang="en-US" dirty="0"/>
          </a:p>
        </p:txBody>
      </p:sp>
    </p:spTree>
    <p:extLst>
      <p:ext uri="{BB962C8B-B14F-4D97-AF65-F5344CB8AC3E}">
        <p14:creationId xmlns:p14="http://schemas.microsoft.com/office/powerpoint/2010/main" val="14852777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C4E19-B78B-4E39-B661-7E6A2E6C5002}"/>
              </a:ext>
            </a:extLst>
          </p:cNvPr>
          <p:cNvSpPr>
            <a:spLocks noGrp="1"/>
          </p:cNvSpPr>
          <p:nvPr>
            <p:ph type="title" hasCustomPrompt="1"/>
          </p:nvPr>
        </p:nvSpPr>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8" name="Table Placeholder 7">
            <a:extLst>
              <a:ext uri="{FF2B5EF4-FFF2-40B4-BE49-F238E27FC236}">
                <a16:creationId xmlns:a16="http://schemas.microsoft.com/office/drawing/2014/main" id="{C3975522-461E-4D79-B5B9-BF9471B54688}"/>
              </a:ext>
            </a:extLst>
          </p:cNvPr>
          <p:cNvSpPr>
            <a:spLocks noGrp="1"/>
          </p:cNvSpPr>
          <p:nvPr>
            <p:ph type="tbl" sz="quarter" idx="14"/>
          </p:nvPr>
        </p:nvSpPr>
        <p:spPr>
          <a:xfrm>
            <a:off x="838200" y="2111381"/>
            <a:ext cx="10515600" cy="3744913"/>
          </a:xfrm>
        </p:spPr>
        <p:txBody>
          <a:bodyPr/>
          <a:lstStyle/>
          <a:p>
            <a:r>
              <a:rPr lang="en-US"/>
              <a:t>Click icon to add table</a:t>
            </a:r>
            <a:endParaRPr lang="en-US" dirty="0"/>
          </a:p>
        </p:txBody>
      </p:sp>
      <p:sp>
        <p:nvSpPr>
          <p:cNvPr id="3" name="Date Placeholder 2">
            <a:extLst>
              <a:ext uri="{FF2B5EF4-FFF2-40B4-BE49-F238E27FC236}">
                <a16:creationId xmlns:a16="http://schemas.microsoft.com/office/drawing/2014/main" id="{7E085D26-FA83-4414-959E-98936A772670}"/>
              </a:ext>
            </a:extLst>
          </p:cNvPr>
          <p:cNvSpPr>
            <a:spLocks noGrp="1"/>
          </p:cNvSpPr>
          <p:nvPr>
            <p:ph type="dt" sz="half" idx="10"/>
          </p:nvPr>
        </p:nvSpPr>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1FB52E93-DE4C-4341-8D83-F0230E38B1A1}"/>
              </a:ext>
            </a:extLst>
          </p:cNvPr>
          <p:cNvSpPr>
            <a:spLocks noGrp="1"/>
          </p:cNvSpPr>
          <p:nvPr>
            <p:ph type="ftr" sz="quarter" idx="11"/>
          </p:nvPr>
        </p:nvSpPr>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AC467230-4A0F-4B18-8BA9-C3B2FDD59CB0}"/>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3370680036"/>
      </p:ext>
    </p:extLst>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pic>
        <p:nvPicPr>
          <p:cNvPr id="7" name="Graphic 6">
            <a:extLst>
              <a:ext uri="{FF2B5EF4-FFF2-40B4-BE49-F238E27FC236}">
                <a16:creationId xmlns:a16="http://schemas.microsoft.com/office/drawing/2014/main" id="{AEE644D4-F9A4-4237-BD5C-4B97ABA9337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0"/>
            <a:ext cx="5581650" cy="6858000"/>
          </a:xfrm>
          <a:prstGeom prst="rect">
            <a:avLst/>
          </a:prstGeom>
        </p:spPr>
      </p:pic>
      <p:sp>
        <p:nvSpPr>
          <p:cNvPr id="2" name="Title 1">
            <a:extLst>
              <a:ext uri="{FF2B5EF4-FFF2-40B4-BE49-F238E27FC236}">
                <a16:creationId xmlns:a16="http://schemas.microsoft.com/office/drawing/2014/main" id="{C2FF67A8-55FA-435D-A18C-96D63D22B53E}"/>
              </a:ext>
            </a:extLst>
          </p:cNvPr>
          <p:cNvSpPr>
            <a:spLocks noGrp="1"/>
          </p:cNvSpPr>
          <p:nvPr>
            <p:ph type="title" hasCustomPrompt="1"/>
          </p:nvPr>
        </p:nvSpPr>
        <p:spPr>
          <a:xfrm>
            <a:off x="4657724" y="2809875"/>
            <a:ext cx="6696075" cy="1909763"/>
          </a:xfrm>
        </p:spPr>
        <p:txBody>
          <a:bodyPr anchor="b">
            <a:normAutofit/>
          </a:bodyPr>
          <a:lstStyle>
            <a:lvl1pPr>
              <a:defRPr lang="en-US" sz="2800" kern="1200" spc="150" baseline="0" dirty="0">
                <a:solidFill>
                  <a:schemeClr val="tx1"/>
                </a:solidFill>
                <a:latin typeface="+mj-lt"/>
                <a:ea typeface="+mj-ea"/>
                <a:cs typeface="+mj-cs"/>
              </a:defRPr>
            </a:lvl1pPr>
          </a:lstStyle>
          <a:p>
            <a:r>
              <a:rPr lang="en-US"/>
              <a:t>CLICK TO EDIT MASTER TITLE STYLE</a:t>
            </a:r>
          </a:p>
        </p:txBody>
      </p:sp>
      <p:sp>
        <p:nvSpPr>
          <p:cNvPr id="10" name="Subtitle 2">
            <a:extLst>
              <a:ext uri="{FF2B5EF4-FFF2-40B4-BE49-F238E27FC236}">
                <a16:creationId xmlns:a16="http://schemas.microsoft.com/office/drawing/2014/main" id="{104828DA-5EC5-4A00-9A7B-CD9668EF24D1}"/>
              </a:ext>
            </a:extLst>
          </p:cNvPr>
          <p:cNvSpPr>
            <a:spLocks noGrp="1"/>
          </p:cNvSpPr>
          <p:nvPr>
            <p:ph type="subTitle" idx="1"/>
          </p:nvPr>
        </p:nvSpPr>
        <p:spPr>
          <a:xfrm>
            <a:off x="4657725" y="5028803"/>
            <a:ext cx="6696074" cy="365125"/>
          </a:xfrm>
        </p:spPr>
        <p:txBody>
          <a:bodyPr anchor="b">
            <a:normAutofit/>
          </a:bodyPr>
          <a:lstStyle>
            <a:lvl1pPr marL="0" indent="0" algn="l">
              <a:buNone/>
              <a:defRPr sz="1600">
                <a:solidFill>
                  <a:schemeClr val="bg2">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3" name="Date Placeholder 2">
            <a:extLst>
              <a:ext uri="{FF2B5EF4-FFF2-40B4-BE49-F238E27FC236}">
                <a16:creationId xmlns:a16="http://schemas.microsoft.com/office/drawing/2014/main" id="{D9303E9A-96BC-4283-A6E1-5948AEB119F4}"/>
              </a:ext>
            </a:extLst>
          </p:cNvPr>
          <p:cNvSpPr>
            <a:spLocks noGrp="1"/>
          </p:cNvSpPr>
          <p:nvPr>
            <p:ph type="dt" sz="half" idx="10"/>
          </p:nvPr>
        </p:nvSpPr>
        <p:spPr>
          <a:xfrm>
            <a:off x="4676774" y="6356350"/>
            <a:ext cx="1695450" cy="365125"/>
          </a:xfrm>
        </p:spPr>
        <p:txBody>
          <a:bodyPr/>
          <a:lstStyle>
            <a:lvl1pPr>
              <a:defRPr sz="900"/>
            </a:lvl1pPr>
          </a:lstStyle>
          <a:p>
            <a:r>
              <a:rPr lang="en-US" dirty="0"/>
              <a:t>20XX</a:t>
            </a:r>
          </a:p>
        </p:txBody>
      </p:sp>
      <p:sp>
        <p:nvSpPr>
          <p:cNvPr id="4" name="Footer Placeholder 3">
            <a:extLst>
              <a:ext uri="{FF2B5EF4-FFF2-40B4-BE49-F238E27FC236}">
                <a16:creationId xmlns:a16="http://schemas.microsoft.com/office/drawing/2014/main" id="{45A19C49-052B-4D3E-B227-1D787463CE96}"/>
              </a:ext>
            </a:extLst>
          </p:cNvPr>
          <p:cNvSpPr>
            <a:spLocks noGrp="1"/>
          </p:cNvSpPr>
          <p:nvPr>
            <p:ph type="ftr" sz="quarter" idx="11"/>
          </p:nvPr>
        </p:nvSpPr>
        <p:spPr>
          <a:xfrm>
            <a:off x="6743699" y="6356350"/>
            <a:ext cx="2543175" cy="365125"/>
          </a:xfrm>
        </p:spPr>
        <p:txBody>
          <a:bodyPr/>
          <a:lstStyle>
            <a:lvl1pPr>
              <a:defRPr sz="900"/>
            </a:lvl1pPr>
          </a:lstStyle>
          <a:p>
            <a:r>
              <a:rPr lang="en-US" dirty="0"/>
              <a:t>PRESENTATION TITLE</a:t>
            </a:r>
          </a:p>
        </p:txBody>
      </p:sp>
      <p:sp>
        <p:nvSpPr>
          <p:cNvPr id="5" name="Slide Number Placeholder 4">
            <a:extLst>
              <a:ext uri="{FF2B5EF4-FFF2-40B4-BE49-F238E27FC236}">
                <a16:creationId xmlns:a16="http://schemas.microsoft.com/office/drawing/2014/main" id="{4E5E724A-95F0-41B6-A77E-EDD067272C27}"/>
              </a:ext>
            </a:extLst>
          </p:cNvPr>
          <p:cNvSpPr>
            <a:spLocks noGrp="1"/>
          </p:cNvSpPr>
          <p:nvPr>
            <p:ph type="sldNum" sz="quarter" idx="12"/>
          </p:nvPr>
        </p:nvSpPr>
        <p:spPr>
          <a:xfrm>
            <a:off x="9658350" y="6356350"/>
            <a:ext cx="1695450" cy="365125"/>
          </a:xfrm>
        </p:spPr>
        <p:txBody>
          <a:bodyPr/>
          <a:lstStyle>
            <a:lvl1pPr>
              <a:defRPr sz="900"/>
            </a:lvl1pPr>
          </a:lstStyle>
          <a:p>
            <a:fld id="{A49DFD55-3C28-40EF-9E31-A92D2E4017FF}" type="slidenum">
              <a:rPr lang="en-US" smtClean="0"/>
              <a:pPr/>
              <a:t>‹#›</a:t>
            </a:fld>
            <a:endParaRPr lang="en-US" dirty="0"/>
          </a:p>
        </p:txBody>
      </p:sp>
      <p:cxnSp>
        <p:nvCxnSpPr>
          <p:cNvPr id="9" name="Straight Connector 8">
            <a:extLst>
              <a:ext uri="{FF2B5EF4-FFF2-40B4-BE49-F238E27FC236}">
                <a16:creationId xmlns:a16="http://schemas.microsoft.com/office/drawing/2014/main" id="{BDAC7E4E-FE06-4E90-8107-6B543E5515ED}"/>
              </a:ext>
              <a:ext uri="{C183D7F6-B498-43B3-948B-1728B52AA6E4}">
                <adec:decorative xmlns:adec="http://schemas.microsoft.com/office/drawing/2017/decorative" val="1"/>
              </a:ext>
            </a:extLst>
          </p:cNvPr>
          <p:cNvCxnSpPr/>
          <p:nvPr userDrawn="1"/>
        </p:nvCxnSpPr>
        <p:spPr>
          <a:xfrm flipV="1">
            <a:off x="2209800" y="0"/>
            <a:ext cx="2438400" cy="6858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030656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Slide 4 People">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487181" y="2886074"/>
            <a:ext cx="1845511" cy="1845511"/>
          </a:xfrm>
          <a:solidFill>
            <a:schemeClr val="bg1">
              <a:lumMod val="95000"/>
            </a:schemeClr>
          </a:solidFill>
        </p:spPr>
        <p:txBody>
          <a:body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228568"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487181" y="5464114"/>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3836914" y="2886074"/>
            <a:ext cx="1845511" cy="1845511"/>
          </a:xfrm>
          <a:solidFill>
            <a:schemeClr val="bg1">
              <a:lumMod val="95000"/>
            </a:schemeClr>
          </a:solidFill>
        </p:spPr>
        <p:txBody>
          <a:body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578300" y="5084524"/>
            <a:ext cx="233081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36913" y="5478796"/>
            <a:ext cx="1855949"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8" name="Picture Placeholder 10">
            <a:extLst>
              <a:ext uri="{FF2B5EF4-FFF2-40B4-BE49-F238E27FC236}">
                <a16:creationId xmlns:a16="http://schemas.microsoft.com/office/drawing/2014/main" id="{4EBC7D6F-397D-4C5A-AA62-F683F88531A2}"/>
              </a:ext>
            </a:extLst>
          </p:cNvPr>
          <p:cNvSpPr>
            <a:spLocks noGrp="1"/>
          </p:cNvSpPr>
          <p:nvPr>
            <p:ph type="pic" sz="quarter" idx="16"/>
          </p:nvPr>
        </p:nvSpPr>
        <p:spPr>
          <a:xfrm>
            <a:off x="6327578" y="2886074"/>
            <a:ext cx="1845511" cy="1845511"/>
          </a:xfrm>
          <a:solidFill>
            <a:schemeClr val="bg1">
              <a:lumMod val="95000"/>
            </a:schemeClr>
          </a:solidFill>
        </p:spPr>
        <p:txBody>
          <a:bodyPr/>
          <a:lstStyle/>
          <a:p>
            <a:pPr lvl="1"/>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068964" y="5084524"/>
            <a:ext cx="2317707"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327577" y="5478796"/>
            <a:ext cx="1845511"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8747458" y="2886074"/>
            <a:ext cx="1845511" cy="1845511"/>
          </a:xfrm>
          <a:solidFill>
            <a:schemeClr val="bg1">
              <a:lumMod val="95000"/>
            </a:schemeClr>
          </a:solidFill>
        </p:spPr>
        <p:txBody>
          <a:body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488845" y="5084524"/>
            <a:ext cx="2317706" cy="343061"/>
          </a:xfrm>
        </p:spPr>
        <p:txBody>
          <a:bodyPr anchor="ctr">
            <a:noAutofit/>
          </a:bodyPr>
          <a:lstStyle>
            <a:lvl1pPr marL="0" indent="0" algn="ctr">
              <a:buNone/>
              <a:defRPr lang="en-US" sz="140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7458" y="5464114"/>
            <a:ext cx="1845510" cy="343061"/>
          </a:xfrm>
        </p:spPr>
        <p:txBody>
          <a:bodyPr anchor="t">
            <a:noAutofit/>
          </a:bodyPr>
          <a:lstStyle>
            <a:lvl1pPr marL="0" indent="0" algn="ctr">
              <a:buNone/>
              <a:defRPr lang="en-US" sz="1000" kern="1200" spc="150" baseline="0" dirty="0" smtClean="0">
                <a:solidFill>
                  <a:schemeClr val="tx1"/>
                </a:solidFill>
                <a:latin typeface="+mn-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lvl1pPr>
          </a:lstStyle>
          <a:p>
            <a:fld id="{A49DFD55-3C28-40EF-9E31-A92D2E4017FF}" type="slidenum">
              <a:rPr lang="en-US" smtClean="0"/>
              <a:pPr/>
              <a:t>‹#›</a:t>
            </a:fld>
            <a:endParaRPr lang="en-US" dirty="0"/>
          </a:p>
        </p:txBody>
      </p:sp>
      <p:grpSp>
        <p:nvGrpSpPr>
          <p:cNvPr id="4" name="Group 3">
            <a:extLst>
              <a:ext uri="{FF2B5EF4-FFF2-40B4-BE49-F238E27FC236}">
                <a16:creationId xmlns:a16="http://schemas.microsoft.com/office/drawing/2014/main" id="{73C911F2-9041-416A-B83C-F23B354E063B}"/>
              </a:ext>
              <a:ext uri="{C183D7F6-B498-43B3-948B-1728B52AA6E4}">
                <adec:decorative xmlns:adec="http://schemas.microsoft.com/office/drawing/2017/decorative" val="1"/>
              </a:ext>
            </a:extLst>
          </p:cNvPr>
          <p:cNvGrpSpPr/>
          <p:nvPr userDrawn="1"/>
        </p:nvGrpSpPr>
        <p:grpSpPr>
          <a:xfrm>
            <a:off x="7334250" y="0"/>
            <a:ext cx="4857750" cy="1724025"/>
            <a:chOff x="7334250" y="0"/>
            <a:chExt cx="4857750" cy="1724025"/>
          </a:xfrm>
        </p:grpSpPr>
        <p:cxnSp>
          <p:nvCxnSpPr>
            <p:cNvPr id="10" name="Straight Connector 9">
              <a:extLst>
                <a:ext uri="{FF2B5EF4-FFF2-40B4-BE49-F238E27FC236}">
                  <a16:creationId xmlns:a16="http://schemas.microsoft.com/office/drawing/2014/main" id="{4E4B72DA-52CB-4D39-A342-8857B4D959B2}"/>
                </a:ext>
              </a:extLst>
            </p:cNvPr>
            <p:cNvCxnSpPr/>
            <p:nvPr userDrawn="1"/>
          </p:nvCxnSpPr>
          <p:spPr>
            <a:xfrm flipH="1" flipV="1">
              <a:off x="7334250" y="0"/>
              <a:ext cx="4857750" cy="76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21D9BCDA-DFB7-41A4-A7C7-CEE86CEDCBE5}"/>
                </a:ext>
              </a:extLst>
            </p:cNvPr>
            <p:cNvCxnSpPr>
              <a:cxnSpLocks/>
            </p:cNvCxnSpPr>
            <p:nvPr userDrawn="1"/>
          </p:nvCxnSpPr>
          <p:spPr>
            <a:xfrm>
              <a:off x="11487150" y="0"/>
              <a:ext cx="704850" cy="17240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295122785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am Slide 8 People">
    <p:bg>
      <p:bgPr>
        <a:solidFill>
          <a:schemeClr val="bg1"/>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87AAB93-862D-455E-9E73-3D0DAEFDEDB4}"/>
              </a:ext>
              <a:ext uri="{C183D7F6-B498-43B3-948B-1728B52AA6E4}">
                <adec:decorative xmlns:adec="http://schemas.microsoft.com/office/drawing/2017/decorative" val="1"/>
              </a:ext>
            </a:extLst>
          </p:cNvPr>
          <p:cNvGrpSpPr/>
          <p:nvPr userDrawn="1"/>
        </p:nvGrpSpPr>
        <p:grpSpPr>
          <a:xfrm>
            <a:off x="0" y="473953"/>
            <a:ext cx="12192000" cy="5621336"/>
            <a:chOff x="0" y="473953"/>
            <a:chExt cx="12192000" cy="5621336"/>
          </a:xfrm>
        </p:grpSpPr>
        <p:pic>
          <p:nvPicPr>
            <p:cNvPr id="13" name="Graphic 12">
              <a:extLst>
                <a:ext uri="{FF2B5EF4-FFF2-40B4-BE49-F238E27FC236}">
                  <a16:creationId xmlns:a16="http://schemas.microsoft.com/office/drawing/2014/main" id="{B0DFD584-E5CF-41EF-B51E-679CE22DDF9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0" y="473953"/>
              <a:ext cx="2057400" cy="1647825"/>
            </a:xfrm>
            <a:prstGeom prst="rect">
              <a:avLst/>
            </a:prstGeom>
          </p:spPr>
        </p:pic>
        <p:pic>
          <p:nvPicPr>
            <p:cNvPr id="14" name="Graphic 13">
              <a:extLst>
                <a:ext uri="{FF2B5EF4-FFF2-40B4-BE49-F238E27FC236}">
                  <a16:creationId xmlns:a16="http://schemas.microsoft.com/office/drawing/2014/main" id="{E5C02DDF-25A6-42C7-9525-F279CE2095C0}"/>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11049000" y="5180889"/>
              <a:ext cx="1143000" cy="914400"/>
            </a:xfrm>
            <a:prstGeom prst="rect">
              <a:avLst/>
            </a:prstGeom>
          </p:spPr>
        </p:pic>
      </p:grpSp>
      <p:sp>
        <p:nvSpPr>
          <p:cNvPr id="2" name="Title 1">
            <a:extLst>
              <a:ext uri="{FF2B5EF4-FFF2-40B4-BE49-F238E27FC236}">
                <a16:creationId xmlns:a16="http://schemas.microsoft.com/office/drawing/2014/main" id="{81CF3B5C-31C4-46BA-9FAD-72DF917A84DA}"/>
              </a:ext>
            </a:extLst>
          </p:cNvPr>
          <p:cNvSpPr>
            <a:spLocks noGrp="1"/>
          </p:cNvSpPr>
          <p:nvPr>
            <p:ph type="title" hasCustomPrompt="1"/>
          </p:nvPr>
        </p:nvSpPr>
        <p:spPr>
          <a:xfrm>
            <a:off x="1885156" y="892177"/>
            <a:ext cx="8421688" cy="1325563"/>
          </a:xfrm>
        </p:spPr>
        <p:txBody>
          <a:bodyPr>
            <a:normAutofit/>
          </a:bodyPr>
          <a:lstStyle>
            <a:lvl1pPr algn="ctr">
              <a:defRPr lang="en-US" sz="2800" kern="1200" spc="150" baseline="0" dirty="0">
                <a:solidFill>
                  <a:schemeClr val="tx1"/>
                </a:solidFill>
                <a:latin typeface="+mj-lt"/>
                <a:ea typeface="+mj-ea"/>
                <a:cs typeface="+mj-cs"/>
              </a:defRPr>
            </a:lvl1pPr>
          </a:lstStyle>
          <a:p>
            <a:r>
              <a:rPr lang="en-US"/>
              <a:t>CLICK TO EDIT MASTER TITLE STYLE</a:t>
            </a:r>
          </a:p>
        </p:txBody>
      </p:sp>
      <p:sp>
        <p:nvSpPr>
          <p:cNvPr id="11" name="Picture Placeholder 10">
            <a:extLst>
              <a:ext uri="{FF2B5EF4-FFF2-40B4-BE49-F238E27FC236}">
                <a16:creationId xmlns:a16="http://schemas.microsoft.com/office/drawing/2014/main" id="{B0BDE76A-30A6-4268-9656-28A484C3DCC9}"/>
              </a:ext>
            </a:extLst>
          </p:cNvPr>
          <p:cNvSpPr>
            <a:spLocks noGrp="1"/>
          </p:cNvSpPr>
          <p:nvPr>
            <p:ph type="pic" sz="quarter" idx="14"/>
          </p:nvPr>
        </p:nvSpPr>
        <p:spPr>
          <a:xfrm>
            <a:off x="1877176" y="2428875"/>
            <a:ext cx="1066800" cy="1066800"/>
          </a:xfrm>
          <a:solidFill>
            <a:schemeClr val="tx1"/>
          </a:solidFill>
        </p:spPr>
        <p:txBody>
          <a:bodyPr>
            <a:normAutofit/>
          </a:bodyPr>
          <a:lstStyle>
            <a:lvl1pPr marL="0" indent="0" algn="l">
              <a:lnSpc>
                <a:spcPct val="100000"/>
              </a:lnSpc>
              <a:buFont typeface="Arial" panose="020B0604020202020204" pitchFamily="34" charset="0"/>
              <a:buNone/>
              <a:defRPr sz="900">
                <a:solidFill>
                  <a:sysClr val="windowText" lastClr="000000"/>
                </a:solidFill>
              </a:defRPr>
            </a:lvl1pPr>
          </a:lstStyle>
          <a:p>
            <a:r>
              <a:rPr lang="en-US"/>
              <a:t>Click icon to add picture</a:t>
            </a:r>
            <a:endParaRPr lang="en-US" dirty="0"/>
          </a:p>
        </p:txBody>
      </p:sp>
      <p:sp>
        <p:nvSpPr>
          <p:cNvPr id="3" name="Text Placeholder 2">
            <a:extLst>
              <a:ext uri="{FF2B5EF4-FFF2-40B4-BE49-F238E27FC236}">
                <a16:creationId xmlns:a16="http://schemas.microsoft.com/office/drawing/2014/main" id="{B659CD1F-9DFB-4048-9B9B-2BD7D4EC6400}"/>
              </a:ext>
            </a:extLst>
          </p:cNvPr>
          <p:cNvSpPr>
            <a:spLocks noGrp="1"/>
          </p:cNvSpPr>
          <p:nvPr>
            <p:ph type="body" idx="1" hasCustomPrompt="1"/>
          </p:nvPr>
        </p:nvSpPr>
        <p:spPr>
          <a:xfrm>
            <a:off x="1500168"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6" name="Text Placeholder 2">
            <a:extLst>
              <a:ext uri="{FF2B5EF4-FFF2-40B4-BE49-F238E27FC236}">
                <a16:creationId xmlns:a16="http://schemas.microsoft.com/office/drawing/2014/main" id="{A02C0876-23F7-41FA-9AC9-721097D1A3CD}"/>
              </a:ext>
            </a:extLst>
          </p:cNvPr>
          <p:cNvSpPr>
            <a:spLocks noGrp="1"/>
          </p:cNvSpPr>
          <p:nvPr>
            <p:ph type="body" idx="21" hasCustomPrompt="1"/>
          </p:nvPr>
        </p:nvSpPr>
        <p:spPr>
          <a:xfrm>
            <a:off x="1500168"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7" name="Picture Placeholder 10">
            <a:extLst>
              <a:ext uri="{FF2B5EF4-FFF2-40B4-BE49-F238E27FC236}">
                <a16:creationId xmlns:a16="http://schemas.microsoft.com/office/drawing/2014/main" id="{C4CA5C9C-91D5-44B1-A82A-A49732B4691A}"/>
              </a:ext>
            </a:extLst>
          </p:cNvPr>
          <p:cNvSpPr>
            <a:spLocks noGrp="1"/>
          </p:cNvSpPr>
          <p:nvPr>
            <p:ph type="pic" sz="quarter" idx="15"/>
          </p:nvPr>
        </p:nvSpPr>
        <p:spPr>
          <a:xfrm>
            <a:off x="4226270"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3" name="Text Placeholder 2">
            <a:extLst>
              <a:ext uri="{FF2B5EF4-FFF2-40B4-BE49-F238E27FC236}">
                <a16:creationId xmlns:a16="http://schemas.microsoft.com/office/drawing/2014/main" id="{572D0301-10F1-41B4-BEF8-C53FA4D66214}"/>
              </a:ext>
            </a:extLst>
          </p:cNvPr>
          <p:cNvSpPr>
            <a:spLocks noGrp="1"/>
          </p:cNvSpPr>
          <p:nvPr>
            <p:ph type="body" idx="18" hasCustomPrompt="1"/>
          </p:nvPr>
        </p:nvSpPr>
        <p:spPr>
          <a:xfrm>
            <a:off x="3849262"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7" name="Text Placeholder 2">
            <a:extLst>
              <a:ext uri="{FF2B5EF4-FFF2-40B4-BE49-F238E27FC236}">
                <a16:creationId xmlns:a16="http://schemas.microsoft.com/office/drawing/2014/main" id="{7ADEB263-F204-4A78-A5E0-7361EFE0B921}"/>
              </a:ext>
            </a:extLst>
          </p:cNvPr>
          <p:cNvSpPr>
            <a:spLocks noGrp="1"/>
          </p:cNvSpPr>
          <p:nvPr>
            <p:ph type="body" idx="22" hasCustomPrompt="1"/>
          </p:nvPr>
        </p:nvSpPr>
        <p:spPr>
          <a:xfrm>
            <a:off x="3849262" y="3809747"/>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32" name="Picture Placeholder 10">
            <a:extLst>
              <a:ext uri="{FF2B5EF4-FFF2-40B4-BE49-F238E27FC236}">
                <a16:creationId xmlns:a16="http://schemas.microsoft.com/office/drawing/2014/main" id="{1938DB4D-239F-4E8E-8802-0470B0131189}"/>
              </a:ext>
            </a:extLst>
          </p:cNvPr>
          <p:cNvSpPr>
            <a:spLocks noGrp="1"/>
          </p:cNvSpPr>
          <p:nvPr>
            <p:ph type="pic" sz="quarter" idx="37"/>
          </p:nvPr>
        </p:nvSpPr>
        <p:spPr>
          <a:xfrm>
            <a:off x="665558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4" name="Text Placeholder 2">
            <a:extLst>
              <a:ext uri="{FF2B5EF4-FFF2-40B4-BE49-F238E27FC236}">
                <a16:creationId xmlns:a16="http://schemas.microsoft.com/office/drawing/2014/main" id="{E767B9DE-7410-43CC-90CF-52D67EF03D48}"/>
              </a:ext>
            </a:extLst>
          </p:cNvPr>
          <p:cNvSpPr>
            <a:spLocks noGrp="1"/>
          </p:cNvSpPr>
          <p:nvPr>
            <p:ph type="body" idx="19" hasCustomPrompt="1"/>
          </p:nvPr>
        </p:nvSpPr>
        <p:spPr>
          <a:xfrm>
            <a:off x="6198355" y="3654378"/>
            <a:ext cx="2105135"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28" name="Text Placeholder 2">
            <a:extLst>
              <a:ext uri="{FF2B5EF4-FFF2-40B4-BE49-F238E27FC236}">
                <a16:creationId xmlns:a16="http://schemas.microsoft.com/office/drawing/2014/main" id="{103678F5-B025-46E2-BD45-E77861487165}"/>
              </a:ext>
            </a:extLst>
          </p:cNvPr>
          <p:cNvSpPr>
            <a:spLocks noGrp="1"/>
          </p:cNvSpPr>
          <p:nvPr>
            <p:ph type="body" idx="23" hasCustomPrompt="1"/>
          </p:nvPr>
        </p:nvSpPr>
        <p:spPr>
          <a:xfrm>
            <a:off x="6095999" y="3809747"/>
            <a:ext cx="2299855"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19" name="Picture Placeholder 10">
            <a:extLst>
              <a:ext uri="{FF2B5EF4-FFF2-40B4-BE49-F238E27FC236}">
                <a16:creationId xmlns:a16="http://schemas.microsoft.com/office/drawing/2014/main" id="{92E6B581-A522-4758-A9A4-8B9C7B860CF2}"/>
              </a:ext>
            </a:extLst>
          </p:cNvPr>
          <p:cNvSpPr>
            <a:spLocks noGrp="1"/>
          </p:cNvSpPr>
          <p:nvPr>
            <p:ph type="pic" sz="quarter" idx="17"/>
          </p:nvPr>
        </p:nvSpPr>
        <p:spPr>
          <a:xfrm>
            <a:off x="9136814" y="2428875"/>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25" name="Text Placeholder 2">
            <a:extLst>
              <a:ext uri="{FF2B5EF4-FFF2-40B4-BE49-F238E27FC236}">
                <a16:creationId xmlns:a16="http://schemas.microsoft.com/office/drawing/2014/main" id="{E13DFE1F-4534-4828-990E-B052F51FC65C}"/>
              </a:ext>
            </a:extLst>
          </p:cNvPr>
          <p:cNvSpPr>
            <a:spLocks noGrp="1"/>
          </p:cNvSpPr>
          <p:nvPr>
            <p:ph type="body" idx="20" hasCustomPrompt="1"/>
          </p:nvPr>
        </p:nvSpPr>
        <p:spPr>
          <a:xfrm>
            <a:off x="8759806" y="3654378"/>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29" name="Text Placeholder 2">
            <a:extLst>
              <a:ext uri="{FF2B5EF4-FFF2-40B4-BE49-F238E27FC236}">
                <a16:creationId xmlns:a16="http://schemas.microsoft.com/office/drawing/2014/main" id="{7E3F385B-4DD9-4F3C-A02B-179B9FA61292}"/>
              </a:ext>
            </a:extLst>
          </p:cNvPr>
          <p:cNvSpPr>
            <a:spLocks noGrp="1"/>
          </p:cNvSpPr>
          <p:nvPr>
            <p:ph type="body" idx="24" hasCustomPrompt="1"/>
          </p:nvPr>
        </p:nvSpPr>
        <p:spPr>
          <a:xfrm>
            <a:off x="8744480" y="3809747"/>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5" name="Picture Placeholder 10">
            <a:extLst>
              <a:ext uri="{FF2B5EF4-FFF2-40B4-BE49-F238E27FC236}">
                <a16:creationId xmlns:a16="http://schemas.microsoft.com/office/drawing/2014/main" id="{1EBAEB1D-A7F9-4F90-B642-4277D3802BAB}"/>
              </a:ext>
            </a:extLst>
          </p:cNvPr>
          <p:cNvSpPr>
            <a:spLocks noGrp="1"/>
          </p:cNvSpPr>
          <p:nvPr>
            <p:ph type="pic" sz="quarter" idx="26"/>
          </p:nvPr>
        </p:nvSpPr>
        <p:spPr>
          <a:xfrm>
            <a:off x="1877176"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4" name="Text Placeholder 2">
            <a:extLst>
              <a:ext uri="{FF2B5EF4-FFF2-40B4-BE49-F238E27FC236}">
                <a16:creationId xmlns:a16="http://schemas.microsoft.com/office/drawing/2014/main" id="{22930C5B-603C-494E-A467-8B394D01D406}"/>
              </a:ext>
            </a:extLst>
          </p:cNvPr>
          <p:cNvSpPr>
            <a:spLocks noGrp="1"/>
          </p:cNvSpPr>
          <p:nvPr>
            <p:ph type="body" idx="25" hasCustomPrompt="1"/>
          </p:nvPr>
        </p:nvSpPr>
        <p:spPr>
          <a:xfrm>
            <a:off x="1500168"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2" name="Text Placeholder 2">
            <a:extLst>
              <a:ext uri="{FF2B5EF4-FFF2-40B4-BE49-F238E27FC236}">
                <a16:creationId xmlns:a16="http://schemas.microsoft.com/office/drawing/2014/main" id="{540C455F-A23B-493F-B95E-AB485D91DA6A}"/>
              </a:ext>
            </a:extLst>
          </p:cNvPr>
          <p:cNvSpPr>
            <a:spLocks noGrp="1"/>
          </p:cNvSpPr>
          <p:nvPr>
            <p:ph type="body" idx="33" hasCustomPrompt="1"/>
          </p:nvPr>
        </p:nvSpPr>
        <p:spPr>
          <a:xfrm>
            <a:off x="1500168"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56" name="Picture Placeholder 10">
            <a:extLst>
              <a:ext uri="{FF2B5EF4-FFF2-40B4-BE49-F238E27FC236}">
                <a16:creationId xmlns:a16="http://schemas.microsoft.com/office/drawing/2014/main" id="{9461A69E-14C8-4325-89AF-D4257C1C05BA}"/>
              </a:ext>
            </a:extLst>
          </p:cNvPr>
          <p:cNvSpPr>
            <a:spLocks noGrp="1"/>
          </p:cNvSpPr>
          <p:nvPr>
            <p:ph type="pic" sz="quarter" idx="27"/>
          </p:nvPr>
        </p:nvSpPr>
        <p:spPr>
          <a:xfrm>
            <a:off x="4226270"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59" name="Text Placeholder 2">
            <a:extLst>
              <a:ext uri="{FF2B5EF4-FFF2-40B4-BE49-F238E27FC236}">
                <a16:creationId xmlns:a16="http://schemas.microsoft.com/office/drawing/2014/main" id="{6D1C374C-DAF7-40EF-B279-4EC7A2AFE6A2}"/>
              </a:ext>
            </a:extLst>
          </p:cNvPr>
          <p:cNvSpPr>
            <a:spLocks noGrp="1"/>
          </p:cNvSpPr>
          <p:nvPr>
            <p:ph type="body" idx="30" hasCustomPrompt="1"/>
          </p:nvPr>
        </p:nvSpPr>
        <p:spPr>
          <a:xfrm>
            <a:off x="3849262"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3" name="Text Placeholder 2">
            <a:extLst>
              <a:ext uri="{FF2B5EF4-FFF2-40B4-BE49-F238E27FC236}">
                <a16:creationId xmlns:a16="http://schemas.microsoft.com/office/drawing/2014/main" id="{421FF438-E4E8-4643-BCB3-4A1C12429042}"/>
              </a:ext>
            </a:extLst>
          </p:cNvPr>
          <p:cNvSpPr>
            <a:spLocks noGrp="1"/>
          </p:cNvSpPr>
          <p:nvPr>
            <p:ph type="body" idx="34" hasCustomPrompt="1"/>
          </p:nvPr>
        </p:nvSpPr>
        <p:spPr>
          <a:xfrm>
            <a:off x="3849262" y="5668583"/>
            <a:ext cx="1828800"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33" name="Picture Placeholder 10">
            <a:extLst>
              <a:ext uri="{FF2B5EF4-FFF2-40B4-BE49-F238E27FC236}">
                <a16:creationId xmlns:a16="http://schemas.microsoft.com/office/drawing/2014/main" id="{E029C5CA-EDDA-4BF9-9051-8B09E98EE1E2}"/>
              </a:ext>
            </a:extLst>
          </p:cNvPr>
          <p:cNvSpPr>
            <a:spLocks noGrp="1"/>
          </p:cNvSpPr>
          <p:nvPr>
            <p:ph type="pic" sz="quarter" idx="38"/>
          </p:nvPr>
        </p:nvSpPr>
        <p:spPr>
          <a:xfrm>
            <a:off x="665558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0" name="Text Placeholder 2">
            <a:extLst>
              <a:ext uri="{FF2B5EF4-FFF2-40B4-BE49-F238E27FC236}">
                <a16:creationId xmlns:a16="http://schemas.microsoft.com/office/drawing/2014/main" id="{D4FEDD19-A7BA-45BB-93A0-F1E896C9F26D}"/>
              </a:ext>
            </a:extLst>
          </p:cNvPr>
          <p:cNvSpPr>
            <a:spLocks noGrp="1"/>
          </p:cNvSpPr>
          <p:nvPr>
            <p:ph type="body" idx="31" hasCustomPrompt="1"/>
          </p:nvPr>
        </p:nvSpPr>
        <p:spPr>
          <a:xfrm>
            <a:off x="633992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4" name="Text Placeholder 2">
            <a:extLst>
              <a:ext uri="{FF2B5EF4-FFF2-40B4-BE49-F238E27FC236}">
                <a16:creationId xmlns:a16="http://schemas.microsoft.com/office/drawing/2014/main" id="{A12F0175-7AEE-46B1-9590-D4A427680DC7}"/>
              </a:ext>
            </a:extLst>
          </p:cNvPr>
          <p:cNvSpPr>
            <a:spLocks noGrp="1"/>
          </p:cNvSpPr>
          <p:nvPr>
            <p:ph type="body" idx="35" hasCustomPrompt="1"/>
          </p:nvPr>
        </p:nvSpPr>
        <p:spPr>
          <a:xfrm>
            <a:off x="6339926" y="5668583"/>
            <a:ext cx="1813474"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a:t>
            </a:r>
          </a:p>
        </p:txBody>
      </p:sp>
      <p:sp>
        <p:nvSpPr>
          <p:cNvPr id="58" name="Picture Placeholder 10">
            <a:extLst>
              <a:ext uri="{FF2B5EF4-FFF2-40B4-BE49-F238E27FC236}">
                <a16:creationId xmlns:a16="http://schemas.microsoft.com/office/drawing/2014/main" id="{622ED9F4-EB9B-4588-8501-BFECB846EE73}"/>
              </a:ext>
            </a:extLst>
          </p:cNvPr>
          <p:cNvSpPr>
            <a:spLocks noGrp="1"/>
          </p:cNvSpPr>
          <p:nvPr>
            <p:ph type="pic" sz="quarter" idx="29"/>
          </p:nvPr>
        </p:nvSpPr>
        <p:spPr>
          <a:xfrm>
            <a:off x="9136814" y="4287711"/>
            <a:ext cx="1066800" cy="1066800"/>
          </a:xfrm>
          <a:solidFill>
            <a:schemeClr val="tx1"/>
          </a:solidFill>
        </p:spPr>
        <p:txBody>
          <a:bodyPr>
            <a:normAutofit/>
          </a:bodyPr>
          <a:lstStyle>
            <a:lvl1pPr marL="0" indent="0" algn="l">
              <a:lnSpc>
                <a:spcPct val="100000"/>
              </a:lnSpc>
              <a:buNone/>
              <a:defRPr sz="900">
                <a:solidFill>
                  <a:sysClr val="windowText" lastClr="000000"/>
                </a:solidFill>
              </a:defRPr>
            </a:lvl1pPr>
          </a:lstStyle>
          <a:p>
            <a:r>
              <a:rPr lang="en-US"/>
              <a:t>Click icon to add picture</a:t>
            </a:r>
            <a:endParaRPr lang="en-US" dirty="0"/>
          </a:p>
        </p:txBody>
      </p:sp>
      <p:sp>
        <p:nvSpPr>
          <p:cNvPr id="61" name="Text Placeholder 2">
            <a:extLst>
              <a:ext uri="{FF2B5EF4-FFF2-40B4-BE49-F238E27FC236}">
                <a16:creationId xmlns:a16="http://schemas.microsoft.com/office/drawing/2014/main" id="{5026D39F-46AB-4680-9A52-F367344A3531}"/>
              </a:ext>
            </a:extLst>
          </p:cNvPr>
          <p:cNvSpPr>
            <a:spLocks noGrp="1"/>
          </p:cNvSpPr>
          <p:nvPr>
            <p:ph type="body" idx="32" hasCustomPrompt="1"/>
          </p:nvPr>
        </p:nvSpPr>
        <p:spPr>
          <a:xfrm>
            <a:off x="8759806" y="5513214"/>
            <a:ext cx="1828800" cy="343061"/>
          </a:xfrm>
        </p:spPr>
        <p:txBody>
          <a:bodyPr anchor="t">
            <a:noAutofit/>
          </a:bodyPr>
          <a:lstStyle>
            <a:lvl1pPr marL="0" indent="0" algn="ctr">
              <a:buNone/>
              <a:defRPr lang="en-US" sz="1050" kern="1200" spc="150" baseline="0" dirty="0" smtClean="0">
                <a:solidFill>
                  <a:schemeClr val="tx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65" name="Text Placeholder 2">
            <a:extLst>
              <a:ext uri="{FF2B5EF4-FFF2-40B4-BE49-F238E27FC236}">
                <a16:creationId xmlns:a16="http://schemas.microsoft.com/office/drawing/2014/main" id="{04E11FE2-6320-4E8C-A5B3-8104AF329ADA}"/>
              </a:ext>
            </a:extLst>
          </p:cNvPr>
          <p:cNvSpPr>
            <a:spLocks noGrp="1"/>
          </p:cNvSpPr>
          <p:nvPr>
            <p:ph type="body" idx="36" hasCustomPrompt="1"/>
          </p:nvPr>
        </p:nvSpPr>
        <p:spPr>
          <a:xfrm>
            <a:off x="8744480" y="5668583"/>
            <a:ext cx="1844126" cy="343061"/>
          </a:xfrm>
        </p:spPr>
        <p:txBody>
          <a:bodyPr anchor="ctr">
            <a:noAutofit/>
          </a:bodyPr>
          <a:lstStyle>
            <a:lvl1pPr marL="0" indent="0" algn="ctr">
              <a:buNone/>
              <a:defRPr lang="en-US" sz="900" kern="1200" spc="150" baseline="0" dirty="0" smtClean="0">
                <a:solidFill>
                  <a:schemeClr val="accent1"/>
                </a:solidFill>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a:t>
            </a:r>
          </a:p>
        </p:txBody>
      </p:sp>
      <p:sp>
        <p:nvSpPr>
          <p:cNvPr id="7" name="Date Placeholder 6">
            <a:extLst>
              <a:ext uri="{FF2B5EF4-FFF2-40B4-BE49-F238E27FC236}">
                <a16:creationId xmlns:a16="http://schemas.microsoft.com/office/drawing/2014/main" id="{F255C16C-AA88-4BBF-8040-11ECFED618E0}"/>
              </a:ext>
            </a:extLst>
          </p:cNvPr>
          <p:cNvSpPr>
            <a:spLocks noGrp="1"/>
          </p:cNvSpPr>
          <p:nvPr>
            <p:ph type="dt" sz="half" idx="10"/>
          </p:nvPr>
        </p:nvSpPr>
        <p:spPr/>
        <p:txBody>
          <a:bodyPr/>
          <a:lstStyle>
            <a:lvl1pPr>
              <a:defRPr sz="900">
                <a:solidFill>
                  <a:srgbClr val="898989"/>
                </a:solidFill>
              </a:defRPr>
            </a:lvl1pPr>
          </a:lstStyle>
          <a:p>
            <a:r>
              <a:rPr lang="en-US" dirty="0"/>
              <a:t>20XX</a:t>
            </a:r>
          </a:p>
        </p:txBody>
      </p:sp>
      <p:sp>
        <p:nvSpPr>
          <p:cNvPr id="8" name="Footer Placeholder 7">
            <a:extLst>
              <a:ext uri="{FF2B5EF4-FFF2-40B4-BE49-F238E27FC236}">
                <a16:creationId xmlns:a16="http://schemas.microsoft.com/office/drawing/2014/main" id="{CBE560E3-F935-488F-8F0E-191D7B6B54B8}"/>
              </a:ext>
            </a:extLst>
          </p:cNvPr>
          <p:cNvSpPr>
            <a:spLocks noGrp="1"/>
          </p:cNvSpPr>
          <p:nvPr>
            <p:ph type="ftr" sz="quarter" idx="11"/>
          </p:nvPr>
        </p:nvSpPr>
        <p:spPr/>
        <p:txBody>
          <a:bodyPr/>
          <a:lstStyle>
            <a:lvl1pPr>
              <a:defRPr sz="900">
                <a:solidFill>
                  <a:srgbClr val="898989"/>
                </a:solidFill>
              </a:defRPr>
            </a:lvl1pPr>
          </a:lstStyle>
          <a:p>
            <a:r>
              <a:rPr lang="en-US" dirty="0"/>
              <a:t>PRESENTATION TITLE</a:t>
            </a:r>
          </a:p>
        </p:txBody>
      </p:sp>
      <p:sp>
        <p:nvSpPr>
          <p:cNvPr id="9" name="Slide Number Placeholder 8">
            <a:extLst>
              <a:ext uri="{FF2B5EF4-FFF2-40B4-BE49-F238E27FC236}">
                <a16:creationId xmlns:a16="http://schemas.microsoft.com/office/drawing/2014/main" id="{9B9CD8B2-CC23-467F-B0EE-2CC06D6308BD}"/>
              </a:ext>
            </a:extLst>
          </p:cNvPr>
          <p:cNvSpPr>
            <a:spLocks noGrp="1"/>
          </p:cNvSpPr>
          <p:nvPr>
            <p:ph type="sldNum" sz="quarter" idx="12"/>
          </p:nvPr>
        </p:nvSpPr>
        <p:spPr/>
        <p:txBody>
          <a:bodyPr/>
          <a:lstStyle>
            <a:lvl1pPr>
              <a:defRPr sz="900">
                <a:solidFill>
                  <a:srgbClr val="898989"/>
                </a:solidFill>
              </a:defRPr>
            </a:lvl1pPr>
          </a:lstStyle>
          <a:p>
            <a:fld id="{A49DFD55-3C28-40EF-9E31-A92D2E4017FF}" type="slidenum">
              <a:rPr lang="en-US" smtClean="0"/>
              <a:pPr/>
              <a:t>‹#›</a:t>
            </a:fld>
            <a:endParaRPr lang="en-US" dirty="0"/>
          </a:p>
        </p:txBody>
      </p:sp>
    </p:spTree>
    <p:extLst>
      <p:ext uri="{BB962C8B-B14F-4D97-AF65-F5344CB8AC3E}">
        <p14:creationId xmlns:p14="http://schemas.microsoft.com/office/powerpoint/2010/main" val="2857120649"/>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F4C17E5-24ED-44BC-BA50-02EF903552E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833D101-3AF0-4F06-90ED-B83615C36C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AE9FDE-AF95-49F8-A927-35A23C9E653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id="{CC2E900D-8FF9-4E80-860D-89C2D3B4E4E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F1A66A0C-1415-46A3-A1FF-BE18C70873E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9DFD55-3C28-40EF-9E31-A92D2E4017FF}" type="slidenum">
              <a:rPr lang="en-US" smtClean="0"/>
              <a:t>‹#›</a:t>
            </a:fld>
            <a:endParaRPr lang="en-US" dirty="0"/>
          </a:p>
        </p:txBody>
      </p:sp>
    </p:spTree>
    <p:extLst>
      <p:ext uri="{BB962C8B-B14F-4D97-AF65-F5344CB8AC3E}">
        <p14:creationId xmlns:p14="http://schemas.microsoft.com/office/powerpoint/2010/main" val="2319061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1" r:id="rId4"/>
    <p:sldLayoutId id="2147483666" r:id="rId5"/>
    <p:sldLayoutId id="2147483667" r:id="rId6"/>
    <p:sldLayoutId id="2147483654" r:id="rId7"/>
    <p:sldLayoutId id="2147483663" r:id="rId8"/>
    <p:sldLayoutId id="2147483662" r:id="rId9"/>
    <p:sldLayoutId id="2147483668" r:id="rId10"/>
    <p:sldLayoutId id="2147483652" r:id="rId11"/>
    <p:sldLayoutId id="2147483653" r:id="rId12"/>
    <p:sldLayoutId id="2147483660" r:id="rId13"/>
    <p:sldLayoutId id="2147483664" r:id="rId14"/>
    <p:sldLayoutId id="2147483665" r:id="rId15"/>
  </p:sldLayoutIdLst>
  <p:hf hdr="0"/>
  <p:txStyles>
    <p:titleStyle>
      <a:lvl1pPr algn="l" defTabSz="914400" rtl="0" eaLnBrk="1" latinLnBrk="0" hangingPunct="1">
        <a:lnSpc>
          <a:spcPct val="90000"/>
        </a:lnSpc>
        <a:spcBef>
          <a:spcPct val="0"/>
        </a:spcBef>
        <a:buNone/>
        <a:defRPr sz="44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hyperlink" Target="https://us06web.zoom.us/j/89361889543?pwd=olviNzrBXvZJHnEHKgOUZprYTpSDDV.1"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E75451-6A4B-484B-9ED1-353CCE25B0F4}"/>
              </a:ext>
            </a:extLst>
          </p:cNvPr>
          <p:cNvSpPr>
            <a:spLocks noGrp="1"/>
          </p:cNvSpPr>
          <p:nvPr>
            <p:ph type="ctrTitle"/>
          </p:nvPr>
        </p:nvSpPr>
        <p:spPr>
          <a:xfrm>
            <a:off x="6416040" y="3926048"/>
            <a:ext cx="4941771" cy="1630994"/>
          </a:xfrm>
        </p:spPr>
        <p:txBody>
          <a:bodyPr/>
          <a:lstStyle/>
          <a:p>
            <a:r>
              <a:rPr lang="en-US" dirty="0"/>
              <a:t>Lubbock </a:t>
            </a:r>
            <a:br>
              <a:rPr lang="en-US" dirty="0"/>
            </a:br>
            <a:r>
              <a:rPr lang="en-US" dirty="0"/>
              <a:t>Retail Integration Task Force – </a:t>
            </a:r>
            <a:r>
              <a:rPr lang="en-US" b="1" dirty="0"/>
              <a:t>LRITF</a:t>
            </a:r>
            <a:br>
              <a:rPr lang="en-US" b="1" dirty="0"/>
            </a:br>
            <a:r>
              <a:rPr lang="en-US" sz="2000" b="1" dirty="0"/>
              <a:t>December 10th, 2024</a:t>
            </a:r>
          </a:p>
        </p:txBody>
      </p:sp>
      <p:sp>
        <p:nvSpPr>
          <p:cNvPr id="3" name="Subtitle 2">
            <a:extLst>
              <a:ext uri="{FF2B5EF4-FFF2-40B4-BE49-F238E27FC236}">
                <a16:creationId xmlns:a16="http://schemas.microsoft.com/office/drawing/2014/main" id="{0236A1B4-B8D1-4A72-8E20-0703F54BF1FE}"/>
              </a:ext>
            </a:extLst>
          </p:cNvPr>
          <p:cNvSpPr>
            <a:spLocks noGrp="1"/>
          </p:cNvSpPr>
          <p:nvPr>
            <p:ph type="subTitle" idx="1"/>
          </p:nvPr>
        </p:nvSpPr>
        <p:spPr>
          <a:xfrm>
            <a:off x="6416041" y="5586890"/>
            <a:ext cx="4941770" cy="396660"/>
          </a:xfrm>
        </p:spPr>
        <p:txBody>
          <a:bodyPr>
            <a:normAutofit/>
          </a:bodyPr>
          <a:lstStyle/>
          <a:p>
            <a:r>
              <a:rPr lang="en-US" dirty="0"/>
              <a:t>Chris Rowley     Michael Winegeart     Sheri Wiegand</a:t>
            </a:r>
          </a:p>
        </p:txBody>
      </p:sp>
    </p:spTree>
    <p:extLst>
      <p:ext uri="{BB962C8B-B14F-4D97-AF65-F5344CB8AC3E}">
        <p14:creationId xmlns:p14="http://schemas.microsoft.com/office/powerpoint/2010/main" val="2586058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FDE0-62DD-DA72-6E07-ECB4420AAF3E}"/>
              </a:ext>
            </a:extLst>
          </p:cNvPr>
          <p:cNvSpPr>
            <a:spLocks noGrp="1"/>
          </p:cNvSpPr>
          <p:nvPr>
            <p:ph type="title"/>
          </p:nvPr>
        </p:nvSpPr>
        <p:spPr>
          <a:xfrm>
            <a:off x="2873895" y="476389"/>
            <a:ext cx="4082142" cy="585788"/>
          </a:xfrm>
        </p:spPr>
        <p:txBody>
          <a:bodyPr>
            <a:normAutofit fontScale="90000"/>
          </a:bodyPr>
          <a:lstStyle/>
          <a:p>
            <a:r>
              <a:rPr lang="en-US" b="1" dirty="0"/>
              <a:t>Lessons learned - continued</a:t>
            </a:r>
          </a:p>
        </p:txBody>
      </p:sp>
      <p:sp>
        <p:nvSpPr>
          <p:cNvPr id="3" name="Text Placeholder 2">
            <a:extLst>
              <a:ext uri="{FF2B5EF4-FFF2-40B4-BE49-F238E27FC236}">
                <a16:creationId xmlns:a16="http://schemas.microsoft.com/office/drawing/2014/main" id="{6AA2B65C-F76C-6CC3-9B7C-5487D7A383AB}"/>
              </a:ext>
            </a:extLst>
          </p:cNvPr>
          <p:cNvSpPr>
            <a:spLocks noGrp="1"/>
          </p:cNvSpPr>
          <p:nvPr>
            <p:ph type="body" sz="quarter" idx="13"/>
          </p:nvPr>
        </p:nvSpPr>
        <p:spPr>
          <a:xfrm>
            <a:off x="0" y="1507772"/>
            <a:ext cx="2425148" cy="514350"/>
          </a:xfrm>
        </p:spPr>
        <p:txBody>
          <a:bodyPr>
            <a:normAutofit/>
          </a:bodyPr>
          <a:lstStyle/>
          <a:p>
            <a:r>
              <a:rPr lang="en-US" dirty="0"/>
              <a:t>EPS Meters </a:t>
            </a:r>
          </a:p>
        </p:txBody>
      </p:sp>
      <p:sp>
        <p:nvSpPr>
          <p:cNvPr id="4" name="Text Placeholder 3">
            <a:extLst>
              <a:ext uri="{FF2B5EF4-FFF2-40B4-BE49-F238E27FC236}">
                <a16:creationId xmlns:a16="http://schemas.microsoft.com/office/drawing/2014/main" id="{721389B0-E761-57C2-0EB2-D826373C7DDB}"/>
              </a:ext>
            </a:extLst>
          </p:cNvPr>
          <p:cNvSpPr>
            <a:spLocks noGrp="1"/>
          </p:cNvSpPr>
          <p:nvPr>
            <p:ph type="body" sz="quarter" idx="14"/>
          </p:nvPr>
        </p:nvSpPr>
        <p:spPr>
          <a:xfrm>
            <a:off x="119270" y="2584097"/>
            <a:ext cx="2754625" cy="514350"/>
          </a:xfrm>
        </p:spPr>
        <p:txBody>
          <a:bodyPr>
            <a:normAutofit fontScale="92500" lnSpcReduction="20000"/>
          </a:bodyPr>
          <a:lstStyle/>
          <a:p>
            <a:r>
              <a:rPr lang="en-US" dirty="0"/>
              <a:t>Understanding market processes</a:t>
            </a:r>
          </a:p>
        </p:txBody>
      </p:sp>
      <p:sp>
        <p:nvSpPr>
          <p:cNvPr id="7" name="Text Placeholder 6">
            <a:extLst>
              <a:ext uri="{FF2B5EF4-FFF2-40B4-BE49-F238E27FC236}">
                <a16:creationId xmlns:a16="http://schemas.microsoft.com/office/drawing/2014/main" id="{42F279D9-EB1D-A2D7-F956-854593E2C161}"/>
              </a:ext>
            </a:extLst>
          </p:cNvPr>
          <p:cNvSpPr>
            <a:spLocks noGrp="1"/>
          </p:cNvSpPr>
          <p:nvPr>
            <p:ph type="body" sz="quarter" idx="17"/>
          </p:nvPr>
        </p:nvSpPr>
        <p:spPr/>
        <p:txBody>
          <a:bodyPr/>
          <a:lstStyle/>
          <a:p>
            <a:r>
              <a:rPr lang="en-US" dirty="0"/>
              <a:t>Understanding if territory has EPS meters, Muni will need to accept 867s from ERCOT</a:t>
            </a:r>
          </a:p>
        </p:txBody>
      </p:sp>
      <p:sp>
        <p:nvSpPr>
          <p:cNvPr id="8" name="Text Placeholder 7">
            <a:extLst>
              <a:ext uri="{FF2B5EF4-FFF2-40B4-BE49-F238E27FC236}">
                <a16:creationId xmlns:a16="http://schemas.microsoft.com/office/drawing/2014/main" id="{B77D7EC5-7C47-9C33-D361-21AD9B821A89}"/>
              </a:ext>
            </a:extLst>
          </p:cNvPr>
          <p:cNvSpPr>
            <a:spLocks noGrp="1"/>
          </p:cNvSpPr>
          <p:nvPr>
            <p:ph type="body" sz="quarter" idx="18"/>
          </p:nvPr>
        </p:nvSpPr>
        <p:spPr>
          <a:xfrm>
            <a:off x="4995968" y="2624370"/>
            <a:ext cx="5102680" cy="1010842"/>
          </a:xfrm>
        </p:spPr>
        <p:txBody>
          <a:bodyPr>
            <a:normAutofit/>
          </a:bodyPr>
          <a:lstStyle/>
          <a:p>
            <a:pPr>
              <a:spcBef>
                <a:spcPts val="0"/>
              </a:spcBef>
            </a:pPr>
            <a:r>
              <a:rPr lang="en-US" dirty="0"/>
              <a:t>DCN/RCN processes and billing</a:t>
            </a:r>
          </a:p>
          <a:p>
            <a:pPr>
              <a:spcBef>
                <a:spcPts val="0"/>
              </a:spcBef>
            </a:pPr>
            <a:r>
              <a:rPr lang="en-US" dirty="0"/>
              <a:t>ESI Maintenance and updating attributes</a:t>
            </a:r>
          </a:p>
        </p:txBody>
      </p:sp>
      <p:sp>
        <p:nvSpPr>
          <p:cNvPr id="11" name="Date Placeholder 10">
            <a:extLst>
              <a:ext uri="{FF2B5EF4-FFF2-40B4-BE49-F238E27FC236}">
                <a16:creationId xmlns:a16="http://schemas.microsoft.com/office/drawing/2014/main" id="{C0ED97EE-33EF-D0C3-AEF4-4B348B6DF518}"/>
              </a:ext>
            </a:extLst>
          </p:cNvPr>
          <p:cNvSpPr>
            <a:spLocks noGrp="1"/>
          </p:cNvSpPr>
          <p:nvPr>
            <p:ph type="dt" sz="half" idx="10"/>
          </p:nvPr>
        </p:nvSpPr>
        <p:spPr/>
        <p:txBody>
          <a:bodyPr/>
          <a:lstStyle/>
          <a:p>
            <a:r>
              <a:rPr lang="en-US"/>
              <a:t>20XX</a:t>
            </a:r>
            <a:endParaRPr lang="en-US" dirty="0"/>
          </a:p>
        </p:txBody>
      </p:sp>
      <p:sp>
        <p:nvSpPr>
          <p:cNvPr id="13" name="Slide Number Placeholder 12">
            <a:extLst>
              <a:ext uri="{FF2B5EF4-FFF2-40B4-BE49-F238E27FC236}">
                <a16:creationId xmlns:a16="http://schemas.microsoft.com/office/drawing/2014/main" id="{155D2BC8-9487-F7C0-46A1-C27E2D4B0D84}"/>
              </a:ext>
            </a:extLst>
          </p:cNvPr>
          <p:cNvSpPr>
            <a:spLocks noGrp="1"/>
          </p:cNvSpPr>
          <p:nvPr>
            <p:ph type="sldNum" sz="quarter" idx="12"/>
          </p:nvPr>
        </p:nvSpPr>
        <p:spPr/>
        <p:txBody>
          <a:bodyPr/>
          <a:lstStyle/>
          <a:p>
            <a:fld id="{A49DFD55-3C28-40EF-9E31-A92D2E4017FF}" type="slidenum">
              <a:rPr lang="en-US" smtClean="0"/>
              <a:pPr/>
              <a:t>10</a:t>
            </a:fld>
            <a:endParaRPr lang="en-US" dirty="0"/>
          </a:p>
        </p:txBody>
      </p:sp>
      <p:sp>
        <p:nvSpPr>
          <p:cNvPr id="5" name="Text Placeholder 7">
            <a:extLst>
              <a:ext uri="{FF2B5EF4-FFF2-40B4-BE49-F238E27FC236}">
                <a16:creationId xmlns:a16="http://schemas.microsoft.com/office/drawing/2014/main" id="{726DAE5B-E5B0-24C5-7ED2-F8D4F2B2F44C}"/>
              </a:ext>
            </a:extLst>
          </p:cNvPr>
          <p:cNvSpPr txBox="1">
            <a:spLocks/>
          </p:cNvSpPr>
          <p:nvPr/>
        </p:nvSpPr>
        <p:spPr>
          <a:xfrm>
            <a:off x="5473108" y="3653115"/>
            <a:ext cx="5102680" cy="11632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t>Understanding of the settlement differences of BUSIDRRQ, significance of LSE files and reversions, and impacts of cancel/rebills</a:t>
            </a:r>
          </a:p>
        </p:txBody>
      </p:sp>
      <p:sp>
        <p:nvSpPr>
          <p:cNvPr id="6" name="Text Placeholder 3">
            <a:extLst>
              <a:ext uri="{FF2B5EF4-FFF2-40B4-BE49-F238E27FC236}">
                <a16:creationId xmlns:a16="http://schemas.microsoft.com/office/drawing/2014/main" id="{0E806738-5351-A67E-E411-0E31A3A882C3}"/>
              </a:ext>
            </a:extLst>
          </p:cNvPr>
          <p:cNvSpPr txBox="1">
            <a:spLocks/>
          </p:cNvSpPr>
          <p:nvPr/>
        </p:nvSpPr>
        <p:spPr>
          <a:xfrm>
            <a:off x="528044" y="3759554"/>
            <a:ext cx="2754625" cy="514350"/>
          </a:xfrm>
          <a:prstGeom prst="rect">
            <a:avLst/>
          </a:prstGeom>
        </p:spPr>
        <p:txBody>
          <a:bodyPr vert="horz" lIns="91440" tIns="45720" rIns="91440" bIns="45720" rtlCol="0" anchor="ctr">
            <a:normAutofit fontScale="92500" lnSpcReduction="20000"/>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ERCOT Settlement Process</a:t>
            </a:r>
          </a:p>
        </p:txBody>
      </p:sp>
      <p:sp>
        <p:nvSpPr>
          <p:cNvPr id="9" name="Text Placeholder 3">
            <a:extLst>
              <a:ext uri="{FF2B5EF4-FFF2-40B4-BE49-F238E27FC236}">
                <a16:creationId xmlns:a16="http://schemas.microsoft.com/office/drawing/2014/main" id="{48DDE744-3931-28B9-B476-32135A5A7B35}"/>
              </a:ext>
            </a:extLst>
          </p:cNvPr>
          <p:cNvSpPr txBox="1">
            <a:spLocks/>
          </p:cNvSpPr>
          <p:nvPr/>
        </p:nvSpPr>
        <p:spPr>
          <a:xfrm>
            <a:off x="1212574" y="4816357"/>
            <a:ext cx="2754625" cy="514350"/>
          </a:xfrm>
          <a:prstGeom prst="rect">
            <a:avLst/>
          </a:prstGeom>
        </p:spPr>
        <p:txBody>
          <a:bodyPr vert="horz" lIns="91440" tIns="45720" rIns="91440" bIns="45720" rtlCol="0" anchor="ctr">
            <a:normAutofit fontScale="92500" lnSpcReduction="20000"/>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Smart Meter Texas Onboarding</a:t>
            </a:r>
          </a:p>
        </p:txBody>
      </p:sp>
      <p:sp>
        <p:nvSpPr>
          <p:cNvPr id="10" name="Text Placeholder 3">
            <a:extLst>
              <a:ext uri="{FF2B5EF4-FFF2-40B4-BE49-F238E27FC236}">
                <a16:creationId xmlns:a16="http://schemas.microsoft.com/office/drawing/2014/main" id="{2B7ADDFB-238F-F0ED-E5FE-AEB32875AA55}"/>
              </a:ext>
            </a:extLst>
          </p:cNvPr>
          <p:cNvSpPr txBox="1">
            <a:spLocks/>
          </p:cNvSpPr>
          <p:nvPr/>
        </p:nvSpPr>
        <p:spPr>
          <a:xfrm>
            <a:off x="5996952" y="4755818"/>
            <a:ext cx="2754625" cy="514350"/>
          </a:xfrm>
          <a:prstGeom prst="rect">
            <a:avLst/>
          </a:prstGeom>
        </p:spPr>
        <p:txBody>
          <a:bodyPr vert="horz" lIns="91440" tIns="45720" rIns="91440" bIns="45720" rtlCol="0" anchor="ctr">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500" dirty="0"/>
              <a:t>Expectations and requirements for integration</a:t>
            </a:r>
            <a:endParaRPr lang="en-US" dirty="0"/>
          </a:p>
        </p:txBody>
      </p:sp>
      <p:cxnSp>
        <p:nvCxnSpPr>
          <p:cNvPr id="14" name="Straight Connector 13">
            <a:extLst>
              <a:ext uri="{FF2B5EF4-FFF2-40B4-BE49-F238E27FC236}">
                <a16:creationId xmlns:a16="http://schemas.microsoft.com/office/drawing/2014/main" id="{A3DA15B6-3ED8-5932-DDAF-39E1D3160173}"/>
              </a:ext>
            </a:extLst>
          </p:cNvPr>
          <p:cNvCxnSpPr>
            <a:cxnSpLocks/>
          </p:cNvCxnSpPr>
          <p:nvPr/>
        </p:nvCxnSpPr>
        <p:spPr>
          <a:xfrm>
            <a:off x="4858881" y="6056900"/>
            <a:ext cx="1569910" cy="0"/>
          </a:xfrm>
          <a:prstGeom prst="line">
            <a:avLst/>
          </a:prstGeom>
        </p:spPr>
        <p:style>
          <a:lnRef idx="1">
            <a:schemeClr val="dk1"/>
          </a:lnRef>
          <a:fillRef idx="0">
            <a:schemeClr val="dk1"/>
          </a:fillRef>
          <a:effectRef idx="0">
            <a:schemeClr val="dk1"/>
          </a:effectRef>
          <a:fontRef idx="minor">
            <a:schemeClr val="tx1"/>
          </a:fontRef>
        </p:style>
      </p:cxnSp>
      <p:sp>
        <p:nvSpPr>
          <p:cNvPr id="16" name="Text Placeholder 3">
            <a:extLst>
              <a:ext uri="{FF2B5EF4-FFF2-40B4-BE49-F238E27FC236}">
                <a16:creationId xmlns:a16="http://schemas.microsoft.com/office/drawing/2014/main" id="{DD289931-3D13-1577-6C98-815DD3E6510F}"/>
              </a:ext>
            </a:extLst>
          </p:cNvPr>
          <p:cNvSpPr txBox="1">
            <a:spLocks/>
          </p:cNvSpPr>
          <p:nvPr/>
        </p:nvSpPr>
        <p:spPr>
          <a:xfrm>
            <a:off x="1982470" y="5873160"/>
            <a:ext cx="2754625" cy="514350"/>
          </a:xfrm>
          <a:prstGeom prst="rect">
            <a:avLst/>
          </a:prstGeom>
        </p:spPr>
        <p:txBody>
          <a:bodyPr vert="horz" lIns="91440" tIns="45720" rIns="91440" bIns="45720" rtlCol="0" anchor="ctr">
            <a:normAutofit fontScale="92500" lnSpcReduction="20000"/>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Updating Distribution Loss Factors</a:t>
            </a:r>
          </a:p>
        </p:txBody>
      </p:sp>
      <p:sp>
        <p:nvSpPr>
          <p:cNvPr id="17" name="Text Placeholder 3">
            <a:extLst>
              <a:ext uri="{FF2B5EF4-FFF2-40B4-BE49-F238E27FC236}">
                <a16:creationId xmlns:a16="http://schemas.microsoft.com/office/drawing/2014/main" id="{ED148A8E-47E8-08C7-CC6F-CC2DFAD7FB7B}"/>
              </a:ext>
            </a:extLst>
          </p:cNvPr>
          <p:cNvSpPr txBox="1">
            <a:spLocks/>
          </p:cNvSpPr>
          <p:nvPr/>
        </p:nvSpPr>
        <p:spPr>
          <a:xfrm>
            <a:off x="6363898" y="5842000"/>
            <a:ext cx="2754625" cy="514350"/>
          </a:xfrm>
          <a:prstGeom prst="rect">
            <a:avLst/>
          </a:prstGeom>
        </p:spPr>
        <p:txBody>
          <a:bodyPr vert="horz" lIns="91440" tIns="45720" rIns="91440" bIns="45720" rtlCol="0" anchor="ctr">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400" dirty="0"/>
              <a:t>Calculation methodology, expectations and revisions</a:t>
            </a:r>
          </a:p>
        </p:txBody>
      </p:sp>
    </p:spTree>
    <p:extLst>
      <p:ext uri="{BB962C8B-B14F-4D97-AF65-F5344CB8AC3E}">
        <p14:creationId xmlns:p14="http://schemas.microsoft.com/office/powerpoint/2010/main" val="562174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93DB88-62DD-4C41-977F-D59BEF14EE76}"/>
              </a:ext>
            </a:extLst>
          </p:cNvPr>
          <p:cNvSpPr>
            <a:spLocks noGrp="1"/>
          </p:cNvSpPr>
          <p:nvPr>
            <p:ph type="title"/>
          </p:nvPr>
        </p:nvSpPr>
        <p:spPr>
          <a:xfrm>
            <a:off x="838200" y="5509419"/>
            <a:ext cx="4082142" cy="585788"/>
          </a:xfrm>
        </p:spPr>
        <p:txBody>
          <a:bodyPr>
            <a:normAutofit/>
          </a:bodyPr>
          <a:lstStyle/>
          <a:p>
            <a:r>
              <a:rPr lang="en-US" dirty="0"/>
              <a:t>TIMELINE of Actions</a:t>
            </a:r>
          </a:p>
        </p:txBody>
      </p:sp>
      <p:sp>
        <p:nvSpPr>
          <p:cNvPr id="3" name="Text Placeholder 2">
            <a:extLst>
              <a:ext uri="{FF2B5EF4-FFF2-40B4-BE49-F238E27FC236}">
                <a16:creationId xmlns:a16="http://schemas.microsoft.com/office/drawing/2014/main" id="{AEF37E83-2D8B-42EF-A2C4-5D2BBDB1F05B}"/>
              </a:ext>
            </a:extLst>
          </p:cNvPr>
          <p:cNvSpPr>
            <a:spLocks noGrp="1"/>
          </p:cNvSpPr>
          <p:nvPr>
            <p:ph type="body" sz="quarter" idx="13"/>
          </p:nvPr>
        </p:nvSpPr>
        <p:spPr>
          <a:xfrm>
            <a:off x="166074" y="1507772"/>
            <a:ext cx="2141764" cy="514350"/>
          </a:xfrm>
        </p:spPr>
        <p:txBody>
          <a:bodyPr/>
          <a:lstStyle/>
          <a:p>
            <a:r>
              <a:rPr lang="en-US" b="1" dirty="0"/>
              <a:t>Q1 2023</a:t>
            </a:r>
          </a:p>
        </p:txBody>
      </p:sp>
      <p:sp>
        <p:nvSpPr>
          <p:cNvPr id="4" name="Text Placeholder 3">
            <a:extLst>
              <a:ext uri="{FF2B5EF4-FFF2-40B4-BE49-F238E27FC236}">
                <a16:creationId xmlns:a16="http://schemas.microsoft.com/office/drawing/2014/main" id="{B0D77839-2CFD-4BC8-85DA-9EE69CCE1B20}"/>
              </a:ext>
            </a:extLst>
          </p:cNvPr>
          <p:cNvSpPr>
            <a:spLocks noGrp="1"/>
          </p:cNvSpPr>
          <p:nvPr>
            <p:ph type="body" sz="quarter" idx="14"/>
          </p:nvPr>
        </p:nvSpPr>
        <p:spPr>
          <a:xfrm>
            <a:off x="732131" y="2584097"/>
            <a:ext cx="2141764" cy="514350"/>
          </a:xfrm>
        </p:spPr>
        <p:txBody>
          <a:bodyPr/>
          <a:lstStyle/>
          <a:p>
            <a:r>
              <a:rPr lang="en-US" b="1" dirty="0"/>
              <a:t>Q2 2023</a:t>
            </a:r>
          </a:p>
        </p:txBody>
      </p:sp>
      <p:sp>
        <p:nvSpPr>
          <p:cNvPr id="5" name="Text Placeholder 4">
            <a:extLst>
              <a:ext uri="{FF2B5EF4-FFF2-40B4-BE49-F238E27FC236}">
                <a16:creationId xmlns:a16="http://schemas.microsoft.com/office/drawing/2014/main" id="{57E386FF-C90F-4484-A843-D4BA75FFF002}"/>
              </a:ext>
            </a:extLst>
          </p:cNvPr>
          <p:cNvSpPr>
            <a:spLocks noGrp="1"/>
          </p:cNvSpPr>
          <p:nvPr>
            <p:ph type="body" sz="quarter" idx="15"/>
          </p:nvPr>
        </p:nvSpPr>
        <p:spPr>
          <a:xfrm>
            <a:off x="1338556" y="3660422"/>
            <a:ext cx="2141764" cy="514350"/>
          </a:xfrm>
        </p:spPr>
        <p:txBody>
          <a:bodyPr/>
          <a:lstStyle/>
          <a:p>
            <a:r>
              <a:rPr lang="en-US" b="1" dirty="0"/>
              <a:t>Q3 2023</a:t>
            </a:r>
          </a:p>
        </p:txBody>
      </p:sp>
      <p:sp>
        <p:nvSpPr>
          <p:cNvPr id="6" name="Text Placeholder 5">
            <a:extLst>
              <a:ext uri="{FF2B5EF4-FFF2-40B4-BE49-F238E27FC236}">
                <a16:creationId xmlns:a16="http://schemas.microsoft.com/office/drawing/2014/main" id="{F30780D1-5C1B-411C-81ED-7B9970FCBF8A}"/>
              </a:ext>
            </a:extLst>
          </p:cNvPr>
          <p:cNvSpPr>
            <a:spLocks noGrp="1"/>
          </p:cNvSpPr>
          <p:nvPr>
            <p:ph type="body" sz="quarter" idx="16"/>
          </p:nvPr>
        </p:nvSpPr>
        <p:spPr>
          <a:xfrm>
            <a:off x="1922756" y="4736748"/>
            <a:ext cx="2141764" cy="514350"/>
          </a:xfrm>
        </p:spPr>
        <p:txBody>
          <a:bodyPr/>
          <a:lstStyle/>
          <a:p>
            <a:r>
              <a:rPr lang="en-US" b="1" dirty="0"/>
              <a:t>Q4 2023 </a:t>
            </a:r>
          </a:p>
        </p:txBody>
      </p:sp>
      <p:sp>
        <p:nvSpPr>
          <p:cNvPr id="12" name="Text Placeholder 11">
            <a:extLst>
              <a:ext uri="{FF2B5EF4-FFF2-40B4-BE49-F238E27FC236}">
                <a16:creationId xmlns:a16="http://schemas.microsoft.com/office/drawing/2014/main" id="{FABE7D8B-D1CD-44C0-AD2D-2ABA67684E97}"/>
              </a:ext>
            </a:extLst>
          </p:cNvPr>
          <p:cNvSpPr>
            <a:spLocks noGrp="1"/>
          </p:cNvSpPr>
          <p:nvPr>
            <p:ph type="body" sz="quarter" idx="17"/>
          </p:nvPr>
        </p:nvSpPr>
        <p:spPr>
          <a:xfrm>
            <a:off x="4201510" y="1162136"/>
            <a:ext cx="7824415" cy="1390367"/>
          </a:xfrm>
          <a:ln>
            <a:solidFill>
              <a:schemeClr val="tx1"/>
            </a:solidFill>
          </a:ln>
        </p:spPr>
        <p:txBody>
          <a:bodyPr>
            <a:normAutofit/>
          </a:bodyPr>
          <a:lstStyle/>
          <a:p>
            <a:pPr>
              <a:spcBef>
                <a:spcPts val="0"/>
              </a:spcBef>
            </a:pPr>
            <a:r>
              <a:rPr lang="en-US" dirty="0">
                <a:highlight>
                  <a:srgbClr val="FFFF00"/>
                </a:highlight>
              </a:rPr>
              <a:t>LP&amp;L Rates </a:t>
            </a:r>
          </a:p>
          <a:p>
            <a:pPr>
              <a:spcBef>
                <a:spcPts val="0"/>
              </a:spcBef>
            </a:pPr>
            <a:r>
              <a:rPr lang="en-US" dirty="0">
                <a:highlight>
                  <a:srgbClr val="FFFF00"/>
                </a:highlight>
              </a:rPr>
              <a:t>Customer Enrollment Process – Detailed Timeline</a:t>
            </a:r>
          </a:p>
          <a:p>
            <a:pPr>
              <a:spcBef>
                <a:spcPts val="0"/>
              </a:spcBef>
            </a:pPr>
            <a:r>
              <a:rPr lang="en-US" dirty="0">
                <a:highlight>
                  <a:srgbClr val="FFFF00"/>
                </a:highlight>
              </a:rPr>
              <a:t>PUCT Complaint Process / Application of PUCT Rules</a:t>
            </a:r>
          </a:p>
          <a:p>
            <a:pPr>
              <a:spcBef>
                <a:spcPts val="0"/>
              </a:spcBef>
            </a:pPr>
            <a:r>
              <a:rPr lang="en-US" dirty="0">
                <a:highlight>
                  <a:srgbClr val="FFFF00"/>
                </a:highlight>
              </a:rPr>
              <a:t>Transaction Timelines / TXSET Timelines </a:t>
            </a:r>
          </a:p>
          <a:p>
            <a:pPr>
              <a:spcBef>
                <a:spcPts val="0"/>
              </a:spcBef>
            </a:pPr>
            <a:r>
              <a:rPr lang="en-US" dirty="0">
                <a:highlight>
                  <a:srgbClr val="FFFF00"/>
                </a:highlight>
              </a:rPr>
              <a:t>CSA Process</a:t>
            </a:r>
          </a:p>
        </p:txBody>
      </p:sp>
      <p:sp>
        <p:nvSpPr>
          <p:cNvPr id="13" name="Text Placeholder 12">
            <a:extLst>
              <a:ext uri="{FF2B5EF4-FFF2-40B4-BE49-F238E27FC236}">
                <a16:creationId xmlns:a16="http://schemas.microsoft.com/office/drawing/2014/main" id="{8C2F0B15-120C-423F-8EE5-F303B19D5CC5}"/>
              </a:ext>
            </a:extLst>
          </p:cNvPr>
          <p:cNvSpPr>
            <a:spLocks noGrp="1"/>
          </p:cNvSpPr>
          <p:nvPr>
            <p:ph type="body" sz="quarter" idx="18"/>
          </p:nvPr>
        </p:nvSpPr>
        <p:spPr>
          <a:xfrm>
            <a:off x="4780012" y="2649580"/>
            <a:ext cx="5487937" cy="1010842"/>
          </a:xfrm>
          <a:ln>
            <a:solidFill>
              <a:schemeClr val="tx1"/>
            </a:solidFill>
          </a:ln>
        </p:spPr>
        <p:txBody>
          <a:bodyPr>
            <a:normAutofit/>
          </a:bodyPr>
          <a:lstStyle/>
          <a:p>
            <a:pPr>
              <a:spcBef>
                <a:spcPts val="0"/>
              </a:spcBef>
            </a:pPr>
            <a:r>
              <a:rPr lang="en-US" dirty="0">
                <a:highlight>
                  <a:srgbClr val="FFFF00"/>
                </a:highlight>
              </a:rPr>
              <a:t>Mass Customer Lists</a:t>
            </a:r>
          </a:p>
          <a:p>
            <a:pPr>
              <a:spcBef>
                <a:spcPts val="0"/>
              </a:spcBef>
            </a:pPr>
            <a:r>
              <a:rPr lang="en-US" dirty="0">
                <a:highlight>
                  <a:srgbClr val="FFFF00"/>
                </a:highlight>
              </a:rPr>
              <a:t>Power to Choose website</a:t>
            </a:r>
          </a:p>
          <a:p>
            <a:pPr>
              <a:spcBef>
                <a:spcPts val="0"/>
              </a:spcBef>
            </a:pPr>
            <a:r>
              <a:rPr lang="en-US" dirty="0">
                <a:highlight>
                  <a:srgbClr val="FFFF00"/>
                </a:highlight>
              </a:rPr>
              <a:t>Customer Forums/Town Halls</a:t>
            </a:r>
          </a:p>
          <a:p>
            <a:pPr>
              <a:spcBef>
                <a:spcPts val="0"/>
              </a:spcBef>
            </a:pPr>
            <a:r>
              <a:rPr lang="en-US" dirty="0">
                <a:highlight>
                  <a:srgbClr val="FFFF00"/>
                </a:highlight>
              </a:rPr>
              <a:t>Flight Testing / Bank Testing</a:t>
            </a:r>
          </a:p>
        </p:txBody>
      </p:sp>
      <p:sp>
        <p:nvSpPr>
          <p:cNvPr id="14" name="Text Placeholder 13">
            <a:extLst>
              <a:ext uri="{FF2B5EF4-FFF2-40B4-BE49-F238E27FC236}">
                <a16:creationId xmlns:a16="http://schemas.microsoft.com/office/drawing/2014/main" id="{300D2644-F516-41F1-A88D-93673EA209A4}"/>
              </a:ext>
            </a:extLst>
          </p:cNvPr>
          <p:cNvSpPr>
            <a:spLocks noGrp="1"/>
          </p:cNvSpPr>
          <p:nvPr>
            <p:ph type="body" sz="quarter" idx="19"/>
          </p:nvPr>
        </p:nvSpPr>
        <p:spPr>
          <a:xfrm>
            <a:off x="5376913" y="3749407"/>
            <a:ext cx="6181203" cy="1010842"/>
          </a:xfrm>
          <a:ln>
            <a:solidFill>
              <a:schemeClr val="tx1"/>
            </a:solidFill>
          </a:ln>
        </p:spPr>
        <p:txBody>
          <a:bodyPr>
            <a:normAutofit/>
          </a:bodyPr>
          <a:lstStyle/>
          <a:p>
            <a:pPr>
              <a:spcBef>
                <a:spcPts val="0"/>
              </a:spcBef>
            </a:pPr>
            <a:r>
              <a:rPr lang="en-US" dirty="0">
                <a:highlight>
                  <a:srgbClr val="FFFF00"/>
                </a:highlight>
              </a:rPr>
              <a:t>CBCI files </a:t>
            </a:r>
          </a:p>
          <a:p>
            <a:pPr>
              <a:spcBef>
                <a:spcPts val="0"/>
              </a:spcBef>
            </a:pPr>
            <a:r>
              <a:rPr lang="en-US" dirty="0">
                <a:highlight>
                  <a:srgbClr val="FFFF00"/>
                </a:highlight>
              </a:rPr>
              <a:t>Default REP Selection Process</a:t>
            </a:r>
          </a:p>
          <a:p>
            <a:pPr>
              <a:spcBef>
                <a:spcPts val="0"/>
              </a:spcBef>
            </a:pPr>
            <a:r>
              <a:rPr lang="en-US" dirty="0">
                <a:highlight>
                  <a:srgbClr val="FFFF00"/>
                </a:highlight>
              </a:rPr>
              <a:t>DNP Blackout Period</a:t>
            </a:r>
          </a:p>
          <a:p>
            <a:pPr>
              <a:spcBef>
                <a:spcPts val="0"/>
              </a:spcBef>
            </a:pPr>
            <a:r>
              <a:rPr lang="en-US" dirty="0">
                <a:highlight>
                  <a:srgbClr val="FFFF00"/>
                </a:highlight>
              </a:rPr>
              <a:t>Market Operations Group Established</a:t>
            </a:r>
          </a:p>
          <a:p>
            <a:endParaRPr lang="en-US" dirty="0"/>
          </a:p>
        </p:txBody>
      </p:sp>
      <p:sp>
        <p:nvSpPr>
          <p:cNvPr id="15" name="Text Placeholder 14">
            <a:extLst>
              <a:ext uri="{FF2B5EF4-FFF2-40B4-BE49-F238E27FC236}">
                <a16:creationId xmlns:a16="http://schemas.microsoft.com/office/drawing/2014/main" id="{9405A1F0-98C1-4B11-8D9A-3C009ADC44D0}"/>
              </a:ext>
            </a:extLst>
          </p:cNvPr>
          <p:cNvSpPr>
            <a:spLocks noGrp="1"/>
          </p:cNvSpPr>
          <p:nvPr>
            <p:ph type="body" sz="quarter" idx="20"/>
          </p:nvPr>
        </p:nvSpPr>
        <p:spPr>
          <a:xfrm>
            <a:off x="6191504" y="4849234"/>
            <a:ext cx="5102680" cy="1010842"/>
          </a:xfrm>
        </p:spPr>
        <p:txBody>
          <a:bodyPr>
            <a:normAutofit/>
          </a:bodyPr>
          <a:lstStyle/>
          <a:p>
            <a:r>
              <a:rPr lang="en-US" sz="2000" dirty="0"/>
              <a:t>GO LIVE – Transition to Competition</a:t>
            </a:r>
            <a:endParaRPr lang="en-US" sz="3200" b="1" dirty="0">
              <a:solidFill>
                <a:srgbClr val="FF0000"/>
              </a:solidFill>
            </a:endParaRPr>
          </a:p>
        </p:txBody>
      </p:sp>
      <p:sp>
        <p:nvSpPr>
          <p:cNvPr id="7" name="Text Placeholder 2">
            <a:extLst>
              <a:ext uri="{FF2B5EF4-FFF2-40B4-BE49-F238E27FC236}">
                <a16:creationId xmlns:a16="http://schemas.microsoft.com/office/drawing/2014/main" id="{6B0CAF54-0361-DE50-1D4F-A721E8C35987}"/>
              </a:ext>
            </a:extLst>
          </p:cNvPr>
          <p:cNvSpPr txBox="1">
            <a:spLocks/>
          </p:cNvSpPr>
          <p:nvPr/>
        </p:nvSpPr>
        <p:spPr>
          <a:xfrm>
            <a:off x="-232682" y="455260"/>
            <a:ext cx="2141764" cy="514350"/>
          </a:xfrm>
          <a:prstGeom prst="rect">
            <a:avLst/>
          </a:prstGeom>
        </p:spPr>
        <p:txBody>
          <a:bodyPr vert="horz" lIns="91440" tIns="45720" rIns="91440" bIns="45720" rtlCol="0" anchor="ctr">
            <a:normAutofit/>
          </a:bodyPr>
          <a:lstStyle>
            <a:lvl1pPr marL="0" indent="0" algn="r" defTabSz="914400" rtl="0" eaLnBrk="1" latinLnBrk="0" hangingPunct="1">
              <a:lnSpc>
                <a:spcPct val="90000"/>
              </a:lnSpc>
              <a:spcBef>
                <a:spcPts val="1000"/>
              </a:spcBef>
              <a:buFont typeface="Arial" panose="020B0604020202020204" pitchFamily="34" charset="0"/>
              <a:buNone/>
              <a:defRPr sz="20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b="1"/>
              <a:t>Q4 2022</a:t>
            </a:r>
            <a:endParaRPr lang="en-US" b="1" dirty="0"/>
          </a:p>
        </p:txBody>
      </p:sp>
      <p:cxnSp>
        <p:nvCxnSpPr>
          <p:cNvPr id="9" name="Straight Connector 8">
            <a:extLst>
              <a:ext uri="{FF2B5EF4-FFF2-40B4-BE49-F238E27FC236}">
                <a16:creationId xmlns:a16="http://schemas.microsoft.com/office/drawing/2014/main" id="{FC3F24CF-4CB3-A110-D52F-D678A4F4DE9D}"/>
              </a:ext>
            </a:extLst>
          </p:cNvPr>
          <p:cNvCxnSpPr/>
          <p:nvPr/>
        </p:nvCxnSpPr>
        <p:spPr>
          <a:xfrm>
            <a:off x="2152650" y="712435"/>
            <a:ext cx="1514475" cy="0"/>
          </a:xfrm>
          <a:prstGeom prst="line">
            <a:avLst/>
          </a:prstGeom>
        </p:spPr>
        <p:style>
          <a:lnRef idx="1">
            <a:schemeClr val="dk1"/>
          </a:lnRef>
          <a:fillRef idx="0">
            <a:schemeClr val="dk1"/>
          </a:fillRef>
          <a:effectRef idx="0">
            <a:schemeClr val="dk1"/>
          </a:effectRef>
          <a:fontRef idx="minor">
            <a:schemeClr val="tx1"/>
          </a:fontRef>
        </p:style>
      </p:cxnSp>
      <p:sp>
        <p:nvSpPr>
          <p:cNvPr id="10" name="Text Placeholder 11">
            <a:extLst>
              <a:ext uri="{FF2B5EF4-FFF2-40B4-BE49-F238E27FC236}">
                <a16:creationId xmlns:a16="http://schemas.microsoft.com/office/drawing/2014/main" id="{CE608BEA-8329-6B3A-57DC-1FB35A894E82}"/>
              </a:ext>
            </a:extLst>
          </p:cNvPr>
          <p:cNvSpPr txBox="1">
            <a:spLocks/>
          </p:cNvSpPr>
          <p:nvPr/>
        </p:nvSpPr>
        <p:spPr>
          <a:xfrm>
            <a:off x="3786868" y="42483"/>
            <a:ext cx="1842407" cy="1010842"/>
          </a:xfrm>
          <a:prstGeom prst="rect">
            <a:avLst/>
          </a:prstGeom>
          <a:ln>
            <a:solidFill>
              <a:schemeClr val="tx1"/>
            </a:solidFill>
          </a:ln>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FF00"/>
                </a:highlight>
              </a:rPr>
              <a:t>Pro Forma Tariff</a:t>
            </a:r>
          </a:p>
          <a:p>
            <a:pPr>
              <a:spcBef>
                <a:spcPts val="0"/>
              </a:spcBef>
            </a:pPr>
            <a:r>
              <a:rPr lang="en-US" dirty="0">
                <a:highlight>
                  <a:srgbClr val="FFFF00"/>
                </a:highlight>
              </a:rPr>
              <a:t>Access Agreement</a:t>
            </a:r>
          </a:p>
          <a:p>
            <a:pPr>
              <a:spcBef>
                <a:spcPts val="0"/>
              </a:spcBef>
            </a:pPr>
            <a:r>
              <a:rPr lang="en-US" dirty="0">
                <a:highlight>
                  <a:srgbClr val="FFFF00"/>
                </a:highlight>
              </a:rPr>
              <a:t>POLR Process</a:t>
            </a:r>
          </a:p>
          <a:p>
            <a:pPr>
              <a:spcBef>
                <a:spcPts val="0"/>
              </a:spcBef>
            </a:pPr>
            <a:r>
              <a:rPr lang="en-US" dirty="0">
                <a:highlight>
                  <a:srgbClr val="FFFF00"/>
                </a:highlight>
              </a:rPr>
              <a:t>Safety Net Process</a:t>
            </a:r>
          </a:p>
          <a:p>
            <a:pPr>
              <a:spcBef>
                <a:spcPts val="0"/>
              </a:spcBef>
            </a:pPr>
            <a:endParaRPr lang="en-US" dirty="0"/>
          </a:p>
        </p:txBody>
      </p:sp>
      <p:sp>
        <p:nvSpPr>
          <p:cNvPr id="11" name="Text Placeholder 13">
            <a:extLst>
              <a:ext uri="{FF2B5EF4-FFF2-40B4-BE49-F238E27FC236}">
                <a16:creationId xmlns:a16="http://schemas.microsoft.com/office/drawing/2014/main" id="{2363DBBD-5350-507E-BC19-223B0F571E19}"/>
              </a:ext>
            </a:extLst>
          </p:cNvPr>
          <p:cNvSpPr txBox="1">
            <a:spLocks/>
          </p:cNvSpPr>
          <p:nvPr/>
        </p:nvSpPr>
        <p:spPr>
          <a:xfrm>
            <a:off x="8726620" y="3756241"/>
            <a:ext cx="3436435"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FF00"/>
                </a:highlight>
              </a:rPr>
              <a:t>Tampering Information Process</a:t>
            </a:r>
          </a:p>
          <a:p>
            <a:pPr>
              <a:spcBef>
                <a:spcPts val="0"/>
              </a:spcBef>
            </a:pPr>
            <a:r>
              <a:rPr lang="en-US" dirty="0">
                <a:highlight>
                  <a:srgbClr val="FF0000"/>
                </a:highlight>
              </a:rPr>
              <a:t>Smart Meter Texas</a:t>
            </a:r>
          </a:p>
        </p:txBody>
      </p:sp>
      <p:sp>
        <p:nvSpPr>
          <p:cNvPr id="19" name="Text Placeholder 12">
            <a:extLst>
              <a:ext uri="{FF2B5EF4-FFF2-40B4-BE49-F238E27FC236}">
                <a16:creationId xmlns:a16="http://schemas.microsoft.com/office/drawing/2014/main" id="{DA46CF1C-6D3A-2375-2B7F-70C8B5564E42}"/>
              </a:ext>
            </a:extLst>
          </p:cNvPr>
          <p:cNvSpPr txBox="1">
            <a:spLocks/>
          </p:cNvSpPr>
          <p:nvPr/>
        </p:nvSpPr>
        <p:spPr>
          <a:xfrm>
            <a:off x="7612426" y="2639262"/>
            <a:ext cx="2795896" cy="1010842"/>
          </a:xfrm>
          <a:prstGeom prst="rect">
            <a:avLst/>
          </a:prstGeom>
        </p:spPr>
        <p:txBody>
          <a:bodyPr vert="horz" lIns="91440" tIns="45720" rIns="91440" bIns="45720" rtlCol="0" anchor="t">
            <a:norm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dirty="0">
                <a:highlight>
                  <a:srgbClr val="FFFF00"/>
                </a:highlight>
              </a:rPr>
              <a:t>ESI IDs in TDSP Extract</a:t>
            </a:r>
          </a:p>
          <a:p>
            <a:pPr>
              <a:spcBef>
                <a:spcPts val="0"/>
              </a:spcBef>
            </a:pPr>
            <a:r>
              <a:rPr lang="en-US" dirty="0">
                <a:highlight>
                  <a:srgbClr val="FFFF00"/>
                </a:highlight>
              </a:rPr>
              <a:t>RMG Chapter 8 Revisions </a:t>
            </a:r>
          </a:p>
          <a:p>
            <a:pPr>
              <a:spcBef>
                <a:spcPts val="0"/>
              </a:spcBef>
            </a:pPr>
            <a:r>
              <a:rPr lang="en-US" dirty="0">
                <a:highlight>
                  <a:srgbClr val="FFFF00"/>
                </a:highlight>
              </a:rPr>
              <a:t>Historical Usage Requests</a:t>
            </a:r>
          </a:p>
          <a:p>
            <a:pPr>
              <a:spcBef>
                <a:spcPts val="0"/>
              </a:spcBef>
            </a:pPr>
            <a:r>
              <a:rPr lang="en-US" dirty="0">
                <a:highlight>
                  <a:srgbClr val="FFFF00"/>
                </a:highlight>
              </a:rPr>
              <a:t>TDSP AMS Data Practices</a:t>
            </a:r>
          </a:p>
        </p:txBody>
      </p:sp>
      <p:sp>
        <p:nvSpPr>
          <p:cNvPr id="20" name="Text Placeholder 12">
            <a:extLst>
              <a:ext uri="{FF2B5EF4-FFF2-40B4-BE49-F238E27FC236}">
                <a16:creationId xmlns:a16="http://schemas.microsoft.com/office/drawing/2014/main" id="{86FD8C4A-8908-0BC3-9721-B7571CC0CB43}"/>
              </a:ext>
            </a:extLst>
          </p:cNvPr>
          <p:cNvSpPr txBox="1">
            <a:spLocks/>
          </p:cNvSpPr>
          <p:nvPr/>
        </p:nvSpPr>
        <p:spPr>
          <a:xfrm>
            <a:off x="8822873" y="1162135"/>
            <a:ext cx="3369127" cy="1430097"/>
          </a:xfrm>
          <a:prstGeom prst="rect">
            <a:avLst/>
          </a:prstGeom>
        </p:spPr>
        <p:txBody>
          <a:bodyPr vert="horz" lIns="91440" tIns="45720" rIns="91440" bIns="45720" rtlCol="0" anchor="t">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0"/>
              </a:spcBef>
            </a:pPr>
            <a:r>
              <a:rPr lang="en-US" u="sng" dirty="0"/>
              <a:t>ERCOT Activities</a:t>
            </a:r>
            <a:r>
              <a:rPr lang="en-US" dirty="0"/>
              <a:t>:  </a:t>
            </a:r>
            <a:r>
              <a:rPr lang="en-US" dirty="0">
                <a:highlight>
                  <a:srgbClr val="FFFF00"/>
                </a:highlight>
              </a:rPr>
              <a:t>SAC04s</a:t>
            </a:r>
            <a:r>
              <a:rPr lang="en-US" dirty="0"/>
              <a:t>, </a:t>
            </a:r>
            <a:r>
              <a:rPr lang="en-US" dirty="0">
                <a:highlight>
                  <a:srgbClr val="FFFF00"/>
                </a:highlight>
              </a:rPr>
              <a:t>Load Profiles </a:t>
            </a:r>
          </a:p>
          <a:p>
            <a:pPr>
              <a:spcBef>
                <a:spcPts val="0"/>
              </a:spcBef>
            </a:pPr>
            <a:r>
              <a:rPr lang="en-US" u="sng" dirty="0"/>
              <a:t>TSDP Activities</a:t>
            </a:r>
            <a:r>
              <a:rPr lang="en-US" dirty="0"/>
              <a:t>:  </a:t>
            </a:r>
            <a:r>
              <a:rPr lang="en-US" dirty="0">
                <a:highlight>
                  <a:srgbClr val="FFFF00"/>
                </a:highlight>
              </a:rPr>
              <a:t>Critical Care</a:t>
            </a:r>
            <a:r>
              <a:rPr lang="en-US" dirty="0"/>
              <a:t>, </a:t>
            </a:r>
            <a:r>
              <a:rPr lang="en-US" dirty="0">
                <a:highlight>
                  <a:srgbClr val="FFFF00"/>
                </a:highlight>
              </a:rPr>
              <a:t>DLFs</a:t>
            </a:r>
            <a:r>
              <a:rPr lang="en-US" dirty="0"/>
              <a:t>, </a:t>
            </a:r>
            <a:r>
              <a:rPr lang="en-US" dirty="0">
                <a:highlight>
                  <a:srgbClr val="FFFF00"/>
                </a:highlight>
              </a:rPr>
              <a:t>Solar/DG</a:t>
            </a:r>
            <a:r>
              <a:rPr lang="en-US" dirty="0"/>
              <a:t>, </a:t>
            </a:r>
            <a:r>
              <a:rPr lang="en-US" dirty="0">
                <a:highlight>
                  <a:srgbClr val="FFFF00"/>
                </a:highlight>
              </a:rPr>
              <a:t>Switch Hold Files</a:t>
            </a:r>
            <a:r>
              <a:rPr lang="en-US" dirty="0"/>
              <a:t>, </a:t>
            </a:r>
            <a:r>
              <a:rPr lang="en-US" dirty="0">
                <a:highlight>
                  <a:srgbClr val="FFFF00"/>
                </a:highlight>
              </a:rPr>
              <a:t>BUSIDDRQ</a:t>
            </a:r>
            <a:r>
              <a:rPr lang="en-US" dirty="0"/>
              <a:t>, </a:t>
            </a:r>
            <a:r>
              <a:rPr lang="en-US" dirty="0">
                <a:highlight>
                  <a:srgbClr val="FFFF00"/>
                </a:highlight>
              </a:rPr>
              <a:t>Call Center</a:t>
            </a:r>
            <a:r>
              <a:rPr lang="en-US" dirty="0"/>
              <a:t>, </a:t>
            </a:r>
            <a:r>
              <a:rPr lang="en-US" dirty="0">
                <a:highlight>
                  <a:srgbClr val="FFFF00"/>
                </a:highlight>
              </a:rPr>
              <a:t>OGFLT</a:t>
            </a:r>
            <a:r>
              <a:rPr lang="en-US" dirty="0"/>
              <a:t>, </a:t>
            </a:r>
            <a:r>
              <a:rPr lang="en-US" dirty="0">
                <a:highlight>
                  <a:srgbClr val="FFFF00"/>
                </a:highlight>
              </a:rPr>
              <a:t>Weather Moratoriums</a:t>
            </a:r>
            <a:r>
              <a:rPr lang="en-US" dirty="0"/>
              <a:t>, </a:t>
            </a:r>
            <a:r>
              <a:rPr lang="en-US" dirty="0">
                <a:highlight>
                  <a:srgbClr val="FFFF00"/>
                </a:highlight>
              </a:rPr>
              <a:t>Proration</a:t>
            </a:r>
          </a:p>
        </p:txBody>
      </p:sp>
      <p:sp>
        <p:nvSpPr>
          <p:cNvPr id="8" name="TextBox 7">
            <a:extLst>
              <a:ext uri="{FF2B5EF4-FFF2-40B4-BE49-F238E27FC236}">
                <a16:creationId xmlns:a16="http://schemas.microsoft.com/office/drawing/2014/main" id="{A397A720-6C90-B62D-44DF-86994CC8CFE3}"/>
              </a:ext>
            </a:extLst>
          </p:cNvPr>
          <p:cNvSpPr txBox="1"/>
          <p:nvPr/>
        </p:nvSpPr>
        <p:spPr>
          <a:xfrm rot="20171211">
            <a:off x="10422523" y="4835599"/>
            <a:ext cx="1324908" cy="830997"/>
          </a:xfrm>
          <a:prstGeom prst="rect">
            <a:avLst/>
          </a:prstGeom>
          <a:noFill/>
        </p:spPr>
        <p:txBody>
          <a:bodyPr wrap="square" rtlCol="0">
            <a:spAutoFit/>
          </a:bodyPr>
          <a:lstStyle/>
          <a:p>
            <a:pPr algn="ctr"/>
            <a:r>
              <a:rPr lang="en-US" sz="2400" b="1" dirty="0">
                <a:solidFill>
                  <a:srgbClr val="FF0000"/>
                </a:solidFill>
              </a:rPr>
              <a:t>March 2024</a:t>
            </a:r>
          </a:p>
        </p:txBody>
      </p:sp>
      <p:sp>
        <p:nvSpPr>
          <p:cNvPr id="16" name="TextBox 15">
            <a:extLst>
              <a:ext uri="{FF2B5EF4-FFF2-40B4-BE49-F238E27FC236}">
                <a16:creationId xmlns:a16="http://schemas.microsoft.com/office/drawing/2014/main" id="{723DCEB8-ABDB-4570-6633-646221D19029}"/>
              </a:ext>
            </a:extLst>
          </p:cNvPr>
          <p:cNvSpPr txBox="1"/>
          <p:nvPr/>
        </p:nvSpPr>
        <p:spPr>
          <a:xfrm>
            <a:off x="6191504" y="5251097"/>
            <a:ext cx="1905233" cy="1477328"/>
          </a:xfrm>
          <a:prstGeom prst="rect">
            <a:avLst/>
          </a:prstGeom>
          <a:noFill/>
        </p:spPr>
        <p:txBody>
          <a:bodyPr wrap="square" rtlCol="0">
            <a:spAutoFit/>
          </a:bodyPr>
          <a:lstStyle/>
          <a:p>
            <a:r>
              <a:rPr lang="en-US" dirty="0">
                <a:highlight>
                  <a:srgbClr val="FFFF00"/>
                </a:highlight>
              </a:rPr>
              <a:t>Completed</a:t>
            </a:r>
          </a:p>
          <a:p>
            <a:r>
              <a:rPr lang="en-US" dirty="0">
                <a:highlight>
                  <a:srgbClr val="00FFFF"/>
                </a:highlight>
              </a:rPr>
              <a:t>Q3 2023</a:t>
            </a:r>
          </a:p>
          <a:p>
            <a:r>
              <a:rPr lang="en-US" dirty="0">
                <a:highlight>
                  <a:srgbClr val="FF00FF"/>
                </a:highlight>
              </a:rPr>
              <a:t>Q4 2023</a:t>
            </a:r>
          </a:p>
          <a:p>
            <a:r>
              <a:rPr lang="en-US" dirty="0">
                <a:highlight>
                  <a:srgbClr val="00FF00"/>
                </a:highlight>
              </a:rPr>
              <a:t>Q1 2024</a:t>
            </a:r>
          </a:p>
          <a:p>
            <a:r>
              <a:rPr lang="en-US" strike="sngStrike" dirty="0">
                <a:highlight>
                  <a:srgbClr val="FF0000"/>
                </a:highlight>
              </a:rPr>
              <a:t>Q4 2024 </a:t>
            </a:r>
            <a:r>
              <a:rPr lang="en-US" normalizeH="1" dirty="0">
                <a:highlight>
                  <a:srgbClr val="FF0000"/>
                </a:highlight>
              </a:rPr>
              <a:t>Q1 2025</a:t>
            </a:r>
            <a:endParaRPr lang="en-US" strike="sngStrike" dirty="0">
              <a:highlight>
                <a:srgbClr val="FF0000"/>
              </a:highlight>
            </a:endParaRPr>
          </a:p>
        </p:txBody>
      </p:sp>
    </p:spTree>
    <p:extLst>
      <p:ext uri="{BB962C8B-B14F-4D97-AF65-F5344CB8AC3E}">
        <p14:creationId xmlns:p14="http://schemas.microsoft.com/office/powerpoint/2010/main" val="3321043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18FC28-E0BD-4387-B8BE-9965D1A57FF1}"/>
              </a:ext>
            </a:extLst>
          </p:cNvPr>
          <p:cNvSpPr>
            <a:spLocks noGrp="1"/>
          </p:cNvSpPr>
          <p:nvPr>
            <p:ph type="title"/>
          </p:nvPr>
        </p:nvSpPr>
        <p:spPr>
          <a:xfrm>
            <a:off x="5481637" y="733719"/>
            <a:ext cx="5111750" cy="1204912"/>
          </a:xfrm>
        </p:spPr>
        <p:txBody>
          <a:bodyPr>
            <a:normAutofit fontScale="90000"/>
          </a:bodyPr>
          <a:lstStyle/>
          <a:p>
            <a:r>
              <a:rPr lang="en-US" dirty="0" err="1"/>
              <a:t>Lritf</a:t>
            </a:r>
            <a:r>
              <a:rPr lang="en-US" dirty="0"/>
              <a:t> meeting</a:t>
            </a:r>
            <a:br>
              <a:rPr lang="en-US" dirty="0"/>
            </a:br>
            <a:r>
              <a:rPr lang="en-US" dirty="0"/>
              <a:t>12/10/2024 @ 1:00PM </a:t>
            </a:r>
            <a:br>
              <a:rPr lang="en-US" dirty="0"/>
            </a:br>
            <a:r>
              <a:rPr lang="en-US" dirty="0"/>
              <a:t>following RMS –via Webex</a:t>
            </a:r>
          </a:p>
        </p:txBody>
      </p:sp>
      <p:sp>
        <p:nvSpPr>
          <p:cNvPr id="3" name="Text Placeholder 2">
            <a:extLst>
              <a:ext uri="{FF2B5EF4-FFF2-40B4-BE49-F238E27FC236}">
                <a16:creationId xmlns:a16="http://schemas.microsoft.com/office/drawing/2014/main" id="{FED19BCA-B61F-4EA6-A1FB-CCA3BD8506FB}"/>
              </a:ext>
            </a:extLst>
          </p:cNvPr>
          <p:cNvSpPr>
            <a:spLocks noGrp="1"/>
          </p:cNvSpPr>
          <p:nvPr>
            <p:ph type="body" idx="1"/>
          </p:nvPr>
        </p:nvSpPr>
        <p:spPr>
          <a:xfrm>
            <a:off x="4257301" y="1960311"/>
            <a:ext cx="4442791" cy="4510041"/>
          </a:xfrm>
        </p:spPr>
        <p:txBody>
          <a:bodyPr>
            <a:noAutofit/>
          </a:bodyPr>
          <a:lstStyle/>
          <a:p>
            <a:r>
              <a:rPr lang="en-US" sz="2000" b="1" u="sng" dirty="0"/>
              <a:t>AGENDA ITEMS:</a:t>
            </a:r>
          </a:p>
          <a:p>
            <a:pPr marL="285750" indent="-285750">
              <a:buFont typeface="Courier New" panose="02070309020205020404" pitchFamily="49" charset="0"/>
              <a:buChar char="o"/>
            </a:pPr>
            <a:r>
              <a:rPr lang="en-US" sz="1800" b="1" dirty="0">
                <a:solidFill>
                  <a:schemeClr val="tx1">
                    <a:lumMod val="50000"/>
                    <a:lumOff val="50000"/>
                  </a:schemeClr>
                </a:solidFill>
                <a:latin typeface="Tenorite"/>
              </a:rPr>
              <a:t>AMS Data Practices – </a:t>
            </a:r>
          </a:p>
          <a:p>
            <a:pPr marL="742950" lvl="1" indent="-285750">
              <a:buFont typeface="Courier New" panose="02070309020205020404" pitchFamily="49" charset="0"/>
              <a:buChar char="o"/>
            </a:pPr>
            <a:r>
              <a:rPr lang="en-US" sz="1800" b="1" dirty="0" err="1">
                <a:solidFill>
                  <a:schemeClr val="tx1">
                    <a:lumMod val="50000"/>
                    <a:lumOff val="50000"/>
                  </a:schemeClr>
                </a:solidFill>
                <a:latin typeface="Tenorite"/>
              </a:rPr>
              <a:t>Reversioned</a:t>
            </a:r>
            <a:r>
              <a:rPr lang="en-US" sz="1800" b="1" dirty="0">
                <a:solidFill>
                  <a:schemeClr val="tx1">
                    <a:lumMod val="50000"/>
                    <a:lumOff val="50000"/>
                  </a:schemeClr>
                </a:solidFill>
                <a:latin typeface="Tenorite"/>
              </a:rPr>
              <a:t> LSE files</a:t>
            </a:r>
          </a:p>
          <a:p>
            <a:pPr marL="742950" lvl="1" indent="-285750">
              <a:buFont typeface="Courier New" panose="02070309020205020404" pitchFamily="49" charset="0"/>
              <a:buChar char="o"/>
            </a:pPr>
            <a:r>
              <a:rPr lang="en-US" sz="1800" b="1" dirty="0">
                <a:solidFill>
                  <a:schemeClr val="tx1">
                    <a:lumMod val="50000"/>
                    <a:lumOff val="50000"/>
                  </a:schemeClr>
                </a:solidFill>
                <a:latin typeface="Tenorite"/>
              </a:rPr>
              <a:t>Smart Meter Texas Readiness</a:t>
            </a:r>
          </a:p>
          <a:p>
            <a:pPr marL="285750" indent="-285750">
              <a:buFont typeface="Courier New" panose="02070309020205020404" pitchFamily="49" charset="0"/>
              <a:buChar char="o"/>
            </a:pPr>
            <a:r>
              <a:rPr lang="en-US" sz="1800" b="1" dirty="0">
                <a:solidFill>
                  <a:schemeClr val="tx1">
                    <a:lumMod val="50000"/>
                    <a:lumOff val="50000"/>
                  </a:schemeClr>
                </a:solidFill>
                <a:latin typeface="Tenorite"/>
              </a:rPr>
              <a:t>Stabilization</a:t>
            </a:r>
          </a:p>
          <a:p>
            <a:pPr marL="742950" lvl="1" indent="-285750">
              <a:buFont typeface="Courier New" panose="02070309020205020404" pitchFamily="49" charset="0"/>
              <a:buChar char="o"/>
            </a:pPr>
            <a:r>
              <a:rPr lang="en-US" sz="1800" b="1" spc="50" dirty="0">
                <a:solidFill>
                  <a:schemeClr val="tx1">
                    <a:lumMod val="50000"/>
                    <a:lumOff val="50000"/>
                  </a:schemeClr>
                </a:solidFill>
                <a:latin typeface="Tenorite"/>
              </a:rPr>
              <a:t>DNP Discretionary Service Charges on 810s - Remediation</a:t>
            </a:r>
          </a:p>
          <a:p>
            <a:pPr marL="742950" lvl="1" indent="-285750">
              <a:buFont typeface="Courier New" panose="02070309020205020404" pitchFamily="49" charset="0"/>
              <a:buChar char="o"/>
            </a:pPr>
            <a:r>
              <a:rPr kumimoji="0" lang="en-US" sz="1800" b="1" i="0" u="none" strike="noStrike" kern="1200" cap="none" spc="50" normalizeH="0" baseline="0" noProof="0" dirty="0">
                <a:ln>
                  <a:noFill/>
                </a:ln>
                <a:solidFill>
                  <a:schemeClr val="tx1">
                    <a:lumMod val="50000"/>
                    <a:lumOff val="50000"/>
                  </a:schemeClr>
                </a:solidFill>
                <a:effectLst/>
                <a:uLnTx/>
                <a:uFillTx/>
                <a:latin typeface="Tenorite"/>
                <a:ea typeface="+mn-ea"/>
                <a:cs typeface="+mn-cs"/>
              </a:rPr>
              <a:t>8</a:t>
            </a:r>
            <a:r>
              <a:rPr lang="en-US" sz="1800" b="1" spc="50" dirty="0">
                <a:solidFill>
                  <a:schemeClr val="tx1">
                    <a:lumMod val="50000"/>
                    <a:lumOff val="50000"/>
                  </a:schemeClr>
                </a:solidFill>
                <a:latin typeface="Tenorite"/>
              </a:rPr>
              <a:t>67_03 IDRs</a:t>
            </a:r>
          </a:p>
          <a:p>
            <a:pPr marL="742950" lvl="1" indent="-285750">
              <a:buFont typeface="Courier New" panose="02070309020205020404" pitchFamily="49" charset="0"/>
              <a:buChar char="o"/>
            </a:pPr>
            <a:r>
              <a:rPr kumimoji="0" lang="en-US" sz="1800" b="1" i="0" u="none" strike="noStrike" kern="1200" cap="none" spc="50" normalizeH="0" baseline="0" noProof="0" dirty="0">
                <a:ln>
                  <a:noFill/>
                </a:ln>
                <a:solidFill>
                  <a:schemeClr val="tx1">
                    <a:lumMod val="50000"/>
                    <a:lumOff val="50000"/>
                  </a:schemeClr>
                </a:solidFill>
                <a:effectLst/>
                <a:uLnTx/>
                <a:uFillTx/>
                <a:latin typeface="Tenorite"/>
                <a:ea typeface="+mn-ea"/>
                <a:cs typeface="+mn-cs"/>
              </a:rPr>
              <a:t>Seibel Changes with ERCOT</a:t>
            </a:r>
          </a:p>
          <a:p>
            <a:pPr marL="742950" lvl="1" indent="-285750">
              <a:buFont typeface="Courier New" panose="02070309020205020404" pitchFamily="49" charset="0"/>
              <a:buChar char="o"/>
            </a:pPr>
            <a:r>
              <a:rPr lang="en-US" sz="1800" b="1" spc="50" dirty="0">
                <a:solidFill>
                  <a:schemeClr val="tx1">
                    <a:lumMod val="50000"/>
                    <a:lumOff val="50000"/>
                  </a:schemeClr>
                </a:solidFill>
                <a:latin typeface="Tenorite"/>
              </a:rPr>
              <a:t>BDMVIs and 810s (IAGs)</a:t>
            </a:r>
          </a:p>
          <a:p>
            <a:pPr marL="742950" lvl="1" indent="-285750">
              <a:buFont typeface="Courier New" panose="02070309020205020404" pitchFamily="49" charset="0"/>
              <a:buChar char="o"/>
            </a:pPr>
            <a:r>
              <a:rPr lang="en-US" sz="1800" b="1" spc="50" dirty="0">
                <a:solidFill>
                  <a:schemeClr val="tx1">
                    <a:lumMod val="50000"/>
                    <a:lumOff val="50000"/>
                  </a:schemeClr>
                </a:solidFill>
                <a:latin typeface="Tenorite"/>
              </a:rPr>
              <a:t>810s not referencing correct 867s</a:t>
            </a:r>
          </a:p>
          <a:p>
            <a:pPr marL="742950" lvl="1" indent="-285750">
              <a:buFont typeface="Courier New" panose="02070309020205020404" pitchFamily="49" charset="0"/>
              <a:buChar char="o"/>
            </a:pPr>
            <a:r>
              <a:rPr kumimoji="0" lang="en-US" sz="1800" b="1" i="0" u="none" strike="noStrike" kern="1200" cap="none" spc="50" normalizeH="0" baseline="0" noProof="0" dirty="0">
                <a:ln>
                  <a:noFill/>
                </a:ln>
                <a:solidFill>
                  <a:schemeClr val="tx1">
                    <a:lumMod val="50000"/>
                    <a:lumOff val="50000"/>
                  </a:schemeClr>
                </a:solidFill>
                <a:effectLst/>
                <a:uLnTx/>
                <a:uFillTx/>
                <a:latin typeface="Tenorite"/>
                <a:ea typeface="+mn-ea"/>
                <a:cs typeface="+mn-cs"/>
              </a:rPr>
              <a:t>810s received, missing 867s</a:t>
            </a:r>
          </a:p>
          <a:p>
            <a:pPr marL="1200150" lvl="2" indent="-285750">
              <a:buFont typeface="Courier New" panose="02070309020205020404" pitchFamily="49" charset="0"/>
              <a:buChar char="o"/>
            </a:pPr>
            <a:r>
              <a:rPr lang="en-US" b="1" spc="50" dirty="0">
                <a:solidFill>
                  <a:schemeClr val="tx1">
                    <a:lumMod val="50000"/>
                    <a:lumOff val="50000"/>
                  </a:schemeClr>
                </a:solidFill>
                <a:latin typeface="Tenorite"/>
              </a:rPr>
              <a:t>Missing start/end Reads</a:t>
            </a:r>
          </a:p>
          <a:p>
            <a:pPr marL="742950" lvl="1" indent="-285750">
              <a:buFont typeface="Courier New" panose="02070309020205020404" pitchFamily="49" charset="0"/>
              <a:buChar char="o"/>
            </a:pPr>
            <a:r>
              <a:rPr kumimoji="0" lang="en-US" sz="1800" b="1" i="0" u="none" strike="noStrike" kern="1200" cap="none" spc="50" normalizeH="0" baseline="0" noProof="0" dirty="0">
                <a:ln>
                  <a:noFill/>
                </a:ln>
                <a:solidFill>
                  <a:schemeClr val="tx1">
                    <a:lumMod val="50000"/>
                    <a:lumOff val="50000"/>
                  </a:schemeClr>
                </a:solidFill>
                <a:effectLst/>
                <a:uLnTx/>
                <a:uFillTx/>
                <a:latin typeface="Tenorite"/>
                <a:ea typeface="+mn-ea"/>
                <a:cs typeface="+mn-cs"/>
              </a:rPr>
              <a:t>867_03s – mismatch of end &amp; start </a:t>
            </a:r>
            <a:r>
              <a:rPr lang="en-US" sz="1800" b="1" spc="50" dirty="0">
                <a:solidFill>
                  <a:schemeClr val="tx1">
                    <a:lumMod val="50000"/>
                    <a:lumOff val="50000"/>
                  </a:schemeClr>
                </a:solidFill>
                <a:latin typeface="Tenorite"/>
              </a:rPr>
              <a:t>reads</a:t>
            </a:r>
            <a:endParaRPr kumimoji="0" lang="en-US" sz="1800" b="1" i="0" u="none" strike="noStrike" kern="1200" cap="none" spc="50" normalizeH="0" baseline="0" noProof="0" dirty="0">
              <a:ln>
                <a:noFill/>
              </a:ln>
              <a:solidFill>
                <a:schemeClr val="tx1">
                  <a:lumMod val="50000"/>
                  <a:lumOff val="50000"/>
                </a:schemeClr>
              </a:solidFill>
              <a:effectLst/>
              <a:uLnTx/>
              <a:uFillTx/>
              <a:latin typeface="Tenorite"/>
              <a:ea typeface="+mn-ea"/>
              <a:cs typeface="+mn-cs"/>
            </a:endParaRPr>
          </a:p>
        </p:txBody>
      </p:sp>
      <p:sp>
        <p:nvSpPr>
          <p:cNvPr id="6" name="Slide Number Placeholder 5">
            <a:extLst>
              <a:ext uri="{FF2B5EF4-FFF2-40B4-BE49-F238E27FC236}">
                <a16:creationId xmlns:a16="http://schemas.microsoft.com/office/drawing/2014/main" id="{7C4B8313-9270-4128-8674-3A3E42B806BC}"/>
              </a:ext>
            </a:extLst>
          </p:cNvPr>
          <p:cNvSpPr>
            <a:spLocks noGrp="1"/>
          </p:cNvSpPr>
          <p:nvPr>
            <p:ph type="sldNum" sz="quarter" idx="12"/>
          </p:nvPr>
        </p:nvSpPr>
        <p:spPr>
          <a:xfrm>
            <a:off x="8610600" y="6356350"/>
            <a:ext cx="2743200" cy="365125"/>
          </a:xfrm>
        </p:spPr>
        <p:txBody>
          <a:bodyPr/>
          <a:lstStyle/>
          <a:p>
            <a:fld id="{A49DFD55-3C28-40EF-9E31-A92D2E4017FF}" type="slidenum">
              <a:rPr lang="en-US" smtClean="0"/>
              <a:pPr/>
              <a:t>12</a:t>
            </a:fld>
            <a:endParaRPr lang="en-US" dirty="0"/>
          </a:p>
        </p:txBody>
      </p:sp>
      <p:sp>
        <p:nvSpPr>
          <p:cNvPr id="4" name="Text Placeholder 2">
            <a:extLst>
              <a:ext uri="{FF2B5EF4-FFF2-40B4-BE49-F238E27FC236}">
                <a16:creationId xmlns:a16="http://schemas.microsoft.com/office/drawing/2014/main" id="{8118C496-0839-50B0-80D2-9204302C21D1}"/>
              </a:ext>
            </a:extLst>
          </p:cNvPr>
          <p:cNvSpPr txBox="1">
            <a:spLocks/>
          </p:cNvSpPr>
          <p:nvPr/>
        </p:nvSpPr>
        <p:spPr>
          <a:xfrm>
            <a:off x="8610600" y="2160940"/>
            <a:ext cx="3332843" cy="1833562"/>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lvl="1"/>
            <a:endParaRPr lang="en-US" sz="2400" dirty="0"/>
          </a:p>
          <a:p>
            <a:endParaRPr lang="en-US" sz="1800" dirty="0"/>
          </a:p>
        </p:txBody>
      </p:sp>
      <p:sp>
        <p:nvSpPr>
          <p:cNvPr id="5" name="Text Placeholder 2">
            <a:extLst>
              <a:ext uri="{FF2B5EF4-FFF2-40B4-BE49-F238E27FC236}">
                <a16:creationId xmlns:a16="http://schemas.microsoft.com/office/drawing/2014/main" id="{BAE556E1-3342-6DF9-DC23-E99E226839B9}"/>
              </a:ext>
            </a:extLst>
          </p:cNvPr>
          <p:cNvSpPr txBox="1">
            <a:spLocks/>
          </p:cNvSpPr>
          <p:nvPr/>
        </p:nvSpPr>
        <p:spPr>
          <a:xfrm>
            <a:off x="8700092" y="2117626"/>
            <a:ext cx="3332843" cy="4195410"/>
          </a:xfrm>
          <a:prstGeom prst="rect">
            <a:avLst/>
          </a:prstGeom>
        </p:spPr>
        <p:txBody>
          <a:bodyPr vert="horz" lIns="91440" tIns="45720" rIns="91440" bIns="45720" rtlCol="0">
            <a:noAutofit/>
          </a:bodyPr>
          <a:lstStyle>
            <a:lvl1pPr marL="0" indent="0" algn="l" defTabSz="914400" rtl="0" eaLnBrk="1" latinLnBrk="0" hangingPunct="1">
              <a:lnSpc>
                <a:spcPct val="100000"/>
              </a:lnSpc>
              <a:spcBef>
                <a:spcPts val="1000"/>
              </a:spcBef>
              <a:buFont typeface="Arial" panose="020B0604020202020204" pitchFamily="34" charset="0"/>
              <a:buNone/>
              <a:defRPr sz="1400" kern="1200" spc="50" baseline="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kern="1200">
                <a:solidFill>
                  <a:schemeClr val="tx1">
                    <a:tint val="75000"/>
                  </a:schemeClr>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tint val="75000"/>
                  </a:schemeClr>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kern="1200">
                <a:solidFill>
                  <a:schemeClr val="tx1">
                    <a:tint val="75000"/>
                  </a:schemeClr>
                </a:solidFill>
                <a:latin typeface="+mn-lt"/>
                <a:ea typeface="+mn-ea"/>
                <a:cs typeface="+mn-cs"/>
              </a:defRPr>
            </a:lvl9pPr>
          </a:lstStyle>
          <a:p>
            <a:pPr marL="285750" indent="-285750">
              <a:buFont typeface="Courier New" panose="02070309020205020404" pitchFamily="49" charset="0"/>
              <a:buChar char="o"/>
            </a:pPr>
            <a:endParaRPr lang="en-US" b="1" dirty="0">
              <a:solidFill>
                <a:schemeClr val="tx1">
                  <a:lumMod val="50000"/>
                  <a:lumOff val="50000"/>
                </a:schemeClr>
              </a:solidFill>
              <a:latin typeface="Tenorite"/>
            </a:endParaRPr>
          </a:p>
          <a:p>
            <a:pPr marL="285750" indent="-285750">
              <a:buFont typeface="Courier New" panose="02070309020205020404" pitchFamily="49" charset="0"/>
              <a:buChar char="o"/>
            </a:pPr>
            <a:r>
              <a:rPr lang="en-US" sz="1800" b="1" dirty="0">
                <a:solidFill>
                  <a:schemeClr val="tx1">
                    <a:lumMod val="50000"/>
                    <a:lumOff val="50000"/>
                  </a:schemeClr>
                </a:solidFill>
                <a:latin typeface="Tenorite"/>
              </a:rPr>
              <a:t>814_20 ESI ID Maintenance</a:t>
            </a:r>
          </a:p>
          <a:p>
            <a:pPr marL="285750" indent="-285750">
              <a:buFont typeface="Courier New" panose="02070309020205020404" pitchFamily="49" charset="0"/>
              <a:buChar char="o"/>
            </a:pPr>
            <a:r>
              <a:rPr lang="en-US" sz="1800" b="1" dirty="0">
                <a:solidFill>
                  <a:schemeClr val="tx1">
                    <a:lumMod val="50000"/>
                    <a:lumOff val="50000"/>
                  </a:schemeClr>
                </a:solidFill>
                <a:latin typeface="Tenorite"/>
              </a:rPr>
              <a:t>Open </a:t>
            </a:r>
            <a:r>
              <a:rPr lang="en-US" sz="1800" b="1" dirty="0" err="1">
                <a:solidFill>
                  <a:schemeClr val="tx1">
                    <a:lumMod val="50000"/>
                    <a:lumOff val="50000"/>
                  </a:schemeClr>
                </a:solidFill>
                <a:latin typeface="Tenorite"/>
              </a:rPr>
              <a:t>MarkeTraks</a:t>
            </a:r>
            <a:endParaRPr lang="en-US" sz="1800" b="1" dirty="0">
              <a:solidFill>
                <a:schemeClr val="tx1">
                  <a:lumMod val="50000"/>
                  <a:lumOff val="50000"/>
                </a:schemeClr>
              </a:solidFill>
              <a:latin typeface="Tenorite"/>
            </a:endParaRPr>
          </a:p>
          <a:p>
            <a:pPr marL="285750" indent="-285750">
              <a:buFont typeface="Courier New" panose="02070309020205020404" pitchFamily="49" charset="0"/>
              <a:buChar char="o"/>
            </a:pPr>
            <a:r>
              <a:rPr lang="en-US" sz="1800" b="1" dirty="0">
                <a:solidFill>
                  <a:schemeClr val="tx1">
                    <a:lumMod val="50000"/>
                    <a:lumOff val="50000"/>
                  </a:schemeClr>
                </a:solidFill>
                <a:latin typeface="Tenorite"/>
              </a:rPr>
              <a:t>LP&amp;L Weekly Market Calls</a:t>
            </a:r>
          </a:p>
          <a:p>
            <a:pPr marL="285750" indent="-285750">
              <a:buFont typeface="Courier New" panose="02070309020205020404" pitchFamily="49" charset="0"/>
              <a:buChar char="o"/>
            </a:pPr>
            <a:r>
              <a:rPr lang="en-US" sz="1800" b="1" dirty="0">
                <a:solidFill>
                  <a:schemeClr val="tx1">
                    <a:lumMod val="50000"/>
                    <a:lumOff val="50000"/>
                  </a:schemeClr>
                </a:solidFill>
                <a:latin typeface="Tenorite"/>
              </a:rPr>
              <a:t>DLF Updates</a:t>
            </a:r>
          </a:p>
          <a:p>
            <a:pPr marL="285750" indent="-285750">
              <a:buFont typeface="Courier New" panose="02070309020205020404" pitchFamily="49" charset="0"/>
              <a:buChar char="o"/>
            </a:pPr>
            <a:r>
              <a:rPr lang="en-US" sz="1800" b="1" dirty="0">
                <a:solidFill>
                  <a:schemeClr val="tx1">
                    <a:lumMod val="50000"/>
                    <a:lumOff val="50000"/>
                  </a:schemeClr>
                </a:solidFill>
                <a:latin typeface="Tenorite"/>
              </a:rPr>
              <a:t>Lessons Learned</a:t>
            </a:r>
          </a:p>
          <a:p>
            <a:pPr marL="285750" indent="-285750">
              <a:buFont typeface="Courier New" panose="02070309020205020404" pitchFamily="49" charset="0"/>
              <a:buChar char="o"/>
            </a:pPr>
            <a:r>
              <a:rPr lang="en-US" sz="1800" b="1" spc="50" dirty="0">
                <a:solidFill>
                  <a:schemeClr val="tx1">
                    <a:lumMod val="50000"/>
                    <a:lumOff val="50000"/>
                  </a:schemeClr>
                </a:solidFill>
                <a:latin typeface="Tenorite"/>
              </a:rPr>
              <a:t>Open Discussion </a:t>
            </a:r>
          </a:p>
          <a:p>
            <a:pPr marL="800100" lvl="1" indent="-342900">
              <a:buFont typeface="Arial" panose="020B0604020202020204" pitchFamily="34" charset="0"/>
              <a:buChar char="•"/>
            </a:pPr>
            <a:r>
              <a:rPr lang="en-US" sz="1800" b="1" spc="50" dirty="0">
                <a:solidFill>
                  <a:schemeClr val="tx1">
                    <a:lumMod val="50000"/>
                    <a:lumOff val="50000"/>
                  </a:schemeClr>
                </a:solidFill>
                <a:latin typeface="Tenorite"/>
              </a:rPr>
              <a:t>Sunsetting LRITF</a:t>
            </a:r>
          </a:p>
        </p:txBody>
      </p:sp>
    </p:spTree>
    <p:extLst>
      <p:ext uri="{BB962C8B-B14F-4D97-AF65-F5344CB8AC3E}">
        <p14:creationId xmlns:p14="http://schemas.microsoft.com/office/powerpoint/2010/main" val="17428616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0" y="1165763"/>
            <a:ext cx="3555609" cy="1909763"/>
          </a:xfrm>
        </p:spPr>
        <p:txBody>
          <a:bodyPr>
            <a:normAutofit fontScale="90000"/>
          </a:bodyPr>
          <a:lstStyle/>
          <a:p>
            <a:pPr algn="ctr"/>
            <a:r>
              <a:rPr lang="en-US" dirty="0"/>
              <a:t>LRITF meeting</a:t>
            </a:r>
            <a:br>
              <a:rPr lang="en-US" dirty="0"/>
            </a:br>
            <a:r>
              <a:rPr lang="en-US" dirty="0"/>
              <a:t>10/15/24 &amp;</a:t>
            </a:r>
            <a:br>
              <a:rPr lang="en-US" dirty="0"/>
            </a:br>
            <a:r>
              <a:rPr lang="en-US" dirty="0"/>
              <a:t>weekly market call update</a:t>
            </a:r>
            <a:br>
              <a:rPr lang="en-US" dirty="0"/>
            </a:br>
            <a:r>
              <a:rPr lang="en-US" dirty="0"/>
              <a:t>10/31/24</a:t>
            </a:r>
            <a:br>
              <a:rPr lang="en-US" dirty="0"/>
            </a:br>
            <a:br>
              <a:rPr lang="en-US" dirty="0"/>
            </a:br>
            <a:endParaRPr lang="en-US" dirty="0"/>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4594673" y="862507"/>
            <a:ext cx="7597327" cy="6103558"/>
          </a:xfrm>
        </p:spPr>
        <p:txBody>
          <a:bodyPr>
            <a:normAutofit fontScale="92500" lnSpcReduction="20000"/>
          </a:bodyPr>
          <a:lstStyle/>
          <a:p>
            <a:pPr algn="ctr"/>
            <a:r>
              <a:rPr lang="en-US" sz="2800" b="1" dirty="0"/>
              <a:t>The Task Force reviewed the following:</a:t>
            </a:r>
          </a:p>
          <a:p>
            <a:pPr marL="457200" indent="-457200" algn="ctr">
              <a:buFont typeface="Arial" panose="020B0604020202020204" pitchFamily="34" charset="0"/>
              <a:buChar char="•"/>
            </a:pPr>
            <a:endParaRPr lang="en-US" sz="2800" dirty="0"/>
          </a:p>
          <a:p>
            <a:pPr marL="457200" indent="-457200">
              <a:buFont typeface="Arial" panose="020B0604020202020204" pitchFamily="34" charset="0"/>
              <a:buChar char="•"/>
            </a:pPr>
            <a:r>
              <a:rPr lang="en-US" sz="2300" b="1" u="sng" dirty="0">
                <a:solidFill>
                  <a:schemeClr val="tx1">
                    <a:lumMod val="50000"/>
                    <a:lumOff val="50000"/>
                  </a:schemeClr>
                </a:solidFill>
              </a:rPr>
              <a:t>Decimals </a:t>
            </a:r>
            <a:r>
              <a:rPr lang="en-US" sz="2300" b="1" dirty="0">
                <a:solidFill>
                  <a:schemeClr val="tx1">
                    <a:lumMod val="50000"/>
                    <a:lumOff val="50000"/>
                  </a:schemeClr>
                </a:solidFill>
              </a:rPr>
              <a:t>– </a:t>
            </a:r>
            <a:r>
              <a:rPr lang="en-US" sz="2300" dirty="0">
                <a:solidFill>
                  <a:schemeClr val="tx1">
                    <a:lumMod val="50000"/>
                    <a:lumOff val="50000"/>
                  </a:schemeClr>
                </a:solidFill>
              </a:rPr>
              <a:t>TXSET to take up clarifying language in the guides to understand the applicability of decimals in 867s and 810s.</a:t>
            </a:r>
            <a:r>
              <a:rPr lang="en-US" sz="2000" dirty="0">
                <a:effectLst/>
                <a:ea typeface="Aptos" panose="020B0004020202020204" pitchFamily="34" charset="0"/>
                <a:cs typeface="Times New Roman" panose="02020603050405020304" pitchFamily="18" charset="0"/>
              </a:rPr>
              <a:t> </a:t>
            </a:r>
          </a:p>
          <a:p>
            <a:pPr marL="457200" indent="-457200">
              <a:buFont typeface="Arial" panose="020B0604020202020204" pitchFamily="34" charset="0"/>
              <a:buChar char="•"/>
            </a:pPr>
            <a:r>
              <a:rPr lang="en-US" sz="2300" b="1" u="sng" dirty="0" err="1">
                <a:solidFill>
                  <a:schemeClr val="tx1">
                    <a:lumMod val="50000"/>
                    <a:lumOff val="50000"/>
                  </a:schemeClr>
                </a:solidFill>
              </a:rPr>
              <a:t>Reversioned</a:t>
            </a:r>
            <a:r>
              <a:rPr lang="en-US" sz="2300" b="1" u="sng" dirty="0">
                <a:solidFill>
                  <a:schemeClr val="tx1">
                    <a:lumMod val="50000"/>
                    <a:lumOff val="50000"/>
                  </a:schemeClr>
                </a:solidFill>
              </a:rPr>
              <a:t> LSE files </a:t>
            </a:r>
            <a:r>
              <a:rPr lang="en-US" sz="2300" b="1" dirty="0">
                <a:solidFill>
                  <a:schemeClr val="tx1">
                    <a:lumMod val="50000"/>
                    <a:lumOff val="50000"/>
                  </a:schemeClr>
                </a:solidFill>
              </a:rPr>
              <a:t>– </a:t>
            </a:r>
            <a:r>
              <a:rPr lang="en-US" sz="2000" dirty="0">
                <a:solidFill>
                  <a:schemeClr val="tx1">
                    <a:lumMod val="50000"/>
                    <a:lumOff val="50000"/>
                  </a:schemeClr>
                </a:solidFill>
              </a:rPr>
              <a:t>LP&amp;L indicated gap retrieval is in place, however, manual updates are sent to ERCOT prior to true-up settlement. Automated process to send </a:t>
            </a:r>
            <a:r>
              <a:rPr lang="en-US" sz="2000" dirty="0" err="1">
                <a:solidFill>
                  <a:schemeClr val="tx1">
                    <a:lumMod val="50000"/>
                    <a:lumOff val="50000"/>
                  </a:schemeClr>
                </a:solidFill>
              </a:rPr>
              <a:t>reversioned</a:t>
            </a:r>
            <a:r>
              <a:rPr lang="en-US" sz="2000" dirty="0">
                <a:solidFill>
                  <a:schemeClr val="tx1">
                    <a:lumMod val="50000"/>
                    <a:lumOff val="50000"/>
                  </a:schemeClr>
                </a:solidFill>
              </a:rPr>
              <a:t> files is still being tested. </a:t>
            </a:r>
          </a:p>
          <a:p>
            <a:pPr marL="457200" indent="-457200">
              <a:buFont typeface="Arial" panose="020B0604020202020204" pitchFamily="34" charset="0"/>
              <a:buChar char="•"/>
            </a:pPr>
            <a:r>
              <a:rPr lang="en-US" sz="2300" b="1" u="sng" dirty="0">
                <a:solidFill>
                  <a:schemeClr val="tx1">
                    <a:lumMod val="50000"/>
                    <a:lumOff val="50000"/>
                  </a:schemeClr>
                </a:solidFill>
              </a:rPr>
              <a:t>LP&amp;L’s New Tariff </a:t>
            </a:r>
            <a:r>
              <a:rPr lang="en-US" sz="2000" dirty="0">
                <a:solidFill>
                  <a:schemeClr val="tx1">
                    <a:lumMod val="50000"/>
                    <a:lumOff val="50000"/>
                  </a:schemeClr>
                </a:solidFill>
              </a:rPr>
              <a:t>– LP&amp;L reviewed at a high level the approved revisions to their tariff effective </a:t>
            </a:r>
            <a:r>
              <a:rPr lang="en-US" sz="2000" u="sng" dirty="0">
                <a:solidFill>
                  <a:schemeClr val="tx1">
                    <a:lumMod val="50000"/>
                    <a:lumOff val="50000"/>
                  </a:schemeClr>
                </a:solidFill>
              </a:rPr>
              <a:t>November 1, 2024</a:t>
            </a:r>
            <a:r>
              <a:rPr lang="en-US" sz="2000" dirty="0">
                <a:solidFill>
                  <a:schemeClr val="tx1">
                    <a:lumMod val="50000"/>
                    <a:lumOff val="50000"/>
                  </a:schemeClr>
                </a:solidFill>
              </a:rPr>
              <a:t>:</a:t>
            </a:r>
          </a:p>
          <a:p>
            <a:pPr marL="1371600" lvl="2" indent="-457200" algn="l">
              <a:buFont typeface="Arial" panose="020B0604020202020204" pitchFamily="34" charset="0"/>
              <a:buChar char="•"/>
            </a:pPr>
            <a:r>
              <a:rPr lang="en-US" dirty="0">
                <a:solidFill>
                  <a:schemeClr val="tx1">
                    <a:lumMod val="50000"/>
                    <a:lumOff val="50000"/>
                  </a:schemeClr>
                </a:solidFill>
              </a:rPr>
              <a:t>Separating the Franchise Fee from the Delivery Service Fee.  SAC04 will be ADJ006 </a:t>
            </a:r>
            <a:r>
              <a:rPr lang="en-US" i="1" dirty="0">
                <a:solidFill>
                  <a:schemeClr val="tx1">
                    <a:lumMod val="50000"/>
                    <a:lumOff val="50000"/>
                  </a:schemeClr>
                </a:solidFill>
              </a:rPr>
              <a:t>Franchise Fee Adjustment</a:t>
            </a:r>
          </a:p>
          <a:p>
            <a:pPr marL="1371600" lvl="2" indent="-457200" algn="l">
              <a:buFont typeface="Arial" panose="020B0604020202020204" pitchFamily="34" charset="0"/>
              <a:buChar char="•"/>
            </a:pPr>
            <a:r>
              <a:rPr lang="en-US" dirty="0">
                <a:solidFill>
                  <a:schemeClr val="tx1">
                    <a:lumMod val="50000"/>
                    <a:lumOff val="50000"/>
                  </a:schemeClr>
                </a:solidFill>
              </a:rPr>
              <a:t>Two new discretionary fees are planned:</a:t>
            </a:r>
          </a:p>
          <a:p>
            <a:pPr marL="1828800" lvl="3" indent="-457200" algn="l">
              <a:buFont typeface="Arial" panose="020B0604020202020204" pitchFamily="34" charset="0"/>
              <a:buChar char="•"/>
            </a:pPr>
            <a:r>
              <a:rPr lang="en-US" dirty="0">
                <a:solidFill>
                  <a:schemeClr val="tx1">
                    <a:lumMod val="50000"/>
                    <a:lumOff val="50000"/>
                  </a:schemeClr>
                </a:solidFill>
              </a:rPr>
              <a:t>PMVI for AMSM and non-standard meters – a fee of $75 will be assessed under SAC04 SER019 </a:t>
            </a:r>
            <a:r>
              <a:rPr lang="en-US" i="1" dirty="0">
                <a:solidFill>
                  <a:schemeClr val="tx1">
                    <a:lumMod val="50000"/>
                    <a:lumOff val="50000"/>
                  </a:schemeClr>
                </a:solidFill>
              </a:rPr>
              <a:t>Service Connection </a:t>
            </a:r>
          </a:p>
          <a:p>
            <a:pPr marL="1828800" lvl="3" indent="-457200" algn="l">
              <a:buFont typeface="Arial" panose="020B0604020202020204" pitchFamily="34" charset="0"/>
              <a:buChar char="•"/>
            </a:pPr>
            <a:r>
              <a:rPr lang="en-US" dirty="0">
                <a:solidFill>
                  <a:schemeClr val="tx1">
                    <a:lumMod val="50000"/>
                    <a:lumOff val="50000"/>
                  </a:schemeClr>
                </a:solidFill>
              </a:rPr>
              <a:t>Clearance requests received within 3 days of requested date – a fee of $150 will be assessed under SER021 </a:t>
            </a:r>
            <a:r>
              <a:rPr lang="en-US" i="1" dirty="0">
                <a:solidFill>
                  <a:schemeClr val="tx1">
                    <a:lumMod val="50000"/>
                    <a:lumOff val="50000"/>
                  </a:schemeClr>
                </a:solidFill>
              </a:rPr>
              <a:t>Requested Clearance Request</a:t>
            </a:r>
          </a:p>
          <a:p>
            <a:pPr marL="457200" indent="-457200">
              <a:buFont typeface="Arial" panose="020B0604020202020204" pitchFamily="34" charset="0"/>
              <a:buChar char="•"/>
            </a:pPr>
            <a:r>
              <a:rPr lang="en-US" sz="2300" b="1" u="sng" dirty="0">
                <a:solidFill>
                  <a:schemeClr val="tx1">
                    <a:lumMod val="50000"/>
                    <a:lumOff val="50000"/>
                  </a:schemeClr>
                </a:solidFill>
              </a:rPr>
              <a:t>Distribution Loss Factors </a:t>
            </a:r>
            <a:r>
              <a:rPr lang="en-US" sz="2300" b="1" dirty="0">
                <a:solidFill>
                  <a:schemeClr val="tx1">
                    <a:lumMod val="50000"/>
                    <a:lumOff val="50000"/>
                  </a:schemeClr>
                </a:solidFill>
              </a:rPr>
              <a:t>– </a:t>
            </a:r>
            <a:r>
              <a:rPr lang="en-US" sz="2000" dirty="0">
                <a:solidFill>
                  <a:schemeClr val="tx1">
                    <a:lumMod val="50000"/>
                    <a:lumOff val="50000"/>
                  </a:schemeClr>
                </a:solidFill>
              </a:rPr>
              <a:t>DLFs were thought to have improved. If changing, LP&amp;L will send market notice.</a:t>
            </a:r>
          </a:p>
          <a:p>
            <a:pPr marL="457200" indent="-457200">
              <a:buFont typeface="Arial" panose="020B0604020202020204" pitchFamily="34" charset="0"/>
              <a:buChar char="•"/>
            </a:pPr>
            <a:r>
              <a:rPr lang="en-US" sz="2300" b="1" u="sng" dirty="0">
                <a:solidFill>
                  <a:schemeClr val="tx1">
                    <a:lumMod val="50000"/>
                    <a:lumOff val="50000"/>
                  </a:schemeClr>
                </a:solidFill>
              </a:rPr>
              <a:t>Meter Read &amp; Holiday Calendars </a:t>
            </a:r>
            <a:r>
              <a:rPr lang="en-US" sz="2000" dirty="0">
                <a:solidFill>
                  <a:schemeClr val="tx1">
                    <a:lumMod val="50000"/>
                    <a:lumOff val="50000"/>
                  </a:schemeClr>
                </a:solidFill>
              </a:rPr>
              <a:t>– LP&amp;L is in the process of finalizing calendars and will be distributed by 10/18/24.</a:t>
            </a:r>
            <a:endParaRPr lang="en-US" sz="2300" b="1" u="sng" dirty="0">
              <a:solidFill>
                <a:schemeClr val="tx1">
                  <a:lumMod val="50000"/>
                  <a:lumOff val="50000"/>
                </a:schemeClr>
              </a:solidFill>
            </a:endParaRPr>
          </a:p>
          <a:p>
            <a:pPr marL="285750" indent="-285750">
              <a:buFont typeface="Arial" panose="020B0604020202020204" pitchFamily="34" charset="0"/>
              <a:buChar char="•"/>
            </a:pPr>
            <a:endParaRPr lang="en-US" sz="2300" i="1" dirty="0">
              <a:solidFill>
                <a:schemeClr val="tx1">
                  <a:lumMod val="50000"/>
                  <a:lumOff val="50000"/>
                </a:schemeClr>
              </a:solidFill>
            </a:endParaRPr>
          </a:p>
        </p:txBody>
      </p:sp>
    </p:spTree>
    <p:extLst>
      <p:ext uri="{BB962C8B-B14F-4D97-AF65-F5344CB8AC3E}">
        <p14:creationId xmlns:p14="http://schemas.microsoft.com/office/powerpoint/2010/main" val="3861341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4A2CD4-732A-43E4-BCB9-CBA2055E0AC6}"/>
              </a:ext>
            </a:extLst>
          </p:cNvPr>
          <p:cNvSpPr>
            <a:spLocks noGrp="1"/>
          </p:cNvSpPr>
          <p:nvPr>
            <p:ph type="title"/>
          </p:nvPr>
        </p:nvSpPr>
        <p:spPr>
          <a:xfrm>
            <a:off x="-111095" y="1722628"/>
            <a:ext cx="4258214" cy="1017394"/>
          </a:xfrm>
        </p:spPr>
        <p:txBody>
          <a:bodyPr>
            <a:normAutofit fontScale="90000"/>
          </a:bodyPr>
          <a:lstStyle/>
          <a:p>
            <a:pPr algn="ctr"/>
            <a:r>
              <a:rPr lang="en-US" sz="2700" dirty="0"/>
              <a:t>Stabilization issues</a:t>
            </a:r>
            <a:br>
              <a:rPr lang="en-US" sz="2400" dirty="0"/>
            </a:br>
            <a:r>
              <a:rPr lang="en-US" sz="2000" dirty="0"/>
              <a:t>Weekly Market Calls</a:t>
            </a:r>
            <a:br>
              <a:rPr lang="en-US" dirty="0"/>
            </a:br>
            <a:r>
              <a:rPr lang="en-US" dirty="0"/>
              <a:t> </a:t>
            </a:r>
          </a:p>
        </p:txBody>
      </p:sp>
      <p:sp>
        <p:nvSpPr>
          <p:cNvPr id="3" name="Subtitle 2">
            <a:extLst>
              <a:ext uri="{FF2B5EF4-FFF2-40B4-BE49-F238E27FC236}">
                <a16:creationId xmlns:a16="http://schemas.microsoft.com/office/drawing/2014/main" id="{45FD0450-A909-4CD9-8912-96A19ACEB7CB}"/>
              </a:ext>
            </a:extLst>
          </p:cNvPr>
          <p:cNvSpPr>
            <a:spLocks noGrp="1"/>
          </p:cNvSpPr>
          <p:nvPr>
            <p:ph type="subTitle" idx="1"/>
          </p:nvPr>
        </p:nvSpPr>
        <p:spPr>
          <a:xfrm>
            <a:off x="4315626" y="401652"/>
            <a:ext cx="7757375" cy="6456348"/>
          </a:xfrm>
        </p:spPr>
        <p:txBody>
          <a:bodyPr>
            <a:normAutofit fontScale="92500" lnSpcReduction="20000"/>
          </a:bodyPr>
          <a:lstStyle/>
          <a:p>
            <a:pPr algn="ctr"/>
            <a:r>
              <a:rPr lang="en-US" sz="2800" b="1" dirty="0"/>
              <a:t>The weekly market calls will be held on Thursdays @ 10:00 AM to discuss any on-going issues:</a:t>
            </a:r>
          </a:p>
          <a:p>
            <a:pPr algn="ctr"/>
            <a:r>
              <a:rPr lang="en-US" sz="1800" u="sng" kern="100" dirty="0">
                <a:solidFill>
                  <a:srgbClr val="467886"/>
                </a:solidFill>
                <a:effectLst/>
                <a:latin typeface="Calibri" panose="020F0502020204030204" pitchFamily="34" charset="0"/>
                <a:ea typeface="Times New Roman" panose="02020603050405020304" pitchFamily="18" charset="0"/>
                <a:cs typeface="Times New Roman" panose="02020603050405020304" pitchFamily="18" charset="0"/>
                <a:hlinkClick r:id="rId2"/>
              </a:rPr>
              <a:t>https://us06web.zoom.us/j/89361889543?pwd=olviNzrBXvZJHnEHKgOUZprYTpSDDV.1</a:t>
            </a:r>
            <a:endParaRPr lang="en-US" sz="1800" kern="100" dirty="0">
              <a:effectLst/>
              <a:latin typeface="Calibri" panose="020F0502020204030204" pitchFamily="34" charset="0"/>
              <a:ea typeface="Times New Roman" panose="02020603050405020304" pitchFamily="18" charset="0"/>
              <a:cs typeface="Times New Roman" panose="02020603050405020304" pitchFamily="18" charset="0"/>
            </a:endParaRPr>
          </a:p>
          <a:p>
            <a:pPr marL="0" marR="0" algn="ctr">
              <a:spcBef>
                <a:spcPts val="0"/>
              </a:spcBef>
              <a:spcAft>
                <a:spcPts val="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Meeting ID: 893 6188 9543</a:t>
            </a:r>
          </a:p>
          <a:p>
            <a:pPr marL="0" marR="0" algn="ctr">
              <a:spcBef>
                <a:spcPts val="0"/>
              </a:spcBef>
              <a:spcAft>
                <a:spcPts val="0"/>
              </a:spcAft>
            </a:pPr>
            <a:r>
              <a:rPr lang="en-US" sz="1800" kern="100" dirty="0">
                <a:effectLst/>
                <a:latin typeface="Calibri" panose="020F0502020204030204" pitchFamily="34" charset="0"/>
                <a:ea typeface="Times New Roman" panose="02020603050405020304" pitchFamily="18" charset="0"/>
                <a:cs typeface="Times New Roman" panose="02020603050405020304" pitchFamily="18" charset="0"/>
              </a:rPr>
              <a:t>Passcode: 112233</a:t>
            </a:r>
            <a:endParaRPr lang="en-US" sz="2800" b="1" dirty="0"/>
          </a:p>
          <a:p>
            <a:pPr marL="342900" indent="-342900">
              <a:buFont typeface="Arial" panose="020B0604020202020204" pitchFamily="34" charset="0"/>
              <a:buChar char="•"/>
            </a:pPr>
            <a:r>
              <a:rPr lang="en-US" sz="2000" b="1" dirty="0"/>
              <a:t>DNP 650_01 RCNs processing </a:t>
            </a:r>
            <a:r>
              <a:rPr lang="en-US" sz="2000" dirty="0"/>
              <a:t>– Fix to not push DNP/RCNs out two days with an ROL indicator is in production </a:t>
            </a:r>
          </a:p>
          <a:p>
            <a:pPr marL="342900" indent="-342900">
              <a:buFont typeface="Arial" panose="020B0604020202020204" pitchFamily="34" charset="0"/>
              <a:buChar char="•"/>
            </a:pPr>
            <a:r>
              <a:rPr lang="en-US" sz="2000" b="1" dirty="0"/>
              <a:t>Discretionary Service Fees for DNP/RCNs – </a:t>
            </a:r>
          </a:p>
          <a:p>
            <a:pPr marL="800100" lvl="1" indent="-342900" algn="l">
              <a:buFont typeface="Arial" panose="020B0604020202020204" pitchFamily="34" charset="0"/>
              <a:buChar char="•"/>
            </a:pPr>
            <a:r>
              <a:rPr lang="en-US" dirty="0">
                <a:solidFill>
                  <a:schemeClr val="bg1">
                    <a:lumMod val="50000"/>
                  </a:schemeClr>
                </a:solidFill>
              </a:rPr>
              <a:t>LP&amp;L was originally assessing on a separate 810 in lieu of the appropriate periodic </a:t>
            </a:r>
          </a:p>
          <a:p>
            <a:pPr marL="800100" lvl="1" indent="-342900" algn="l">
              <a:buFont typeface="Arial" panose="020B0604020202020204" pitchFamily="34" charset="0"/>
              <a:buChar char="•"/>
            </a:pPr>
            <a:r>
              <a:rPr lang="en-US" dirty="0">
                <a:solidFill>
                  <a:schemeClr val="bg1">
                    <a:lumMod val="50000"/>
                  </a:schemeClr>
                </a:solidFill>
              </a:rPr>
              <a:t>LP&amp;L was also charging a premium fee of $61.25 vs $30.00 when the ROL flag was included</a:t>
            </a:r>
          </a:p>
          <a:p>
            <a:pPr marL="800100" lvl="1" indent="-342900" algn="l">
              <a:buFont typeface="Arial" panose="020B0604020202020204" pitchFamily="34" charset="0"/>
              <a:buChar char="•"/>
            </a:pPr>
            <a:r>
              <a:rPr lang="en-US" dirty="0">
                <a:solidFill>
                  <a:schemeClr val="bg1">
                    <a:lumMod val="50000"/>
                  </a:schemeClr>
                </a:solidFill>
              </a:rPr>
              <a:t>Some customers were double billed, both on a periodic and a standalone 810 (LP&amp;L’s system was only showing one charge, thus a cancel would not align their system)</a:t>
            </a:r>
          </a:p>
          <a:p>
            <a:pPr marL="800100" lvl="1" indent="-342900" algn="l">
              <a:buFont typeface="Arial" panose="020B0604020202020204" pitchFamily="34" charset="0"/>
              <a:buChar char="•"/>
            </a:pPr>
            <a:r>
              <a:rPr lang="en-US" dirty="0">
                <a:solidFill>
                  <a:schemeClr val="bg1">
                    <a:lumMod val="50000"/>
                  </a:schemeClr>
                </a:solidFill>
              </a:rPr>
              <a:t>The standalone 810s were being received with tampering code of A5 sometimes aligning the current customer of record </a:t>
            </a:r>
          </a:p>
          <a:p>
            <a:pPr marL="800100" lvl="1" indent="-342900" algn="l">
              <a:buFont typeface="Arial" panose="020B0604020202020204" pitchFamily="34" charset="0"/>
              <a:buChar char="•"/>
            </a:pPr>
            <a:r>
              <a:rPr lang="en-US" dirty="0">
                <a:solidFill>
                  <a:schemeClr val="bg1">
                    <a:lumMod val="50000"/>
                  </a:schemeClr>
                </a:solidFill>
              </a:rPr>
              <a:t>LP&amp;L working toward a solution to cease A5s, ensure charges are assessed to appropriate customer, and send cancel/rebill for overcharges</a:t>
            </a:r>
          </a:p>
          <a:p>
            <a:pPr marL="800100" lvl="1" indent="-342900" algn="l">
              <a:buFont typeface="Arial" panose="020B0604020202020204" pitchFamily="34" charset="0"/>
              <a:buChar char="•"/>
            </a:pPr>
            <a:r>
              <a:rPr lang="en-US" dirty="0">
                <a:solidFill>
                  <a:schemeClr val="bg1">
                    <a:lumMod val="50000"/>
                  </a:schemeClr>
                </a:solidFill>
              </a:rPr>
              <a:t>LP&amp;L is indicating cleanest approach is to align all systems – REP and TDSP</a:t>
            </a:r>
          </a:p>
          <a:p>
            <a:pPr marL="1257300" lvl="2" indent="-342900" algn="l">
              <a:buFont typeface="Arial" panose="020B0604020202020204" pitchFamily="34" charset="0"/>
              <a:buChar char="•"/>
            </a:pPr>
            <a:r>
              <a:rPr lang="en-US" dirty="0">
                <a:solidFill>
                  <a:schemeClr val="bg1">
                    <a:lumMod val="50000"/>
                  </a:schemeClr>
                </a:solidFill>
              </a:rPr>
              <a:t>If REP paid 810 then a cancel/rebill would be provided </a:t>
            </a:r>
          </a:p>
          <a:p>
            <a:pPr marL="1257300" lvl="2" indent="-342900" algn="l">
              <a:buFont typeface="Arial" panose="020B0604020202020204" pitchFamily="34" charset="0"/>
              <a:buChar char="•"/>
            </a:pPr>
            <a:r>
              <a:rPr lang="en-US" dirty="0">
                <a:solidFill>
                  <a:schemeClr val="bg1">
                    <a:lumMod val="50000"/>
                  </a:schemeClr>
                </a:solidFill>
              </a:rPr>
              <a:t>If REP had not paid, then a cancel with a negative adjustment would credit overcharge</a:t>
            </a:r>
          </a:p>
          <a:p>
            <a:pPr marL="342900" indent="-342900">
              <a:buFont typeface="Arial" panose="020B0604020202020204" pitchFamily="34" charset="0"/>
              <a:buChar char="•"/>
            </a:pPr>
            <a:endParaRPr lang="en-US" sz="2000" b="1" dirty="0">
              <a:solidFill>
                <a:schemeClr val="bg1">
                  <a:lumMod val="50000"/>
                </a:schemeClr>
              </a:solidFill>
            </a:endParaRPr>
          </a:p>
        </p:txBody>
      </p:sp>
    </p:spTree>
    <p:extLst>
      <p:ext uri="{BB962C8B-B14F-4D97-AF65-F5344CB8AC3E}">
        <p14:creationId xmlns:p14="http://schemas.microsoft.com/office/powerpoint/2010/main" val="1600310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E2C895-2408-7BDF-75F7-4E9FD3F221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25720F-853E-D1BB-8E68-F8E3875D23D2}"/>
              </a:ext>
            </a:extLst>
          </p:cNvPr>
          <p:cNvSpPr>
            <a:spLocks noGrp="1"/>
          </p:cNvSpPr>
          <p:nvPr>
            <p:ph type="title"/>
          </p:nvPr>
        </p:nvSpPr>
        <p:spPr>
          <a:xfrm>
            <a:off x="-111095" y="1722628"/>
            <a:ext cx="4258214" cy="1017394"/>
          </a:xfrm>
        </p:spPr>
        <p:txBody>
          <a:bodyPr>
            <a:normAutofit fontScale="90000"/>
          </a:bodyPr>
          <a:lstStyle/>
          <a:p>
            <a:pPr algn="ctr"/>
            <a:r>
              <a:rPr lang="en-US" sz="2700" dirty="0"/>
              <a:t>Stabilization issues</a:t>
            </a:r>
            <a:br>
              <a:rPr lang="en-US" sz="2400" dirty="0"/>
            </a:br>
            <a:r>
              <a:rPr lang="en-US" sz="2000" dirty="0"/>
              <a:t>Weekly Market Calls</a:t>
            </a:r>
            <a:br>
              <a:rPr lang="en-US" dirty="0"/>
            </a:br>
            <a:r>
              <a:rPr lang="en-US" dirty="0"/>
              <a:t> </a:t>
            </a:r>
          </a:p>
        </p:txBody>
      </p:sp>
      <p:sp>
        <p:nvSpPr>
          <p:cNvPr id="3" name="Subtitle 2">
            <a:extLst>
              <a:ext uri="{FF2B5EF4-FFF2-40B4-BE49-F238E27FC236}">
                <a16:creationId xmlns:a16="http://schemas.microsoft.com/office/drawing/2014/main" id="{0BD486BD-CD4D-E399-2A9C-390A3BF8DBDA}"/>
              </a:ext>
            </a:extLst>
          </p:cNvPr>
          <p:cNvSpPr>
            <a:spLocks noGrp="1"/>
          </p:cNvSpPr>
          <p:nvPr>
            <p:ph type="subTitle" idx="1"/>
          </p:nvPr>
        </p:nvSpPr>
        <p:spPr>
          <a:xfrm>
            <a:off x="4305687" y="1033669"/>
            <a:ext cx="7757375" cy="5585792"/>
          </a:xfrm>
        </p:spPr>
        <p:txBody>
          <a:bodyPr>
            <a:normAutofit lnSpcReduction="10000"/>
          </a:bodyPr>
          <a:lstStyle/>
          <a:p>
            <a:pPr marL="342900" indent="-342900">
              <a:buFont typeface="Arial" panose="020B0604020202020204" pitchFamily="34" charset="0"/>
              <a:buChar char="•"/>
            </a:pPr>
            <a:r>
              <a:rPr lang="en-US" sz="2000" b="1" dirty="0"/>
              <a:t>867IDR</a:t>
            </a:r>
            <a:r>
              <a:rPr lang="en-US" sz="2000" dirty="0"/>
              <a:t> – a couple of issues were identified:  overlapping dates on start and end dates fix was pushed to production on 10/24.  All missing bills should have been caught up by early November.</a:t>
            </a:r>
          </a:p>
          <a:p>
            <a:pPr marL="342900" indent="-342900">
              <a:buFont typeface="Arial" panose="020B0604020202020204" pitchFamily="34" charset="0"/>
              <a:buChar char="•"/>
            </a:pPr>
            <a:r>
              <a:rPr lang="en-US" sz="2000" b="1" dirty="0"/>
              <a:t>Siebel Changes for Out of Sync conditions</a:t>
            </a:r>
            <a:r>
              <a:rPr lang="en-US" sz="2000" dirty="0"/>
              <a:t>– ERCOT working with LP&amp;L to ensure RORs are aligned in systems.  LP&amp;L was completed review of the list from ERCOT and only billing corrections needed to go out</a:t>
            </a:r>
          </a:p>
          <a:p>
            <a:pPr marL="342900" indent="-342900">
              <a:buFont typeface="Arial" panose="020B0604020202020204" pitchFamily="34" charset="0"/>
              <a:buChar char="•"/>
            </a:pPr>
            <a:r>
              <a:rPr lang="en-US" sz="2000" b="1" dirty="0"/>
              <a:t>BDMVIs submitted from transition until mid to late May </a:t>
            </a:r>
            <a:r>
              <a:rPr lang="en-US" sz="2000" dirty="0"/>
              <a:t>– LP&amp;L was working to cancel the incorrect 810s to allow the BDMVI to process</a:t>
            </a:r>
            <a:endParaRPr lang="en-US" sz="2000" b="1" i="1" dirty="0"/>
          </a:p>
          <a:p>
            <a:pPr marL="342900" indent="-342900">
              <a:buFont typeface="Arial" panose="020B0604020202020204" pitchFamily="34" charset="0"/>
              <a:buChar char="•"/>
            </a:pPr>
            <a:r>
              <a:rPr lang="en-US" sz="2000" b="1" dirty="0"/>
              <a:t>810s received, missing 867s – </a:t>
            </a:r>
            <a:r>
              <a:rPr lang="en-US" sz="2000" dirty="0"/>
              <a:t>missing start and end dates fix should have been in place by 11/4</a:t>
            </a:r>
            <a:endParaRPr lang="en-US" sz="2000" b="1" dirty="0"/>
          </a:p>
          <a:p>
            <a:pPr marL="342900" indent="-342900">
              <a:buFont typeface="Arial" panose="020B0604020202020204" pitchFamily="34" charset="0"/>
              <a:buChar char="•"/>
            </a:pPr>
            <a:r>
              <a:rPr lang="en-US" sz="2000" b="1" dirty="0"/>
              <a:t>867 cancels received, 810 cancel TRAN IDs not aligning – </a:t>
            </a:r>
            <a:r>
              <a:rPr lang="en-US" sz="2000" dirty="0"/>
              <a:t>fix should be in place </a:t>
            </a:r>
          </a:p>
          <a:p>
            <a:pPr marL="342900" indent="-342900">
              <a:buFont typeface="Arial" panose="020B0604020202020204" pitchFamily="34" charset="0"/>
              <a:buChar char="•"/>
            </a:pPr>
            <a:r>
              <a:rPr lang="en-US" sz="2000" b="1" dirty="0"/>
              <a:t>End read/start read mismatch </a:t>
            </a:r>
            <a:r>
              <a:rPr lang="en-US" sz="2000" dirty="0"/>
              <a:t>– LP&amp;L reported when the end read is estimated and a later start read is obtained, the actual read is used for the next billing period. LP&amp;L working toward a solution.</a:t>
            </a:r>
          </a:p>
        </p:txBody>
      </p:sp>
    </p:spTree>
    <p:extLst>
      <p:ext uri="{BB962C8B-B14F-4D97-AF65-F5344CB8AC3E}">
        <p14:creationId xmlns:p14="http://schemas.microsoft.com/office/powerpoint/2010/main" val="24615495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3D543BCF-0220-9A5F-9762-6CB6F76F9BA4}"/>
              </a:ext>
            </a:extLst>
          </p:cNvPr>
          <p:cNvSpPr>
            <a:spLocks noGrp="1"/>
          </p:cNvSpPr>
          <p:nvPr>
            <p:ph type="subTitle" idx="1"/>
          </p:nvPr>
        </p:nvSpPr>
        <p:spPr>
          <a:xfrm>
            <a:off x="1205224" y="1085540"/>
            <a:ext cx="2435284" cy="919070"/>
          </a:xfrm>
        </p:spPr>
        <p:txBody>
          <a:bodyPr>
            <a:normAutofit fontScale="92500" lnSpcReduction="10000"/>
          </a:bodyPr>
          <a:lstStyle/>
          <a:p>
            <a:r>
              <a:rPr lang="en-US" sz="2400" dirty="0">
                <a:solidFill>
                  <a:schemeClr val="tx1"/>
                </a:solidFill>
              </a:rPr>
              <a:t>OPEN</a:t>
            </a:r>
            <a:r>
              <a:rPr lang="en-US" dirty="0">
                <a:solidFill>
                  <a:schemeClr val="tx1"/>
                </a:solidFill>
              </a:rPr>
              <a:t> </a:t>
            </a:r>
            <a:r>
              <a:rPr lang="en-US" sz="2400" dirty="0">
                <a:solidFill>
                  <a:schemeClr val="tx1"/>
                </a:solidFill>
              </a:rPr>
              <a:t>MARKETRAK</a:t>
            </a:r>
            <a:r>
              <a:rPr lang="en-US" dirty="0">
                <a:solidFill>
                  <a:schemeClr val="tx1"/>
                </a:solidFill>
              </a:rPr>
              <a:t> </a:t>
            </a:r>
            <a:r>
              <a:rPr lang="en-US" sz="2000" dirty="0">
                <a:solidFill>
                  <a:schemeClr val="tx1"/>
                </a:solidFill>
              </a:rPr>
              <a:t>STATS as of 10/31/24</a:t>
            </a:r>
          </a:p>
        </p:txBody>
      </p:sp>
      <p:sp>
        <p:nvSpPr>
          <p:cNvPr id="6" name="Slide Number Placeholder 5">
            <a:extLst>
              <a:ext uri="{FF2B5EF4-FFF2-40B4-BE49-F238E27FC236}">
                <a16:creationId xmlns:a16="http://schemas.microsoft.com/office/drawing/2014/main" id="{2E9C9BA9-265B-CF62-0798-54C5C071EEAD}"/>
              </a:ext>
            </a:extLst>
          </p:cNvPr>
          <p:cNvSpPr>
            <a:spLocks noGrp="1"/>
          </p:cNvSpPr>
          <p:nvPr>
            <p:ph type="sldNum" sz="quarter" idx="12"/>
          </p:nvPr>
        </p:nvSpPr>
        <p:spPr/>
        <p:txBody>
          <a:bodyPr/>
          <a:lstStyle/>
          <a:p>
            <a:fld id="{A49DFD55-3C28-40EF-9E31-A92D2E4017FF}" type="slidenum">
              <a:rPr lang="en-US" smtClean="0"/>
              <a:pPr/>
              <a:t>5</a:t>
            </a:fld>
            <a:endParaRPr lang="en-US" dirty="0"/>
          </a:p>
        </p:txBody>
      </p:sp>
      <p:pic>
        <p:nvPicPr>
          <p:cNvPr id="2" name="Picture 1">
            <a:extLst>
              <a:ext uri="{FF2B5EF4-FFF2-40B4-BE49-F238E27FC236}">
                <a16:creationId xmlns:a16="http://schemas.microsoft.com/office/drawing/2014/main" id="{C55E8AB3-B374-9636-AF89-1FA284079F71}"/>
              </a:ext>
            </a:extLst>
          </p:cNvPr>
          <p:cNvPicPr>
            <a:picLocks noChangeAspect="1"/>
          </p:cNvPicPr>
          <p:nvPr/>
        </p:nvPicPr>
        <p:blipFill>
          <a:blip r:embed="rId2"/>
          <a:stretch>
            <a:fillRect/>
          </a:stretch>
        </p:blipFill>
        <p:spPr>
          <a:xfrm>
            <a:off x="1205224" y="2223052"/>
            <a:ext cx="10833661" cy="3720548"/>
          </a:xfrm>
          <a:prstGeom prst="rect">
            <a:avLst/>
          </a:prstGeom>
        </p:spPr>
      </p:pic>
    </p:spTree>
    <p:extLst>
      <p:ext uri="{BB962C8B-B14F-4D97-AF65-F5344CB8AC3E}">
        <p14:creationId xmlns:p14="http://schemas.microsoft.com/office/powerpoint/2010/main" val="3421200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FDE0-62DD-DA72-6E07-ECB4420AAF3E}"/>
              </a:ext>
            </a:extLst>
          </p:cNvPr>
          <p:cNvSpPr>
            <a:spLocks noGrp="1"/>
          </p:cNvSpPr>
          <p:nvPr>
            <p:ph type="title"/>
          </p:nvPr>
        </p:nvSpPr>
        <p:spPr>
          <a:xfrm>
            <a:off x="2831815" y="182220"/>
            <a:ext cx="4082142" cy="585788"/>
          </a:xfrm>
        </p:spPr>
        <p:txBody>
          <a:bodyPr/>
          <a:lstStyle/>
          <a:p>
            <a:r>
              <a:rPr lang="en-US" b="1" dirty="0"/>
              <a:t>Lessons learned</a:t>
            </a:r>
          </a:p>
        </p:txBody>
      </p:sp>
      <p:sp>
        <p:nvSpPr>
          <p:cNvPr id="3" name="Text Placeholder 2">
            <a:extLst>
              <a:ext uri="{FF2B5EF4-FFF2-40B4-BE49-F238E27FC236}">
                <a16:creationId xmlns:a16="http://schemas.microsoft.com/office/drawing/2014/main" id="{6AA2B65C-F76C-6CC3-9B7C-5487D7A383AB}"/>
              </a:ext>
            </a:extLst>
          </p:cNvPr>
          <p:cNvSpPr>
            <a:spLocks noGrp="1"/>
          </p:cNvSpPr>
          <p:nvPr>
            <p:ph type="body" sz="quarter" idx="13"/>
          </p:nvPr>
        </p:nvSpPr>
        <p:spPr>
          <a:xfrm>
            <a:off x="0" y="1507772"/>
            <a:ext cx="2425148" cy="514350"/>
          </a:xfrm>
        </p:spPr>
        <p:txBody>
          <a:bodyPr>
            <a:normAutofit fontScale="77500" lnSpcReduction="20000"/>
          </a:bodyPr>
          <a:lstStyle/>
          <a:p>
            <a:r>
              <a:rPr lang="en-US" dirty="0"/>
              <a:t>Customers with Multiple ESIs and DREP Process </a:t>
            </a:r>
          </a:p>
        </p:txBody>
      </p:sp>
      <p:sp>
        <p:nvSpPr>
          <p:cNvPr id="4" name="Text Placeholder 3">
            <a:extLst>
              <a:ext uri="{FF2B5EF4-FFF2-40B4-BE49-F238E27FC236}">
                <a16:creationId xmlns:a16="http://schemas.microsoft.com/office/drawing/2014/main" id="{721389B0-E761-57C2-0EB2-D826373C7DDB}"/>
              </a:ext>
            </a:extLst>
          </p:cNvPr>
          <p:cNvSpPr>
            <a:spLocks noGrp="1"/>
          </p:cNvSpPr>
          <p:nvPr>
            <p:ph type="body" sz="quarter" idx="14"/>
          </p:nvPr>
        </p:nvSpPr>
        <p:spPr/>
        <p:txBody>
          <a:bodyPr>
            <a:normAutofit fontScale="92500" lnSpcReduction="20000"/>
          </a:bodyPr>
          <a:lstStyle/>
          <a:p>
            <a:r>
              <a:rPr lang="en-US" dirty="0"/>
              <a:t>TXSET Guides need updating </a:t>
            </a:r>
          </a:p>
        </p:txBody>
      </p:sp>
      <p:sp>
        <p:nvSpPr>
          <p:cNvPr id="5" name="Text Placeholder 4">
            <a:extLst>
              <a:ext uri="{FF2B5EF4-FFF2-40B4-BE49-F238E27FC236}">
                <a16:creationId xmlns:a16="http://schemas.microsoft.com/office/drawing/2014/main" id="{278BD4A6-9FA8-6E01-1BD6-EBE59C8296CC}"/>
              </a:ext>
            </a:extLst>
          </p:cNvPr>
          <p:cNvSpPr>
            <a:spLocks noGrp="1"/>
          </p:cNvSpPr>
          <p:nvPr>
            <p:ph type="body" sz="quarter" idx="15"/>
          </p:nvPr>
        </p:nvSpPr>
        <p:spPr>
          <a:xfrm>
            <a:off x="119270" y="3660422"/>
            <a:ext cx="3361050" cy="514350"/>
          </a:xfrm>
        </p:spPr>
        <p:txBody>
          <a:bodyPr>
            <a:normAutofit fontScale="85000" lnSpcReduction="10000"/>
          </a:bodyPr>
          <a:lstStyle/>
          <a:p>
            <a:r>
              <a:rPr lang="en-US" dirty="0"/>
              <a:t>Need Regulatory/Legal decisions at beginning of project </a:t>
            </a:r>
          </a:p>
        </p:txBody>
      </p:sp>
      <p:sp>
        <p:nvSpPr>
          <p:cNvPr id="6" name="Text Placeholder 5">
            <a:extLst>
              <a:ext uri="{FF2B5EF4-FFF2-40B4-BE49-F238E27FC236}">
                <a16:creationId xmlns:a16="http://schemas.microsoft.com/office/drawing/2014/main" id="{71F2F2FC-F1F7-4CB4-511B-F31EBB75E660}"/>
              </a:ext>
            </a:extLst>
          </p:cNvPr>
          <p:cNvSpPr>
            <a:spLocks noGrp="1"/>
          </p:cNvSpPr>
          <p:nvPr>
            <p:ph type="body" sz="quarter" idx="16"/>
          </p:nvPr>
        </p:nvSpPr>
        <p:spPr>
          <a:xfrm>
            <a:off x="119270" y="4736748"/>
            <a:ext cx="3945250" cy="514350"/>
          </a:xfrm>
        </p:spPr>
        <p:txBody>
          <a:bodyPr>
            <a:normAutofit fontScale="92500" lnSpcReduction="20000"/>
          </a:bodyPr>
          <a:lstStyle/>
          <a:p>
            <a:r>
              <a:rPr lang="en-US" dirty="0"/>
              <a:t>Impact of Cycle Dates locked down and true MVI situations </a:t>
            </a:r>
          </a:p>
        </p:txBody>
      </p:sp>
      <p:sp>
        <p:nvSpPr>
          <p:cNvPr id="7" name="Text Placeholder 6">
            <a:extLst>
              <a:ext uri="{FF2B5EF4-FFF2-40B4-BE49-F238E27FC236}">
                <a16:creationId xmlns:a16="http://schemas.microsoft.com/office/drawing/2014/main" id="{42F279D9-EB1D-A2D7-F956-854593E2C161}"/>
              </a:ext>
            </a:extLst>
          </p:cNvPr>
          <p:cNvSpPr>
            <a:spLocks noGrp="1"/>
          </p:cNvSpPr>
          <p:nvPr>
            <p:ph type="body" sz="quarter" idx="17"/>
          </p:nvPr>
        </p:nvSpPr>
        <p:spPr/>
        <p:txBody>
          <a:bodyPr/>
          <a:lstStyle/>
          <a:p>
            <a:r>
              <a:rPr lang="en-US" dirty="0"/>
              <a:t>Find a way to compare before defaulting – possibly provide customers with ESIs on their bundle bill prior to competition; create ESIs earlier in the process</a:t>
            </a:r>
          </a:p>
        </p:txBody>
      </p:sp>
      <p:sp>
        <p:nvSpPr>
          <p:cNvPr id="8" name="Text Placeholder 7">
            <a:extLst>
              <a:ext uri="{FF2B5EF4-FFF2-40B4-BE49-F238E27FC236}">
                <a16:creationId xmlns:a16="http://schemas.microsoft.com/office/drawing/2014/main" id="{B77D7EC5-7C47-9C33-D361-21AD9B821A89}"/>
              </a:ext>
            </a:extLst>
          </p:cNvPr>
          <p:cNvSpPr>
            <a:spLocks noGrp="1"/>
          </p:cNvSpPr>
          <p:nvPr>
            <p:ph type="body" sz="quarter" idx="18"/>
          </p:nvPr>
        </p:nvSpPr>
        <p:spPr/>
        <p:txBody>
          <a:bodyPr/>
          <a:lstStyle/>
          <a:p>
            <a:r>
              <a:rPr lang="en-US" dirty="0"/>
              <a:t>We need to take some time and ensure we’ve captured the areas that need to be changed – ‘combo’ 814_05 </a:t>
            </a:r>
            <a:r>
              <a:rPr lang="en-US" dirty="0" err="1"/>
              <a:t>kH</a:t>
            </a:r>
            <a:r>
              <a:rPr lang="en-US" dirty="0"/>
              <a:t> vs KMON; Decimals; generalized practices  - perhaps a ‘utility orientation’</a:t>
            </a:r>
          </a:p>
          <a:p>
            <a:endParaRPr lang="en-US" dirty="0"/>
          </a:p>
        </p:txBody>
      </p:sp>
      <p:sp>
        <p:nvSpPr>
          <p:cNvPr id="9" name="Text Placeholder 8">
            <a:extLst>
              <a:ext uri="{FF2B5EF4-FFF2-40B4-BE49-F238E27FC236}">
                <a16:creationId xmlns:a16="http://schemas.microsoft.com/office/drawing/2014/main" id="{8D3D29BA-A29C-B3F9-4582-61120599B209}"/>
              </a:ext>
            </a:extLst>
          </p:cNvPr>
          <p:cNvSpPr>
            <a:spLocks noGrp="1"/>
          </p:cNvSpPr>
          <p:nvPr>
            <p:ph type="body" sz="quarter" idx="19"/>
          </p:nvPr>
        </p:nvSpPr>
        <p:spPr/>
        <p:txBody>
          <a:bodyPr/>
          <a:lstStyle/>
          <a:p>
            <a:pPr>
              <a:spcBef>
                <a:spcPts val="0"/>
              </a:spcBef>
            </a:pPr>
            <a:r>
              <a:rPr lang="en-US" dirty="0"/>
              <a:t>Full awareness of any impacting legislation</a:t>
            </a:r>
          </a:p>
          <a:p>
            <a:pPr>
              <a:spcBef>
                <a:spcPts val="0"/>
              </a:spcBef>
            </a:pPr>
            <a:r>
              <a:rPr lang="en-US" dirty="0"/>
              <a:t>Early conversations</a:t>
            </a:r>
          </a:p>
          <a:p>
            <a:pPr>
              <a:spcBef>
                <a:spcPts val="0"/>
              </a:spcBef>
            </a:pPr>
            <a:r>
              <a:rPr lang="en-US" dirty="0"/>
              <a:t>LP&amp;L has paved the way for additional MOU/ECs</a:t>
            </a:r>
          </a:p>
        </p:txBody>
      </p:sp>
      <p:sp>
        <p:nvSpPr>
          <p:cNvPr id="10" name="Text Placeholder 9">
            <a:extLst>
              <a:ext uri="{FF2B5EF4-FFF2-40B4-BE49-F238E27FC236}">
                <a16:creationId xmlns:a16="http://schemas.microsoft.com/office/drawing/2014/main" id="{B709CCA4-5E3F-F795-BCCD-8C415239040E}"/>
              </a:ext>
            </a:extLst>
          </p:cNvPr>
          <p:cNvSpPr>
            <a:spLocks noGrp="1"/>
          </p:cNvSpPr>
          <p:nvPr>
            <p:ph type="body" sz="quarter" idx="20"/>
          </p:nvPr>
        </p:nvSpPr>
        <p:spPr/>
        <p:txBody>
          <a:bodyPr/>
          <a:lstStyle/>
          <a:p>
            <a:pPr>
              <a:spcBef>
                <a:spcPts val="0"/>
              </a:spcBef>
            </a:pPr>
            <a:r>
              <a:rPr lang="en-US" dirty="0"/>
              <a:t>Impacts stacking logic at go-live</a:t>
            </a:r>
          </a:p>
          <a:p>
            <a:pPr>
              <a:spcBef>
                <a:spcPts val="0"/>
              </a:spcBef>
            </a:pPr>
            <a:r>
              <a:rPr lang="en-US" dirty="0"/>
              <a:t>Clear determination so REPs may design systems accordingly</a:t>
            </a:r>
          </a:p>
        </p:txBody>
      </p:sp>
      <p:sp>
        <p:nvSpPr>
          <p:cNvPr id="11" name="Date Placeholder 10">
            <a:extLst>
              <a:ext uri="{FF2B5EF4-FFF2-40B4-BE49-F238E27FC236}">
                <a16:creationId xmlns:a16="http://schemas.microsoft.com/office/drawing/2014/main" id="{C0ED97EE-33EF-D0C3-AEF4-4B348B6DF518}"/>
              </a:ext>
            </a:extLst>
          </p:cNvPr>
          <p:cNvSpPr>
            <a:spLocks noGrp="1"/>
          </p:cNvSpPr>
          <p:nvPr>
            <p:ph type="dt" sz="half" idx="10"/>
          </p:nvPr>
        </p:nvSpPr>
        <p:spPr/>
        <p:txBody>
          <a:bodyPr/>
          <a:lstStyle/>
          <a:p>
            <a:r>
              <a:rPr lang="en-US"/>
              <a:t>20XX</a:t>
            </a:r>
            <a:endParaRPr lang="en-US" dirty="0"/>
          </a:p>
        </p:txBody>
      </p:sp>
      <p:sp>
        <p:nvSpPr>
          <p:cNvPr id="13" name="Slide Number Placeholder 12">
            <a:extLst>
              <a:ext uri="{FF2B5EF4-FFF2-40B4-BE49-F238E27FC236}">
                <a16:creationId xmlns:a16="http://schemas.microsoft.com/office/drawing/2014/main" id="{155D2BC8-9487-F7C0-46A1-C27E2D4B0D84}"/>
              </a:ext>
            </a:extLst>
          </p:cNvPr>
          <p:cNvSpPr>
            <a:spLocks noGrp="1"/>
          </p:cNvSpPr>
          <p:nvPr>
            <p:ph type="sldNum" sz="quarter" idx="12"/>
          </p:nvPr>
        </p:nvSpPr>
        <p:spPr/>
        <p:txBody>
          <a:bodyPr/>
          <a:lstStyle/>
          <a:p>
            <a:fld id="{A49DFD55-3C28-40EF-9E31-A92D2E4017FF}" type="slidenum">
              <a:rPr lang="en-US" smtClean="0"/>
              <a:pPr/>
              <a:t>6</a:t>
            </a:fld>
            <a:endParaRPr lang="en-US" dirty="0"/>
          </a:p>
        </p:txBody>
      </p:sp>
    </p:spTree>
    <p:extLst>
      <p:ext uri="{BB962C8B-B14F-4D97-AF65-F5344CB8AC3E}">
        <p14:creationId xmlns:p14="http://schemas.microsoft.com/office/powerpoint/2010/main" val="24078644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FDE0-62DD-DA72-6E07-ECB4420AAF3E}"/>
              </a:ext>
            </a:extLst>
          </p:cNvPr>
          <p:cNvSpPr>
            <a:spLocks noGrp="1"/>
          </p:cNvSpPr>
          <p:nvPr>
            <p:ph type="title"/>
          </p:nvPr>
        </p:nvSpPr>
        <p:spPr>
          <a:xfrm>
            <a:off x="3052011" y="436940"/>
            <a:ext cx="4082142" cy="585788"/>
          </a:xfrm>
        </p:spPr>
        <p:txBody>
          <a:bodyPr>
            <a:normAutofit fontScale="90000"/>
          </a:bodyPr>
          <a:lstStyle/>
          <a:p>
            <a:r>
              <a:rPr lang="en-US" b="1" dirty="0"/>
              <a:t>Lessons learned - continued</a:t>
            </a:r>
          </a:p>
        </p:txBody>
      </p:sp>
      <p:sp>
        <p:nvSpPr>
          <p:cNvPr id="3" name="Text Placeholder 2">
            <a:extLst>
              <a:ext uri="{FF2B5EF4-FFF2-40B4-BE49-F238E27FC236}">
                <a16:creationId xmlns:a16="http://schemas.microsoft.com/office/drawing/2014/main" id="{6AA2B65C-F76C-6CC3-9B7C-5487D7A383AB}"/>
              </a:ext>
            </a:extLst>
          </p:cNvPr>
          <p:cNvSpPr>
            <a:spLocks noGrp="1"/>
          </p:cNvSpPr>
          <p:nvPr>
            <p:ph type="body" sz="quarter" idx="13"/>
          </p:nvPr>
        </p:nvSpPr>
        <p:spPr>
          <a:xfrm>
            <a:off x="0" y="1507772"/>
            <a:ext cx="2425148" cy="514350"/>
          </a:xfrm>
        </p:spPr>
        <p:txBody>
          <a:bodyPr>
            <a:normAutofit fontScale="85000" lnSpcReduction="10000"/>
          </a:bodyPr>
          <a:lstStyle/>
          <a:p>
            <a:r>
              <a:rPr lang="en-US" dirty="0"/>
              <a:t>Phone Number formats &amp; Country Code issue</a:t>
            </a:r>
          </a:p>
        </p:txBody>
      </p:sp>
      <p:sp>
        <p:nvSpPr>
          <p:cNvPr id="4" name="Text Placeholder 3">
            <a:extLst>
              <a:ext uri="{FF2B5EF4-FFF2-40B4-BE49-F238E27FC236}">
                <a16:creationId xmlns:a16="http://schemas.microsoft.com/office/drawing/2014/main" id="{721389B0-E761-57C2-0EB2-D826373C7DDB}"/>
              </a:ext>
            </a:extLst>
          </p:cNvPr>
          <p:cNvSpPr>
            <a:spLocks noGrp="1"/>
          </p:cNvSpPr>
          <p:nvPr>
            <p:ph type="body" sz="quarter" idx="14"/>
          </p:nvPr>
        </p:nvSpPr>
        <p:spPr/>
        <p:txBody>
          <a:bodyPr>
            <a:normAutofit fontScale="92500" lnSpcReduction="20000"/>
          </a:bodyPr>
          <a:lstStyle/>
          <a:p>
            <a:r>
              <a:rPr lang="en-US" dirty="0"/>
              <a:t>Clean data for ESI creation</a:t>
            </a:r>
          </a:p>
        </p:txBody>
      </p:sp>
      <p:sp>
        <p:nvSpPr>
          <p:cNvPr id="5" name="Text Placeholder 4">
            <a:extLst>
              <a:ext uri="{FF2B5EF4-FFF2-40B4-BE49-F238E27FC236}">
                <a16:creationId xmlns:a16="http://schemas.microsoft.com/office/drawing/2014/main" id="{278BD4A6-9FA8-6E01-1BD6-EBE59C8296CC}"/>
              </a:ext>
            </a:extLst>
          </p:cNvPr>
          <p:cNvSpPr>
            <a:spLocks noGrp="1"/>
          </p:cNvSpPr>
          <p:nvPr>
            <p:ph type="body" sz="quarter" idx="15"/>
          </p:nvPr>
        </p:nvSpPr>
        <p:spPr>
          <a:xfrm>
            <a:off x="119270" y="3660422"/>
            <a:ext cx="3361050" cy="514350"/>
          </a:xfrm>
        </p:spPr>
        <p:txBody>
          <a:bodyPr>
            <a:normAutofit fontScale="92500" lnSpcReduction="20000"/>
          </a:bodyPr>
          <a:lstStyle/>
          <a:p>
            <a:r>
              <a:rPr lang="en-US" dirty="0"/>
              <a:t>Addresses without descriptions </a:t>
            </a:r>
          </a:p>
        </p:txBody>
      </p:sp>
      <p:sp>
        <p:nvSpPr>
          <p:cNvPr id="6" name="Text Placeholder 5">
            <a:extLst>
              <a:ext uri="{FF2B5EF4-FFF2-40B4-BE49-F238E27FC236}">
                <a16:creationId xmlns:a16="http://schemas.microsoft.com/office/drawing/2014/main" id="{71F2F2FC-F1F7-4CB4-511B-F31EBB75E660}"/>
              </a:ext>
            </a:extLst>
          </p:cNvPr>
          <p:cNvSpPr>
            <a:spLocks noGrp="1"/>
          </p:cNvSpPr>
          <p:nvPr>
            <p:ph type="body" sz="quarter" idx="16"/>
          </p:nvPr>
        </p:nvSpPr>
        <p:spPr>
          <a:xfrm>
            <a:off x="119270" y="4736748"/>
            <a:ext cx="3945250" cy="514350"/>
          </a:xfrm>
        </p:spPr>
        <p:txBody>
          <a:bodyPr>
            <a:normAutofit/>
          </a:bodyPr>
          <a:lstStyle/>
          <a:p>
            <a:r>
              <a:rPr lang="en-US" dirty="0"/>
              <a:t>Decimals in meter reads </a:t>
            </a:r>
          </a:p>
        </p:txBody>
      </p:sp>
      <p:sp>
        <p:nvSpPr>
          <p:cNvPr id="7" name="Text Placeholder 6">
            <a:extLst>
              <a:ext uri="{FF2B5EF4-FFF2-40B4-BE49-F238E27FC236}">
                <a16:creationId xmlns:a16="http://schemas.microsoft.com/office/drawing/2014/main" id="{42F279D9-EB1D-A2D7-F956-854593E2C161}"/>
              </a:ext>
            </a:extLst>
          </p:cNvPr>
          <p:cNvSpPr>
            <a:spLocks noGrp="1"/>
          </p:cNvSpPr>
          <p:nvPr>
            <p:ph type="body" sz="quarter" idx="17"/>
          </p:nvPr>
        </p:nvSpPr>
        <p:spPr/>
        <p:txBody>
          <a:bodyPr/>
          <a:lstStyle/>
          <a:p>
            <a:r>
              <a:rPr lang="en-US" dirty="0"/>
              <a:t>Update TXSET Guide</a:t>
            </a:r>
          </a:p>
        </p:txBody>
      </p:sp>
      <p:sp>
        <p:nvSpPr>
          <p:cNvPr id="8" name="Text Placeholder 7">
            <a:extLst>
              <a:ext uri="{FF2B5EF4-FFF2-40B4-BE49-F238E27FC236}">
                <a16:creationId xmlns:a16="http://schemas.microsoft.com/office/drawing/2014/main" id="{B77D7EC5-7C47-9C33-D361-21AD9B821A89}"/>
              </a:ext>
            </a:extLst>
          </p:cNvPr>
          <p:cNvSpPr>
            <a:spLocks noGrp="1"/>
          </p:cNvSpPr>
          <p:nvPr>
            <p:ph type="body" sz="quarter" idx="18"/>
          </p:nvPr>
        </p:nvSpPr>
        <p:spPr>
          <a:xfrm>
            <a:off x="4995968" y="2624370"/>
            <a:ext cx="5102680" cy="1010842"/>
          </a:xfrm>
        </p:spPr>
        <p:txBody>
          <a:bodyPr/>
          <a:lstStyle/>
          <a:p>
            <a:pPr>
              <a:spcBef>
                <a:spcPts val="0"/>
              </a:spcBef>
            </a:pPr>
            <a:r>
              <a:rPr lang="en-US" dirty="0"/>
              <a:t>Avoid creation of ‘bad’ ESIs only to have to retire</a:t>
            </a:r>
          </a:p>
          <a:p>
            <a:pPr>
              <a:spcBef>
                <a:spcPts val="0"/>
              </a:spcBef>
            </a:pPr>
            <a:r>
              <a:rPr lang="en-US" dirty="0"/>
              <a:t>Eliminates downstream confusion – customers, REPs</a:t>
            </a:r>
          </a:p>
          <a:p>
            <a:pPr>
              <a:spcBef>
                <a:spcPts val="0"/>
              </a:spcBef>
            </a:pPr>
            <a:r>
              <a:rPr lang="en-US" dirty="0"/>
              <a:t>Understanding for Munis, other utilities may be associated</a:t>
            </a:r>
          </a:p>
          <a:p>
            <a:endParaRPr lang="en-US" dirty="0"/>
          </a:p>
        </p:txBody>
      </p:sp>
      <p:sp>
        <p:nvSpPr>
          <p:cNvPr id="9" name="Text Placeholder 8">
            <a:extLst>
              <a:ext uri="{FF2B5EF4-FFF2-40B4-BE49-F238E27FC236}">
                <a16:creationId xmlns:a16="http://schemas.microsoft.com/office/drawing/2014/main" id="{8D3D29BA-A29C-B3F9-4582-61120599B209}"/>
              </a:ext>
            </a:extLst>
          </p:cNvPr>
          <p:cNvSpPr>
            <a:spLocks noGrp="1"/>
          </p:cNvSpPr>
          <p:nvPr>
            <p:ph type="body" sz="quarter" idx="19"/>
          </p:nvPr>
        </p:nvSpPr>
        <p:spPr/>
        <p:txBody>
          <a:bodyPr/>
          <a:lstStyle/>
          <a:p>
            <a:pPr>
              <a:spcBef>
                <a:spcPts val="0"/>
              </a:spcBef>
            </a:pPr>
            <a:r>
              <a:rPr lang="en-US" dirty="0"/>
              <a:t>Systems should be able to use secondary address fields to help avoid inadvertent gain situations</a:t>
            </a:r>
          </a:p>
        </p:txBody>
      </p:sp>
      <p:sp>
        <p:nvSpPr>
          <p:cNvPr id="10" name="Text Placeholder 9">
            <a:extLst>
              <a:ext uri="{FF2B5EF4-FFF2-40B4-BE49-F238E27FC236}">
                <a16:creationId xmlns:a16="http://schemas.microsoft.com/office/drawing/2014/main" id="{B709CCA4-5E3F-F795-BCCD-8C415239040E}"/>
              </a:ext>
            </a:extLst>
          </p:cNvPr>
          <p:cNvSpPr>
            <a:spLocks noGrp="1"/>
          </p:cNvSpPr>
          <p:nvPr>
            <p:ph type="body" sz="quarter" idx="20"/>
          </p:nvPr>
        </p:nvSpPr>
        <p:spPr/>
        <p:txBody>
          <a:bodyPr>
            <a:normAutofit/>
          </a:bodyPr>
          <a:lstStyle/>
          <a:p>
            <a:pPr>
              <a:spcBef>
                <a:spcPts val="0"/>
              </a:spcBef>
            </a:pPr>
            <a:r>
              <a:rPr lang="en-US" dirty="0"/>
              <a:t>With AMI being the standard meter type, this is an opportunity to allow decimals in meter reads.  We are already using them in IDR situations</a:t>
            </a:r>
          </a:p>
        </p:txBody>
      </p:sp>
      <p:sp>
        <p:nvSpPr>
          <p:cNvPr id="11" name="Date Placeholder 10">
            <a:extLst>
              <a:ext uri="{FF2B5EF4-FFF2-40B4-BE49-F238E27FC236}">
                <a16:creationId xmlns:a16="http://schemas.microsoft.com/office/drawing/2014/main" id="{C0ED97EE-33EF-D0C3-AEF4-4B348B6DF518}"/>
              </a:ext>
            </a:extLst>
          </p:cNvPr>
          <p:cNvSpPr>
            <a:spLocks noGrp="1"/>
          </p:cNvSpPr>
          <p:nvPr>
            <p:ph type="dt" sz="half" idx="10"/>
          </p:nvPr>
        </p:nvSpPr>
        <p:spPr/>
        <p:txBody>
          <a:bodyPr/>
          <a:lstStyle/>
          <a:p>
            <a:r>
              <a:rPr lang="en-US"/>
              <a:t>20XX</a:t>
            </a:r>
            <a:endParaRPr lang="en-US" dirty="0"/>
          </a:p>
        </p:txBody>
      </p:sp>
      <p:sp>
        <p:nvSpPr>
          <p:cNvPr id="13" name="Slide Number Placeholder 12">
            <a:extLst>
              <a:ext uri="{FF2B5EF4-FFF2-40B4-BE49-F238E27FC236}">
                <a16:creationId xmlns:a16="http://schemas.microsoft.com/office/drawing/2014/main" id="{155D2BC8-9487-F7C0-46A1-C27E2D4B0D84}"/>
              </a:ext>
            </a:extLst>
          </p:cNvPr>
          <p:cNvSpPr>
            <a:spLocks noGrp="1"/>
          </p:cNvSpPr>
          <p:nvPr>
            <p:ph type="sldNum" sz="quarter" idx="12"/>
          </p:nvPr>
        </p:nvSpPr>
        <p:spPr/>
        <p:txBody>
          <a:bodyPr/>
          <a:lstStyle/>
          <a:p>
            <a:fld id="{A49DFD55-3C28-40EF-9E31-A92D2E4017FF}" type="slidenum">
              <a:rPr lang="en-US" smtClean="0"/>
              <a:pPr/>
              <a:t>7</a:t>
            </a:fld>
            <a:endParaRPr lang="en-US" dirty="0"/>
          </a:p>
        </p:txBody>
      </p:sp>
    </p:spTree>
    <p:extLst>
      <p:ext uri="{BB962C8B-B14F-4D97-AF65-F5344CB8AC3E}">
        <p14:creationId xmlns:p14="http://schemas.microsoft.com/office/powerpoint/2010/main" val="2559737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FDE0-62DD-DA72-6E07-ECB4420AAF3E}"/>
              </a:ext>
            </a:extLst>
          </p:cNvPr>
          <p:cNvSpPr>
            <a:spLocks noGrp="1"/>
          </p:cNvSpPr>
          <p:nvPr>
            <p:ph type="title"/>
          </p:nvPr>
        </p:nvSpPr>
        <p:spPr>
          <a:xfrm>
            <a:off x="3302267" y="309792"/>
            <a:ext cx="4082142" cy="585788"/>
          </a:xfrm>
        </p:spPr>
        <p:txBody>
          <a:bodyPr>
            <a:normAutofit fontScale="90000"/>
          </a:bodyPr>
          <a:lstStyle/>
          <a:p>
            <a:r>
              <a:rPr lang="en-US" b="1" dirty="0"/>
              <a:t>Lessons learned - continued</a:t>
            </a:r>
          </a:p>
        </p:txBody>
      </p:sp>
      <p:sp>
        <p:nvSpPr>
          <p:cNvPr id="3" name="Text Placeholder 2">
            <a:extLst>
              <a:ext uri="{FF2B5EF4-FFF2-40B4-BE49-F238E27FC236}">
                <a16:creationId xmlns:a16="http://schemas.microsoft.com/office/drawing/2014/main" id="{6AA2B65C-F76C-6CC3-9B7C-5487D7A383AB}"/>
              </a:ext>
            </a:extLst>
          </p:cNvPr>
          <p:cNvSpPr>
            <a:spLocks noGrp="1"/>
          </p:cNvSpPr>
          <p:nvPr>
            <p:ph type="body" sz="quarter" idx="13"/>
          </p:nvPr>
        </p:nvSpPr>
        <p:spPr>
          <a:xfrm>
            <a:off x="0" y="1507772"/>
            <a:ext cx="2425148" cy="514350"/>
          </a:xfrm>
        </p:spPr>
        <p:txBody>
          <a:bodyPr>
            <a:normAutofit fontScale="92500" lnSpcReduction="20000"/>
          </a:bodyPr>
          <a:lstStyle/>
          <a:p>
            <a:r>
              <a:rPr lang="en-US" dirty="0"/>
              <a:t>Priority Codes for MVIs &amp;Reconnects</a:t>
            </a:r>
          </a:p>
        </p:txBody>
      </p:sp>
      <p:sp>
        <p:nvSpPr>
          <p:cNvPr id="4" name="Text Placeholder 3">
            <a:extLst>
              <a:ext uri="{FF2B5EF4-FFF2-40B4-BE49-F238E27FC236}">
                <a16:creationId xmlns:a16="http://schemas.microsoft.com/office/drawing/2014/main" id="{721389B0-E761-57C2-0EB2-D826373C7DDB}"/>
              </a:ext>
            </a:extLst>
          </p:cNvPr>
          <p:cNvSpPr>
            <a:spLocks noGrp="1"/>
          </p:cNvSpPr>
          <p:nvPr>
            <p:ph type="body" sz="quarter" idx="14"/>
          </p:nvPr>
        </p:nvSpPr>
        <p:spPr/>
        <p:txBody>
          <a:bodyPr>
            <a:normAutofit fontScale="92500" lnSpcReduction="20000"/>
          </a:bodyPr>
          <a:lstStyle/>
          <a:p>
            <a:r>
              <a:rPr lang="en-US" dirty="0"/>
              <a:t>TDSP Matrices in one location</a:t>
            </a:r>
          </a:p>
        </p:txBody>
      </p:sp>
      <p:sp>
        <p:nvSpPr>
          <p:cNvPr id="5" name="Text Placeholder 4">
            <a:extLst>
              <a:ext uri="{FF2B5EF4-FFF2-40B4-BE49-F238E27FC236}">
                <a16:creationId xmlns:a16="http://schemas.microsoft.com/office/drawing/2014/main" id="{278BD4A6-9FA8-6E01-1BD6-EBE59C8296CC}"/>
              </a:ext>
            </a:extLst>
          </p:cNvPr>
          <p:cNvSpPr>
            <a:spLocks noGrp="1"/>
          </p:cNvSpPr>
          <p:nvPr>
            <p:ph type="body" sz="quarter" idx="15"/>
          </p:nvPr>
        </p:nvSpPr>
        <p:spPr>
          <a:xfrm>
            <a:off x="119270" y="3660422"/>
            <a:ext cx="3361050" cy="514350"/>
          </a:xfrm>
        </p:spPr>
        <p:txBody>
          <a:bodyPr>
            <a:normAutofit fontScale="92500" lnSpcReduction="20000"/>
          </a:bodyPr>
          <a:lstStyle/>
          <a:p>
            <a:r>
              <a:rPr lang="en-US" dirty="0"/>
              <a:t>Online enrollments – what options for multiple ESIs?</a:t>
            </a:r>
          </a:p>
        </p:txBody>
      </p:sp>
      <p:sp>
        <p:nvSpPr>
          <p:cNvPr id="6" name="Text Placeholder 5">
            <a:extLst>
              <a:ext uri="{FF2B5EF4-FFF2-40B4-BE49-F238E27FC236}">
                <a16:creationId xmlns:a16="http://schemas.microsoft.com/office/drawing/2014/main" id="{71F2F2FC-F1F7-4CB4-511B-F31EBB75E660}"/>
              </a:ext>
            </a:extLst>
          </p:cNvPr>
          <p:cNvSpPr>
            <a:spLocks noGrp="1"/>
          </p:cNvSpPr>
          <p:nvPr>
            <p:ph type="body" sz="quarter" idx="16"/>
          </p:nvPr>
        </p:nvSpPr>
        <p:spPr>
          <a:xfrm>
            <a:off x="119270" y="4736748"/>
            <a:ext cx="3945250" cy="514350"/>
          </a:xfrm>
        </p:spPr>
        <p:txBody>
          <a:bodyPr>
            <a:normAutofit/>
          </a:bodyPr>
          <a:lstStyle/>
          <a:p>
            <a:r>
              <a:rPr lang="en-US" dirty="0"/>
              <a:t>Cancel/rebill timing and LSE files </a:t>
            </a:r>
          </a:p>
        </p:txBody>
      </p:sp>
      <p:sp>
        <p:nvSpPr>
          <p:cNvPr id="7" name="Text Placeholder 6">
            <a:extLst>
              <a:ext uri="{FF2B5EF4-FFF2-40B4-BE49-F238E27FC236}">
                <a16:creationId xmlns:a16="http://schemas.microsoft.com/office/drawing/2014/main" id="{42F279D9-EB1D-A2D7-F956-854593E2C161}"/>
              </a:ext>
            </a:extLst>
          </p:cNvPr>
          <p:cNvSpPr>
            <a:spLocks noGrp="1"/>
          </p:cNvSpPr>
          <p:nvPr>
            <p:ph type="body" sz="quarter" idx="17"/>
          </p:nvPr>
        </p:nvSpPr>
        <p:spPr/>
        <p:txBody>
          <a:bodyPr/>
          <a:lstStyle/>
          <a:p>
            <a:r>
              <a:rPr lang="en-US" dirty="0"/>
              <a:t>Should be included in the RMG along with other priority codes (service orders)</a:t>
            </a:r>
          </a:p>
        </p:txBody>
      </p:sp>
      <p:sp>
        <p:nvSpPr>
          <p:cNvPr id="8" name="Text Placeholder 7">
            <a:extLst>
              <a:ext uri="{FF2B5EF4-FFF2-40B4-BE49-F238E27FC236}">
                <a16:creationId xmlns:a16="http://schemas.microsoft.com/office/drawing/2014/main" id="{B77D7EC5-7C47-9C33-D361-21AD9B821A89}"/>
              </a:ext>
            </a:extLst>
          </p:cNvPr>
          <p:cNvSpPr>
            <a:spLocks noGrp="1"/>
          </p:cNvSpPr>
          <p:nvPr>
            <p:ph type="body" sz="quarter" idx="18"/>
          </p:nvPr>
        </p:nvSpPr>
        <p:spPr>
          <a:xfrm>
            <a:off x="4995968" y="2624370"/>
            <a:ext cx="5102680" cy="1010842"/>
          </a:xfrm>
        </p:spPr>
        <p:txBody>
          <a:bodyPr>
            <a:normAutofit/>
          </a:bodyPr>
          <a:lstStyle/>
          <a:p>
            <a:pPr>
              <a:spcBef>
                <a:spcPts val="0"/>
              </a:spcBef>
            </a:pPr>
            <a:r>
              <a:rPr lang="en-US" dirty="0"/>
              <a:t>One place for:  AMS Data Practices, Emergency Operating Plans, Solar Practices, Transaction Timelines</a:t>
            </a:r>
          </a:p>
          <a:p>
            <a:pPr>
              <a:spcBef>
                <a:spcPts val="0"/>
              </a:spcBef>
            </a:pPr>
            <a:r>
              <a:rPr lang="en-US" dirty="0"/>
              <a:t>Including list in ERCOT opt-in checklist</a:t>
            </a:r>
          </a:p>
        </p:txBody>
      </p:sp>
      <p:sp>
        <p:nvSpPr>
          <p:cNvPr id="9" name="Text Placeholder 8">
            <a:extLst>
              <a:ext uri="{FF2B5EF4-FFF2-40B4-BE49-F238E27FC236}">
                <a16:creationId xmlns:a16="http://schemas.microsoft.com/office/drawing/2014/main" id="{8D3D29BA-A29C-B3F9-4582-61120599B209}"/>
              </a:ext>
            </a:extLst>
          </p:cNvPr>
          <p:cNvSpPr>
            <a:spLocks noGrp="1"/>
          </p:cNvSpPr>
          <p:nvPr>
            <p:ph type="body" sz="quarter" idx="19"/>
          </p:nvPr>
        </p:nvSpPr>
        <p:spPr>
          <a:xfrm>
            <a:off x="5576938" y="3755394"/>
            <a:ext cx="5574766" cy="1010842"/>
          </a:xfrm>
        </p:spPr>
        <p:txBody>
          <a:bodyPr/>
          <a:lstStyle/>
          <a:p>
            <a:pPr>
              <a:spcBef>
                <a:spcPts val="0"/>
              </a:spcBef>
            </a:pPr>
            <a:r>
              <a:rPr lang="en-US" dirty="0"/>
              <a:t>Better customer experience if more than one ESI is to be enrolled</a:t>
            </a:r>
          </a:p>
          <a:p>
            <a:pPr>
              <a:spcBef>
                <a:spcPts val="0"/>
              </a:spcBef>
            </a:pPr>
            <a:r>
              <a:rPr lang="en-US" dirty="0"/>
              <a:t>Providing a postcard to each customer with ESI information prior to sales window </a:t>
            </a:r>
          </a:p>
        </p:txBody>
      </p:sp>
      <p:sp>
        <p:nvSpPr>
          <p:cNvPr id="10" name="Text Placeholder 9">
            <a:extLst>
              <a:ext uri="{FF2B5EF4-FFF2-40B4-BE49-F238E27FC236}">
                <a16:creationId xmlns:a16="http://schemas.microsoft.com/office/drawing/2014/main" id="{B709CCA4-5E3F-F795-BCCD-8C415239040E}"/>
              </a:ext>
            </a:extLst>
          </p:cNvPr>
          <p:cNvSpPr>
            <a:spLocks noGrp="1"/>
          </p:cNvSpPr>
          <p:nvPr>
            <p:ph type="body" sz="quarter" idx="20"/>
          </p:nvPr>
        </p:nvSpPr>
        <p:spPr/>
        <p:txBody>
          <a:bodyPr>
            <a:normAutofit fontScale="92500"/>
          </a:bodyPr>
          <a:lstStyle/>
          <a:p>
            <a:pPr>
              <a:spcBef>
                <a:spcPts val="0"/>
              </a:spcBef>
            </a:pPr>
            <a:r>
              <a:rPr lang="en-US" dirty="0"/>
              <a:t>This information is not captured in any protocols or guides at ERCOT… it is more of an ERCOT business process that impacts utilities processes.  How can we capture for the next entrant? Opportunity to include in operating guide for settlements</a:t>
            </a:r>
          </a:p>
        </p:txBody>
      </p:sp>
      <p:sp>
        <p:nvSpPr>
          <p:cNvPr id="11" name="Date Placeholder 10">
            <a:extLst>
              <a:ext uri="{FF2B5EF4-FFF2-40B4-BE49-F238E27FC236}">
                <a16:creationId xmlns:a16="http://schemas.microsoft.com/office/drawing/2014/main" id="{C0ED97EE-33EF-D0C3-AEF4-4B348B6DF518}"/>
              </a:ext>
            </a:extLst>
          </p:cNvPr>
          <p:cNvSpPr>
            <a:spLocks noGrp="1"/>
          </p:cNvSpPr>
          <p:nvPr>
            <p:ph type="dt" sz="half" idx="10"/>
          </p:nvPr>
        </p:nvSpPr>
        <p:spPr/>
        <p:txBody>
          <a:bodyPr/>
          <a:lstStyle/>
          <a:p>
            <a:r>
              <a:rPr lang="en-US"/>
              <a:t>20XX</a:t>
            </a:r>
            <a:endParaRPr lang="en-US" dirty="0"/>
          </a:p>
        </p:txBody>
      </p:sp>
      <p:sp>
        <p:nvSpPr>
          <p:cNvPr id="13" name="Slide Number Placeholder 12">
            <a:extLst>
              <a:ext uri="{FF2B5EF4-FFF2-40B4-BE49-F238E27FC236}">
                <a16:creationId xmlns:a16="http://schemas.microsoft.com/office/drawing/2014/main" id="{155D2BC8-9487-F7C0-46A1-C27E2D4B0D84}"/>
              </a:ext>
            </a:extLst>
          </p:cNvPr>
          <p:cNvSpPr>
            <a:spLocks noGrp="1"/>
          </p:cNvSpPr>
          <p:nvPr>
            <p:ph type="sldNum" sz="quarter" idx="12"/>
          </p:nvPr>
        </p:nvSpPr>
        <p:spPr/>
        <p:txBody>
          <a:bodyPr/>
          <a:lstStyle/>
          <a:p>
            <a:fld id="{A49DFD55-3C28-40EF-9E31-A92D2E4017FF}" type="slidenum">
              <a:rPr lang="en-US" smtClean="0"/>
              <a:pPr/>
              <a:t>8</a:t>
            </a:fld>
            <a:endParaRPr lang="en-US" dirty="0"/>
          </a:p>
        </p:txBody>
      </p:sp>
    </p:spTree>
    <p:extLst>
      <p:ext uri="{BB962C8B-B14F-4D97-AF65-F5344CB8AC3E}">
        <p14:creationId xmlns:p14="http://schemas.microsoft.com/office/powerpoint/2010/main" val="493883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9DFDE0-62DD-DA72-6E07-ECB4420AAF3E}"/>
              </a:ext>
            </a:extLst>
          </p:cNvPr>
          <p:cNvSpPr>
            <a:spLocks noGrp="1"/>
          </p:cNvSpPr>
          <p:nvPr>
            <p:ph type="title"/>
          </p:nvPr>
        </p:nvSpPr>
        <p:spPr>
          <a:xfrm>
            <a:off x="2873895" y="328286"/>
            <a:ext cx="4082142" cy="585788"/>
          </a:xfrm>
        </p:spPr>
        <p:txBody>
          <a:bodyPr>
            <a:normAutofit fontScale="90000"/>
          </a:bodyPr>
          <a:lstStyle/>
          <a:p>
            <a:r>
              <a:rPr lang="en-US" b="1" dirty="0"/>
              <a:t>Lessons learned - continued</a:t>
            </a:r>
          </a:p>
        </p:txBody>
      </p:sp>
      <p:sp>
        <p:nvSpPr>
          <p:cNvPr id="3" name="Text Placeholder 2">
            <a:extLst>
              <a:ext uri="{FF2B5EF4-FFF2-40B4-BE49-F238E27FC236}">
                <a16:creationId xmlns:a16="http://schemas.microsoft.com/office/drawing/2014/main" id="{6AA2B65C-F76C-6CC3-9B7C-5487D7A383AB}"/>
              </a:ext>
            </a:extLst>
          </p:cNvPr>
          <p:cNvSpPr>
            <a:spLocks noGrp="1"/>
          </p:cNvSpPr>
          <p:nvPr>
            <p:ph type="body" sz="quarter" idx="13"/>
          </p:nvPr>
        </p:nvSpPr>
        <p:spPr>
          <a:xfrm>
            <a:off x="0" y="1507772"/>
            <a:ext cx="2425148" cy="514350"/>
          </a:xfrm>
        </p:spPr>
        <p:txBody>
          <a:bodyPr>
            <a:normAutofit/>
          </a:bodyPr>
          <a:lstStyle/>
          <a:p>
            <a:r>
              <a:rPr lang="en-US" dirty="0"/>
              <a:t>Full testing </a:t>
            </a:r>
          </a:p>
        </p:txBody>
      </p:sp>
      <p:sp>
        <p:nvSpPr>
          <p:cNvPr id="4" name="Text Placeholder 3">
            <a:extLst>
              <a:ext uri="{FF2B5EF4-FFF2-40B4-BE49-F238E27FC236}">
                <a16:creationId xmlns:a16="http://schemas.microsoft.com/office/drawing/2014/main" id="{721389B0-E761-57C2-0EB2-D826373C7DDB}"/>
              </a:ext>
            </a:extLst>
          </p:cNvPr>
          <p:cNvSpPr>
            <a:spLocks noGrp="1"/>
          </p:cNvSpPr>
          <p:nvPr>
            <p:ph type="body" sz="quarter" idx="14"/>
          </p:nvPr>
        </p:nvSpPr>
        <p:spPr>
          <a:xfrm>
            <a:off x="119270" y="2584097"/>
            <a:ext cx="2754625" cy="514350"/>
          </a:xfrm>
        </p:spPr>
        <p:txBody>
          <a:bodyPr>
            <a:normAutofit fontScale="85000" lnSpcReduction="10000"/>
          </a:bodyPr>
          <a:lstStyle/>
          <a:p>
            <a:r>
              <a:rPr lang="en-US" dirty="0"/>
              <a:t>Awareness of all files and extracts on ERCOT MIS</a:t>
            </a:r>
          </a:p>
        </p:txBody>
      </p:sp>
      <p:sp>
        <p:nvSpPr>
          <p:cNvPr id="5" name="Text Placeholder 4">
            <a:extLst>
              <a:ext uri="{FF2B5EF4-FFF2-40B4-BE49-F238E27FC236}">
                <a16:creationId xmlns:a16="http://schemas.microsoft.com/office/drawing/2014/main" id="{278BD4A6-9FA8-6E01-1BD6-EBE59C8296CC}"/>
              </a:ext>
            </a:extLst>
          </p:cNvPr>
          <p:cNvSpPr>
            <a:spLocks noGrp="1"/>
          </p:cNvSpPr>
          <p:nvPr>
            <p:ph type="body" sz="quarter" idx="15"/>
          </p:nvPr>
        </p:nvSpPr>
        <p:spPr>
          <a:xfrm>
            <a:off x="119270" y="3660422"/>
            <a:ext cx="3361050" cy="514350"/>
          </a:xfrm>
        </p:spPr>
        <p:txBody>
          <a:bodyPr>
            <a:normAutofit/>
          </a:bodyPr>
          <a:lstStyle/>
          <a:p>
            <a:r>
              <a:rPr lang="en-US" dirty="0"/>
              <a:t>Shopping Fairs</a:t>
            </a:r>
          </a:p>
        </p:txBody>
      </p:sp>
      <p:sp>
        <p:nvSpPr>
          <p:cNvPr id="6" name="Text Placeholder 5">
            <a:extLst>
              <a:ext uri="{FF2B5EF4-FFF2-40B4-BE49-F238E27FC236}">
                <a16:creationId xmlns:a16="http://schemas.microsoft.com/office/drawing/2014/main" id="{71F2F2FC-F1F7-4CB4-511B-F31EBB75E660}"/>
              </a:ext>
            </a:extLst>
          </p:cNvPr>
          <p:cNvSpPr>
            <a:spLocks noGrp="1"/>
          </p:cNvSpPr>
          <p:nvPr>
            <p:ph type="body" sz="quarter" idx="16"/>
          </p:nvPr>
        </p:nvSpPr>
        <p:spPr>
          <a:xfrm>
            <a:off x="119270" y="4736748"/>
            <a:ext cx="3945250" cy="514350"/>
          </a:xfrm>
        </p:spPr>
        <p:txBody>
          <a:bodyPr>
            <a:normAutofit/>
          </a:bodyPr>
          <a:lstStyle/>
          <a:p>
            <a:r>
              <a:rPr lang="en-US" dirty="0"/>
              <a:t>Market Participants </a:t>
            </a:r>
          </a:p>
        </p:txBody>
      </p:sp>
      <p:sp>
        <p:nvSpPr>
          <p:cNvPr id="7" name="Text Placeholder 6">
            <a:extLst>
              <a:ext uri="{FF2B5EF4-FFF2-40B4-BE49-F238E27FC236}">
                <a16:creationId xmlns:a16="http://schemas.microsoft.com/office/drawing/2014/main" id="{42F279D9-EB1D-A2D7-F956-854593E2C161}"/>
              </a:ext>
            </a:extLst>
          </p:cNvPr>
          <p:cNvSpPr>
            <a:spLocks noGrp="1"/>
          </p:cNvSpPr>
          <p:nvPr>
            <p:ph type="body" sz="quarter" idx="17"/>
          </p:nvPr>
        </p:nvSpPr>
        <p:spPr/>
        <p:txBody>
          <a:bodyPr/>
          <a:lstStyle/>
          <a:p>
            <a:r>
              <a:rPr lang="en-US" dirty="0"/>
              <a:t>Robust end to end testing with ‘real’ data including billing</a:t>
            </a:r>
          </a:p>
        </p:txBody>
      </p:sp>
      <p:sp>
        <p:nvSpPr>
          <p:cNvPr id="8" name="Text Placeholder 7">
            <a:extLst>
              <a:ext uri="{FF2B5EF4-FFF2-40B4-BE49-F238E27FC236}">
                <a16:creationId xmlns:a16="http://schemas.microsoft.com/office/drawing/2014/main" id="{B77D7EC5-7C47-9C33-D361-21AD9B821A89}"/>
              </a:ext>
            </a:extLst>
          </p:cNvPr>
          <p:cNvSpPr>
            <a:spLocks noGrp="1"/>
          </p:cNvSpPr>
          <p:nvPr>
            <p:ph type="body" sz="quarter" idx="18"/>
          </p:nvPr>
        </p:nvSpPr>
        <p:spPr>
          <a:xfrm>
            <a:off x="4914966" y="2468676"/>
            <a:ext cx="5102680" cy="1010842"/>
          </a:xfrm>
        </p:spPr>
        <p:txBody>
          <a:bodyPr>
            <a:normAutofit/>
          </a:bodyPr>
          <a:lstStyle/>
          <a:p>
            <a:pPr>
              <a:spcBef>
                <a:spcPts val="0"/>
              </a:spcBef>
            </a:pPr>
            <a:r>
              <a:rPr lang="en-US" dirty="0"/>
              <a:t>Understanding of extracts available and purpose of data, </a:t>
            </a:r>
            <a:r>
              <a:rPr lang="en-US" dirty="0">
                <a:solidFill>
                  <a:srgbClr val="0070C0"/>
                </a:solidFill>
              </a:rPr>
              <a:t>Missing Usage Report </a:t>
            </a:r>
          </a:p>
        </p:txBody>
      </p:sp>
      <p:sp>
        <p:nvSpPr>
          <p:cNvPr id="9" name="Text Placeholder 8">
            <a:extLst>
              <a:ext uri="{FF2B5EF4-FFF2-40B4-BE49-F238E27FC236}">
                <a16:creationId xmlns:a16="http://schemas.microsoft.com/office/drawing/2014/main" id="{8D3D29BA-A29C-B3F9-4582-61120599B209}"/>
              </a:ext>
            </a:extLst>
          </p:cNvPr>
          <p:cNvSpPr>
            <a:spLocks noGrp="1"/>
          </p:cNvSpPr>
          <p:nvPr>
            <p:ph type="body" sz="quarter" idx="19"/>
          </p:nvPr>
        </p:nvSpPr>
        <p:spPr>
          <a:xfrm>
            <a:off x="5625108" y="3250624"/>
            <a:ext cx="6260566" cy="1395430"/>
          </a:xfrm>
        </p:spPr>
        <p:txBody>
          <a:bodyPr>
            <a:normAutofit/>
          </a:bodyPr>
          <a:lstStyle/>
          <a:p>
            <a:pPr>
              <a:spcBef>
                <a:spcPts val="0"/>
              </a:spcBef>
            </a:pPr>
            <a:r>
              <a:rPr lang="en-US" dirty="0"/>
              <a:t>WIN!  Having a media market in a condensed geographical area resulted in effective communications to the residents</a:t>
            </a:r>
          </a:p>
          <a:p>
            <a:pPr>
              <a:spcBef>
                <a:spcPts val="0"/>
              </a:spcBef>
            </a:pPr>
            <a:r>
              <a:rPr lang="en-US" dirty="0"/>
              <a:t>Providing questions for consideration – shopping guide and partnership with PUCT</a:t>
            </a:r>
          </a:p>
          <a:p>
            <a:pPr>
              <a:spcBef>
                <a:spcPts val="0"/>
              </a:spcBef>
            </a:pPr>
            <a:r>
              <a:rPr lang="en-US" dirty="0"/>
              <a:t>Knowing the audience and conducting business/enrollments how the community wants to conduct business  </a:t>
            </a:r>
          </a:p>
        </p:txBody>
      </p:sp>
      <p:sp>
        <p:nvSpPr>
          <p:cNvPr id="10" name="Text Placeholder 9">
            <a:extLst>
              <a:ext uri="{FF2B5EF4-FFF2-40B4-BE49-F238E27FC236}">
                <a16:creationId xmlns:a16="http://schemas.microsoft.com/office/drawing/2014/main" id="{B709CCA4-5E3F-F795-BCCD-8C415239040E}"/>
              </a:ext>
            </a:extLst>
          </p:cNvPr>
          <p:cNvSpPr>
            <a:spLocks noGrp="1"/>
          </p:cNvSpPr>
          <p:nvPr>
            <p:ph type="body" sz="quarter" idx="20"/>
          </p:nvPr>
        </p:nvSpPr>
        <p:spPr/>
        <p:txBody>
          <a:bodyPr>
            <a:normAutofit/>
          </a:bodyPr>
          <a:lstStyle/>
          <a:p>
            <a:pPr>
              <a:spcBef>
                <a:spcPts val="0"/>
              </a:spcBef>
            </a:pPr>
            <a:r>
              <a:rPr lang="en-US" dirty="0"/>
              <a:t>Market participants were disengaged until the last minute</a:t>
            </a:r>
          </a:p>
          <a:p>
            <a:pPr>
              <a:spcBef>
                <a:spcPts val="0"/>
              </a:spcBef>
            </a:pPr>
            <a:r>
              <a:rPr lang="en-US" dirty="0"/>
              <a:t>Requiring participation in the task force meeting if REP wants to become active in the territory</a:t>
            </a:r>
          </a:p>
        </p:txBody>
      </p:sp>
      <p:sp>
        <p:nvSpPr>
          <p:cNvPr id="11" name="Date Placeholder 10">
            <a:extLst>
              <a:ext uri="{FF2B5EF4-FFF2-40B4-BE49-F238E27FC236}">
                <a16:creationId xmlns:a16="http://schemas.microsoft.com/office/drawing/2014/main" id="{C0ED97EE-33EF-D0C3-AEF4-4B348B6DF518}"/>
              </a:ext>
            </a:extLst>
          </p:cNvPr>
          <p:cNvSpPr>
            <a:spLocks noGrp="1"/>
          </p:cNvSpPr>
          <p:nvPr>
            <p:ph type="dt" sz="half" idx="10"/>
          </p:nvPr>
        </p:nvSpPr>
        <p:spPr/>
        <p:txBody>
          <a:bodyPr/>
          <a:lstStyle/>
          <a:p>
            <a:r>
              <a:rPr lang="en-US"/>
              <a:t>20XX</a:t>
            </a:r>
            <a:endParaRPr lang="en-US" dirty="0"/>
          </a:p>
        </p:txBody>
      </p:sp>
      <p:sp>
        <p:nvSpPr>
          <p:cNvPr id="13" name="Slide Number Placeholder 12">
            <a:extLst>
              <a:ext uri="{FF2B5EF4-FFF2-40B4-BE49-F238E27FC236}">
                <a16:creationId xmlns:a16="http://schemas.microsoft.com/office/drawing/2014/main" id="{155D2BC8-9487-F7C0-46A1-C27E2D4B0D84}"/>
              </a:ext>
            </a:extLst>
          </p:cNvPr>
          <p:cNvSpPr>
            <a:spLocks noGrp="1"/>
          </p:cNvSpPr>
          <p:nvPr>
            <p:ph type="sldNum" sz="quarter" idx="12"/>
          </p:nvPr>
        </p:nvSpPr>
        <p:spPr/>
        <p:txBody>
          <a:bodyPr/>
          <a:lstStyle/>
          <a:p>
            <a:fld id="{A49DFD55-3C28-40EF-9E31-A92D2E4017FF}" type="slidenum">
              <a:rPr lang="en-US" smtClean="0"/>
              <a:pPr/>
              <a:t>9</a:t>
            </a:fld>
            <a:endParaRPr lang="en-US" dirty="0"/>
          </a:p>
        </p:txBody>
      </p:sp>
    </p:spTree>
    <p:extLst>
      <p:ext uri="{BB962C8B-B14F-4D97-AF65-F5344CB8AC3E}">
        <p14:creationId xmlns:p14="http://schemas.microsoft.com/office/powerpoint/2010/main" val="1517553881"/>
      </p:ext>
    </p:extLst>
  </p:cSld>
  <p:clrMapOvr>
    <a:masterClrMapping/>
  </p:clrMapOvr>
</p:sld>
</file>

<file path=ppt/theme/theme1.xml><?xml version="1.0" encoding="utf-8"?>
<a:theme xmlns:a="http://schemas.openxmlformats.org/drawingml/2006/main" name="Office Theme">
  <a:themeElements>
    <a:clrScheme name="Custom 149">
      <a:dk1>
        <a:sysClr val="windowText" lastClr="000000"/>
      </a:dk1>
      <a:lt1>
        <a:sysClr val="window" lastClr="FFFFFF"/>
      </a:lt1>
      <a:dk2>
        <a:srgbClr val="44546A"/>
      </a:dk2>
      <a:lt2>
        <a:srgbClr val="E7E6E6"/>
      </a:lt2>
      <a:accent1>
        <a:srgbClr val="E9E6DF"/>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56">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ist Presentation_tm67328976_Win32_LW_SL_v3" id="{B5A5B451-F186-4F05-917D-430247B33515}" vid="{C0610F80-F57F-4E6B-A096-3AEBDD5FC5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301C185768C3E408FE8B8C3F8D37975" ma:contentTypeVersion="2" ma:contentTypeDescription="Create a new document." ma:contentTypeScope="" ma:versionID="9b04f6b9d1b09819d8e0494aa04ef37b">
  <xsd:schema xmlns:xsd="http://www.w3.org/2001/XMLSchema" xmlns:xs="http://www.w3.org/2001/XMLSchema" xmlns:p="http://schemas.microsoft.com/office/2006/metadata/properties" xmlns:ns3="64d8430e-2f2f-4531-b32d-6b607c09e505" targetNamespace="http://schemas.microsoft.com/office/2006/metadata/properties" ma:root="true" ma:fieldsID="c5b8bfd76399d6aa05673803bec67fbb" ns3:_="">
    <xsd:import namespace="64d8430e-2f2f-4531-b32d-6b607c09e505"/>
    <xsd:element name="properties">
      <xsd:complexType>
        <xsd:sequence>
          <xsd:element name="documentManagement">
            <xsd:complexType>
              <xsd:all>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64d8430e-2f2f-4531-b32d-6b607c09e505"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0FD6FE22-81A0-4500-AFD0-342D21BB9A2C}">
  <ds:schemaRefs>
    <ds:schemaRef ds:uri="http://schemas.microsoft.com/sharepoint/v3/contenttype/forms"/>
  </ds:schemaRefs>
</ds:datastoreItem>
</file>

<file path=customXml/itemProps2.xml><?xml version="1.0" encoding="utf-8"?>
<ds:datastoreItem xmlns:ds="http://schemas.openxmlformats.org/officeDocument/2006/customXml" ds:itemID="{9E9368C0-2F96-4471-97C1-424663A6327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64d8430e-2f2f-4531-b32d-6b607c09e50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9C43685-694E-4579-B109-3C418D49DA65}">
  <ds:schemaRefs>
    <ds:schemaRef ds:uri="http://schemas.microsoft.com/office/2006/documentManagement/types"/>
    <ds:schemaRef ds:uri="64d8430e-2f2f-4531-b32d-6b607c09e505"/>
    <ds:schemaRef ds:uri="http://purl.org/dc/elements/1.1/"/>
    <ds:schemaRef ds:uri="http://schemas.microsoft.com/office/infopath/2007/PartnerControls"/>
    <ds:schemaRef ds:uri="http://purl.org/dc/terms/"/>
    <ds:schemaRef ds:uri="http://schemas.openxmlformats.org/package/2006/metadata/core-properties"/>
    <ds:schemaRef ds:uri="http://schemas.microsoft.com/office/2006/metadata/properties"/>
    <ds:schemaRef ds:uri="http://www.w3.org/XML/1998/namespace"/>
    <ds:schemaRef ds:uri="http://purl.org/dc/dcmitype/"/>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Minimalist presentation</Template>
  <TotalTime>5093</TotalTime>
  <Words>1481</Words>
  <Application>Microsoft Office PowerPoint</Application>
  <PresentationFormat>Widescreen</PresentationFormat>
  <Paragraphs>167</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Aptos</vt:lpstr>
      <vt:lpstr>Arial</vt:lpstr>
      <vt:lpstr>Calibri</vt:lpstr>
      <vt:lpstr>Courier New</vt:lpstr>
      <vt:lpstr>Tenorite</vt:lpstr>
      <vt:lpstr>Office Theme</vt:lpstr>
      <vt:lpstr>Lubbock  Retail Integration Task Force – LRITF December 10th, 2024</vt:lpstr>
      <vt:lpstr>LRITF meeting 10/15/24 &amp; weekly market call update 10/31/24  </vt:lpstr>
      <vt:lpstr>Stabilization issues Weekly Market Calls  </vt:lpstr>
      <vt:lpstr>Stabilization issues Weekly Market Calls  </vt:lpstr>
      <vt:lpstr>PowerPoint Presentation</vt:lpstr>
      <vt:lpstr>Lessons learned</vt:lpstr>
      <vt:lpstr>Lessons learned - continued</vt:lpstr>
      <vt:lpstr>Lessons learned - continued</vt:lpstr>
      <vt:lpstr>Lessons learned - continued</vt:lpstr>
      <vt:lpstr>Lessons learned - continued</vt:lpstr>
      <vt:lpstr>TIMELINE of Actions</vt:lpstr>
      <vt:lpstr>Lritf meeting 12/10/2024 @ 1:00PM  following RMS –via Webex</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Lubbock  Retail Integration Task Force - LRITF</dc:title>
  <dc:creator>Wiegand, Sheri</dc:creator>
  <cp:lastModifiedBy>Wiegand, Sheri</cp:lastModifiedBy>
  <cp:revision>66</cp:revision>
  <dcterms:created xsi:type="dcterms:W3CDTF">2022-10-07T18:03:56Z</dcterms:created>
  <dcterms:modified xsi:type="dcterms:W3CDTF">2024-12-09T22:50:04Z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0x0101007301C185768C3E408FE8B8C3F8D37975</vt:lpwstr>
  </property>
</Properties>
</file>