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handoutMasterIdLst>
    <p:handoutMasterId r:id="rId18"/>
  </p:handoutMasterIdLst>
  <p:sldIdLst>
    <p:sldId id="256" r:id="rId5"/>
    <p:sldId id="293" r:id="rId6"/>
    <p:sldId id="292" r:id="rId7"/>
    <p:sldId id="301" r:id="rId8"/>
    <p:sldId id="300" r:id="rId9"/>
    <p:sldId id="294" r:id="rId10"/>
    <p:sldId id="295" r:id="rId11"/>
    <p:sldId id="296" r:id="rId12"/>
    <p:sldId id="297" r:id="rId13"/>
    <p:sldId id="298" r:id="rId14"/>
    <p:sldId id="259"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94383" autoAdjust="0"/>
  </p:normalViewPr>
  <p:slideViewPr>
    <p:cSldViewPr snapToGrid="0">
      <p:cViewPr varScale="1">
        <p:scale>
          <a:sx n="64" d="100"/>
          <a:sy n="64" d="100"/>
        </p:scale>
        <p:origin x="744"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12/9/2024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12/9/2024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us06web.zoom.us/j/89361889543?pwd=olviNzrBXvZJHnEHKgOUZprYTpSDDV.1"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December 10th, 2024</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a:xfrm>
            <a:off x="2873895" y="476389"/>
            <a:ext cx="4082142" cy="585788"/>
          </a:xfrm>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a:bodyPr>
          <a:lstStyle/>
          <a:p>
            <a:r>
              <a:rPr lang="en-US" dirty="0"/>
              <a:t>EPS Meters </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a:xfrm>
            <a:off x="119270" y="2584097"/>
            <a:ext cx="2754625" cy="514350"/>
          </a:xfrm>
        </p:spPr>
        <p:txBody>
          <a:bodyPr>
            <a:normAutofit fontScale="92500" lnSpcReduction="20000"/>
          </a:bodyPr>
          <a:lstStyle/>
          <a:p>
            <a:r>
              <a:rPr lang="en-US" dirty="0"/>
              <a:t>Understanding market processes</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Understanding if territory has EPS meters, Muni will need to accept 867s from ERCOT</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normAutofit/>
          </a:bodyPr>
          <a:lstStyle/>
          <a:p>
            <a:pPr>
              <a:spcBef>
                <a:spcPts val="0"/>
              </a:spcBef>
            </a:pPr>
            <a:r>
              <a:rPr lang="en-US" dirty="0"/>
              <a:t>DCN/RCN processes and billing</a:t>
            </a:r>
          </a:p>
          <a:p>
            <a:pPr>
              <a:spcBef>
                <a:spcPts val="0"/>
              </a:spcBef>
            </a:pPr>
            <a:r>
              <a:rPr lang="en-US" dirty="0"/>
              <a:t>ESI Maintenance and updating attributes</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10</a:t>
            </a:fld>
            <a:endParaRPr lang="en-US" dirty="0"/>
          </a:p>
        </p:txBody>
      </p:sp>
      <p:sp>
        <p:nvSpPr>
          <p:cNvPr id="5" name="Text Placeholder 7">
            <a:extLst>
              <a:ext uri="{FF2B5EF4-FFF2-40B4-BE49-F238E27FC236}">
                <a16:creationId xmlns:a16="http://schemas.microsoft.com/office/drawing/2014/main" id="{726DAE5B-E5B0-24C5-7ED2-F8D4F2B2F44C}"/>
              </a:ext>
            </a:extLst>
          </p:cNvPr>
          <p:cNvSpPr txBox="1">
            <a:spLocks/>
          </p:cNvSpPr>
          <p:nvPr/>
        </p:nvSpPr>
        <p:spPr>
          <a:xfrm>
            <a:off x="5473108" y="3653115"/>
            <a:ext cx="5102680" cy="11632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t>Understanding of the settlement differences of BUSIDRRQ, significance of LSE files and reversions, and impacts of cancel/rebills</a:t>
            </a:r>
          </a:p>
        </p:txBody>
      </p:sp>
      <p:sp>
        <p:nvSpPr>
          <p:cNvPr id="6" name="Text Placeholder 3">
            <a:extLst>
              <a:ext uri="{FF2B5EF4-FFF2-40B4-BE49-F238E27FC236}">
                <a16:creationId xmlns:a16="http://schemas.microsoft.com/office/drawing/2014/main" id="{0E806738-5351-A67E-E411-0E31A3A882C3}"/>
              </a:ext>
            </a:extLst>
          </p:cNvPr>
          <p:cNvSpPr txBox="1">
            <a:spLocks/>
          </p:cNvSpPr>
          <p:nvPr/>
        </p:nvSpPr>
        <p:spPr>
          <a:xfrm>
            <a:off x="528044" y="3759554"/>
            <a:ext cx="2754625" cy="514350"/>
          </a:xfrm>
          <a:prstGeom prst="rect">
            <a:avLst/>
          </a:prstGeom>
        </p:spPr>
        <p:txBody>
          <a:bodyPr vert="horz" lIns="91440" tIns="45720" rIns="91440" bIns="45720" rtlCol="0" anchor="ctr">
            <a:normAutofit fontScale="92500" lnSpcReduction="20000"/>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ERCOT Settlement Process</a:t>
            </a:r>
          </a:p>
        </p:txBody>
      </p:sp>
      <p:sp>
        <p:nvSpPr>
          <p:cNvPr id="9" name="Text Placeholder 3">
            <a:extLst>
              <a:ext uri="{FF2B5EF4-FFF2-40B4-BE49-F238E27FC236}">
                <a16:creationId xmlns:a16="http://schemas.microsoft.com/office/drawing/2014/main" id="{48DDE744-3931-28B9-B476-32135A5A7B35}"/>
              </a:ext>
            </a:extLst>
          </p:cNvPr>
          <p:cNvSpPr txBox="1">
            <a:spLocks/>
          </p:cNvSpPr>
          <p:nvPr/>
        </p:nvSpPr>
        <p:spPr>
          <a:xfrm>
            <a:off x="1212574" y="4816357"/>
            <a:ext cx="2754625" cy="514350"/>
          </a:xfrm>
          <a:prstGeom prst="rect">
            <a:avLst/>
          </a:prstGeom>
        </p:spPr>
        <p:txBody>
          <a:bodyPr vert="horz" lIns="91440" tIns="45720" rIns="91440" bIns="45720" rtlCol="0" anchor="ctr">
            <a:normAutofit fontScale="92500" lnSpcReduction="20000"/>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Smart Meter Texas Onboarding</a:t>
            </a:r>
          </a:p>
        </p:txBody>
      </p:sp>
      <p:sp>
        <p:nvSpPr>
          <p:cNvPr id="10" name="Text Placeholder 3">
            <a:extLst>
              <a:ext uri="{FF2B5EF4-FFF2-40B4-BE49-F238E27FC236}">
                <a16:creationId xmlns:a16="http://schemas.microsoft.com/office/drawing/2014/main" id="{2B7ADDFB-238F-F0ED-E5FE-AEB32875AA55}"/>
              </a:ext>
            </a:extLst>
          </p:cNvPr>
          <p:cNvSpPr txBox="1">
            <a:spLocks/>
          </p:cNvSpPr>
          <p:nvPr/>
        </p:nvSpPr>
        <p:spPr>
          <a:xfrm>
            <a:off x="5996952" y="4755818"/>
            <a:ext cx="2754625"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500" dirty="0"/>
              <a:t>Expectations and requirements for integration</a:t>
            </a:r>
            <a:endParaRPr lang="en-US" dirty="0"/>
          </a:p>
        </p:txBody>
      </p:sp>
      <p:cxnSp>
        <p:nvCxnSpPr>
          <p:cNvPr id="14" name="Straight Connector 13">
            <a:extLst>
              <a:ext uri="{FF2B5EF4-FFF2-40B4-BE49-F238E27FC236}">
                <a16:creationId xmlns:a16="http://schemas.microsoft.com/office/drawing/2014/main" id="{A3DA15B6-3ED8-5932-DDAF-39E1D3160173}"/>
              </a:ext>
            </a:extLst>
          </p:cNvPr>
          <p:cNvCxnSpPr>
            <a:cxnSpLocks/>
          </p:cNvCxnSpPr>
          <p:nvPr/>
        </p:nvCxnSpPr>
        <p:spPr>
          <a:xfrm>
            <a:off x="4858881" y="6056900"/>
            <a:ext cx="1569910" cy="0"/>
          </a:xfrm>
          <a:prstGeom prst="line">
            <a:avLst/>
          </a:prstGeom>
        </p:spPr>
        <p:style>
          <a:lnRef idx="1">
            <a:schemeClr val="dk1"/>
          </a:lnRef>
          <a:fillRef idx="0">
            <a:schemeClr val="dk1"/>
          </a:fillRef>
          <a:effectRef idx="0">
            <a:schemeClr val="dk1"/>
          </a:effectRef>
          <a:fontRef idx="minor">
            <a:schemeClr val="tx1"/>
          </a:fontRef>
        </p:style>
      </p:cxnSp>
      <p:sp>
        <p:nvSpPr>
          <p:cNvPr id="16" name="Text Placeholder 3">
            <a:extLst>
              <a:ext uri="{FF2B5EF4-FFF2-40B4-BE49-F238E27FC236}">
                <a16:creationId xmlns:a16="http://schemas.microsoft.com/office/drawing/2014/main" id="{DD289931-3D13-1577-6C98-815DD3E6510F}"/>
              </a:ext>
            </a:extLst>
          </p:cNvPr>
          <p:cNvSpPr txBox="1">
            <a:spLocks/>
          </p:cNvSpPr>
          <p:nvPr/>
        </p:nvSpPr>
        <p:spPr>
          <a:xfrm>
            <a:off x="1982470" y="5873160"/>
            <a:ext cx="2754625" cy="514350"/>
          </a:xfrm>
          <a:prstGeom prst="rect">
            <a:avLst/>
          </a:prstGeom>
        </p:spPr>
        <p:txBody>
          <a:bodyPr vert="horz" lIns="91440" tIns="45720" rIns="91440" bIns="45720" rtlCol="0" anchor="ctr">
            <a:normAutofit fontScale="92500" lnSpcReduction="20000"/>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Updating Distribution Loss Factors</a:t>
            </a:r>
          </a:p>
        </p:txBody>
      </p:sp>
      <p:sp>
        <p:nvSpPr>
          <p:cNvPr id="17" name="Text Placeholder 3">
            <a:extLst>
              <a:ext uri="{FF2B5EF4-FFF2-40B4-BE49-F238E27FC236}">
                <a16:creationId xmlns:a16="http://schemas.microsoft.com/office/drawing/2014/main" id="{ED148A8E-47E8-08C7-CC6F-CC2DFAD7FB7B}"/>
              </a:ext>
            </a:extLst>
          </p:cNvPr>
          <p:cNvSpPr txBox="1">
            <a:spLocks/>
          </p:cNvSpPr>
          <p:nvPr/>
        </p:nvSpPr>
        <p:spPr>
          <a:xfrm>
            <a:off x="6363898" y="5842000"/>
            <a:ext cx="2754625"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t>Calculation methodology, expectations and revisions</a:t>
            </a:r>
          </a:p>
        </p:txBody>
      </p:sp>
    </p:spTree>
    <p:extLst>
      <p:ext uri="{BB962C8B-B14F-4D97-AF65-F5344CB8AC3E}">
        <p14:creationId xmlns:p14="http://schemas.microsoft.com/office/powerpoint/2010/main" val="56217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normAutofit/>
          </a:bodyPr>
          <a:lstStyle/>
          <a:p>
            <a:r>
              <a:rPr lang="en-US"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highlight>
                  <a:srgbClr val="FFFF00"/>
                </a:highlight>
              </a:rPr>
              <a:t>LP&amp;L Rates </a:t>
            </a:r>
          </a:p>
          <a:p>
            <a:pPr>
              <a:spcBef>
                <a:spcPts val="0"/>
              </a:spcBef>
            </a:pPr>
            <a:r>
              <a:rPr lang="en-US" dirty="0">
                <a:highlight>
                  <a:srgbClr val="FFFF00"/>
                </a:highlight>
              </a:rPr>
              <a:t>Customer Enrollment Process – Detailed Timeline</a:t>
            </a:r>
          </a:p>
          <a:p>
            <a:pPr>
              <a:spcBef>
                <a:spcPts val="0"/>
              </a:spcBef>
            </a:pPr>
            <a:r>
              <a:rPr lang="en-US" dirty="0">
                <a:highlight>
                  <a:srgbClr val="FFFF00"/>
                </a:highlight>
              </a:rPr>
              <a:t>PUCT Complaint Process / Application of PUCT Rules</a:t>
            </a:r>
          </a:p>
          <a:p>
            <a:pPr>
              <a:spcBef>
                <a:spcPts val="0"/>
              </a:spcBef>
            </a:pPr>
            <a:r>
              <a:rPr lang="en-US" dirty="0">
                <a:highlight>
                  <a:srgbClr val="FFFF00"/>
                </a:highlight>
              </a:rPr>
              <a:t>Transaction Timelines / TXSET Timelines </a:t>
            </a:r>
          </a:p>
          <a:p>
            <a:pPr>
              <a:spcBef>
                <a:spcPts val="0"/>
              </a:spcBef>
            </a:pPr>
            <a:r>
              <a:rPr lang="en-US" dirty="0">
                <a:highlight>
                  <a:srgbClr val="FFFF00"/>
                </a:highlight>
              </a:rPr>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highlight>
                  <a:srgbClr val="FFFF00"/>
                </a:highlight>
              </a:rPr>
              <a:t>Mass Customer Lists</a:t>
            </a:r>
          </a:p>
          <a:p>
            <a:pPr>
              <a:spcBef>
                <a:spcPts val="0"/>
              </a:spcBef>
            </a:pPr>
            <a:r>
              <a:rPr lang="en-US" dirty="0">
                <a:highlight>
                  <a:srgbClr val="FFFF00"/>
                </a:highlight>
              </a:rPr>
              <a:t>Power to Choose website</a:t>
            </a:r>
          </a:p>
          <a:p>
            <a:pPr>
              <a:spcBef>
                <a:spcPts val="0"/>
              </a:spcBef>
            </a:pPr>
            <a:r>
              <a:rPr lang="en-US" dirty="0">
                <a:highlight>
                  <a:srgbClr val="FFFF00"/>
                </a:highlight>
              </a:rPr>
              <a:t>Customer Forums/Town Halls</a:t>
            </a:r>
          </a:p>
          <a:p>
            <a:pPr>
              <a:spcBef>
                <a:spcPts val="0"/>
              </a:spcBef>
            </a:pPr>
            <a:r>
              <a:rPr lang="en-US" dirty="0">
                <a:highlight>
                  <a:srgbClr val="FFFF00"/>
                </a:highlight>
              </a:rPr>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highlight>
                  <a:srgbClr val="FFFF00"/>
                </a:highlight>
              </a:rPr>
              <a:t>CBCI files </a:t>
            </a:r>
          </a:p>
          <a:p>
            <a:pPr>
              <a:spcBef>
                <a:spcPts val="0"/>
              </a:spcBef>
            </a:pPr>
            <a:r>
              <a:rPr lang="en-US" dirty="0">
                <a:highlight>
                  <a:srgbClr val="FFFF00"/>
                </a:highlight>
              </a:rPr>
              <a:t>Default REP Selection Process</a:t>
            </a:r>
          </a:p>
          <a:p>
            <a:pPr>
              <a:spcBef>
                <a:spcPts val="0"/>
              </a:spcBef>
            </a:pPr>
            <a:r>
              <a:rPr lang="en-US" dirty="0">
                <a:highlight>
                  <a:srgbClr val="FFFF00"/>
                </a:highlight>
              </a:rPr>
              <a:t>DNP Blackout Period</a:t>
            </a:r>
          </a:p>
          <a:p>
            <a:pPr>
              <a:spcBef>
                <a:spcPts val="0"/>
              </a:spcBef>
            </a:pPr>
            <a:r>
              <a:rPr lang="en-US" dirty="0">
                <a:highlight>
                  <a:srgbClr val="FFFF00"/>
                </a:highlight>
              </a:rPr>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91504" y="4849234"/>
            <a:ext cx="5102680" cy="1010842"/>
          </a:xfrm>
        </p:spPr>
        <p:txBody>
          <a:bodyPr>
            <a:normAutofit/>
          </a:bodyPr>
          <a:lstStyle/>
          <a:p>
            <a:r>
              <a:rPr lang="en-US" sz="2000" dirty="0"/>
              <a:t>GO LIVE – Transition to Competition</a:t>
            </a:r>
            <a:endParaRPr lang="en-US" sz="3200" b="1" dirty="0">
              <a:solidFill>
                <a:srgbClr val="FF0000"/>
              </a:solidFill>
            </a:endParaRP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Pro Forma Tariff</a:t>
            </a:r>
          </a:p>
          <a:p>
            <a:pPr>
              <a:spcBef>
                <a:spcPts val="0"/>
              </a:spcBef>
            </a:pPr>
            <a:r>
              <a:rPr lang="en-US" dirty="0">
                <a:highlight>
                  <a:srgbClr val="FFFF00"/>
                </a:highlight>
              </a:rPr>
              <a:t>Access Agreement</a:t>
            </a:r>
          </a:p>
          <a:p>
            <a:pPr>
              <a:spcBef>
                <a:spcPts val="0"/>
              </a:spcBef>
            </a:pPr>
            <a:r>
              <a:rPr lang="en-US" dirty="0">
                <a:highlight>
                  <a:srgbClr val="FFFF00"/>
                </a:highlight>
              </a:rPr>
              <a:t>POLR Process</a:t>
            </a:r>
          </a:p>
          <a:p>
            <a:pPr>
              <a:spcBef>
                <a:spcPts val="0"/>
              </a:spcBef>
            </a:pPr>
            <a:r>
              <a:rPr lang="en-US" dirty="0">
                <a:highlight>
                  <a:srgbClr val="FFFF00"/>
                </a:highlight>
              </a:rPr>
              <a:t>Safety Net Process</a:t>
            </a:r>
          </a:p>
          <a:p>
            <a:pPr>
              <a:spcBef>
                <a:spcPts val="0"/>
              </a:spcBef>
            </a:pPr>
            <a:endParaRPr lang="en-US" dirty="0"/>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Tampering Information Process</a:t>
            </a:r>
          </a:p>
          <a:p>
            <a:pPr>
              <a:spcBef>
                <a:spcPts val="0"/>
              </a:spcBef>
            </a:pPr>
            <a:r>
              <a:rPr lang="en-US" dirty="0">
                <a:highlight>
                  <a:srgbClr val="FF0000"/>
                </a:highlight>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ESI IDs in TDSP Extract</a:t>
            </a:r>
          </a:p>
          <a:p>
            <a:pPr>
              <a:spcBef>
                <a:spcPts val="0"/>
              </a:spcBef>
            </a:pPr>
            <a:r>
              <a:rPr lang="en-US" dirty="0">
                <a:highlight>
                  <a:srgbClr val="FFFF00"/>
                </a:highlight>
              </a:rPr>
              <a:t>RMG Chapter 8 Revisions </a:t>
            </a:r>
          </a:p>
          <a:p>
            <a:pPr>
              <a:spcBef>
                <a:spcPts val="0"/>
              </a:spcBef>
            </a:pPr>
            <a:r>
              <a:rPr lang="en-US" dirty="0">
                <a:highlight>
                  <a:srgbClr val="FFFF00"/>
                </a:highlight>
              </a:rPr>
              <a:t>Historical Usage Requests</a:t>
            </a:r>
          </a:p>
          <a:p>
            <a:pPr>
              <a:spcBef>
                <a:spcPts val="0"/>
              </a:spcBef>
            </a:pPr>
            <a:r>
              <a:rPr lang="en-US" dirty="0">
                <a:highlight>
                  <a:srgbClr val="FFFF00"/>
                </a:highlight>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5"/>
            <a:ext cx="3369127" cy="1430097"/>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a:t>
            </a:r>
            <a:r>
              <a:rPr lang="en-US" dirty="0">
                <a:highlight>
                  <a:srgbClr val="FFFF00"/>
                </a:highlight>
              </a:rPr>
              <a:t>SAC04s</a:t>
            </a:r>
            <a:r>
              <a:rPr lang="en-US" dirty="0"/>
              <a:t>, </a:t>
            </a:r>
            <a:r>
              <a:rPr lang="en-US" dirty="0">
                <a:highlight>
                  <a:srgbClr val="FFFF00"/>
                </a:highlight>
              </a:rPr>
              <a:t>Load Profiles </a:t>
            </a:r>
          </a:p>
          <a:p>
            <a:pPr>
              <a:spcBef>
                <a:spcPts val="0"/>
              </a:spcBef>
            </a:pPr>
            <a:r>
              <a:rPr lang="en-US" u="sng" dirty="0"/>
              <a:t>TSDP Activities</a:t>
            </a:r>
            <a:r>
              <a:rPr lang="en-US" dirty="0"/>
              <a:t>:  </a:t>
            </a:r>
            <a:r>
              <a:rPr lang="en-US" dirty="0">
                <a:highlight>
                  <a:srgbClr val="FFFF00"/>
                </a:highlight>
              </a:rPr>
              <a:t>Critical Care</a:t>
            </a:r>
            <a:r>
              <a:rPr lang="en-US" dirty="0"/>
              <a:t>, </a:t>
            </a:r>
            <a:r>
              <a:rPr lang="en-US" dirty="0">
                <a:highlight>
                  <a:srgbClr val="FFFF00"/>
                </a:highlight>
              </a:rPr>
              <a:t>DLFs</a:t>
            </a:r>
            <a:r>
              <a:rPr lang="en-US" dirty="0"/>
              <a:t>, </a:t>
            </a:r>
            <a:r>
              <a:rPr lang="en-US" dirty="0">
                <a:highlight>
                  <a:srgbClr val="FFFF00"/>
                </a:highlight>
              </a:rPr>
              <a:t>Solar/DG</a:t>
            </a:r>
            <a:r>
              <a:rPr lang="en-US" dirty="0"/>
              <a:t>, </a:t>
            </a:r>
            <a:r>
              <a:rPr lang="en-US" dirty="0">
                <a:highlight>
                  <a:srgbClr val="FFFF00"/>
                </a:highlight>
              </a:rPr>
              <a:t>Switch Hold Files</a:t>
            </a:r>
            <a:r>
              <a:rPr lang="en-US" dirty="0"/>
              <a:t>, </a:t>
            </a:r>
            <a:r>
              <a:rPr lang="en-US" dirty="0">
                <a:highlight>
                  <a:srgbClr val="FFFF00"/>
                </a:highlight>
              </a:rPr>
              <a:t>BUSIDDRQ</a:t>
            </a:r>
            <a:r>
              <a:rPr lang="en-US" dirty="0"/>
              <a:t>, </a:t>
            </a:r>
            <a:r>
              <a:rPr lang="en-US" dirty="0">
                <a:highlight>
                  <a:srgbClr val="FFFF00"/>
                </a:highlight>
              </a:rPr>
              <a:t>Call Center</a:t>
            </a:r>
            <a:r>
              <a:rPr lang="en-US" dirty="0"/>
              <a:t>, </a:t>
            </a:r>
            <a:r>
              <a:rPr lang="en-US" dirty="0">
                <a:highlight>
                  <a:srgbClr val="FFFF00"/>
                </a:highlight>
              </a:rPr>
              <a:t>OGFLT</a:t>
            </a:r>
            <a:r>
              <a:rPr lang="en-US" dirty="0"/>
              <a:t>, </a:t>
            </a:r>
            <a:r>
              <a:rPr lang="en-US" dirty="0">
                <a:highlight>
                  <a:srgbClr val="FFFF00"/>
                </a:highlight>
              </a:rPr>
              <a:t>Weather Moratoriums</a:t>
            </a:r>
            <a:r>
              <a:rPr lang="en-US" dirty="0"/>
              <a:t>, </a:t>
            </a:r>
            <a:r>
              <a:rPr lang="en-US" dirty="0">
                <a:highlight>
                  <a:srgbClr val="FFFF00"/>
                </a:highlight>
              </a:rPr>
              <a:t>Proration</a:t>
            </a:r>
          </a:p>
        </p:txBody>
      </p:sp>
      <p:sp>
        <p:nvSpPr>
          <p:cNvPr id="8" name="TextBox 7">
            <a:extLst>
              <a:ext uri="{FF2B5EF4-FFF2-40B4-BE49-F238E27FC236}">
                <a16:creationId xmlns:a16="http://schemas.microsoft.com/office/drawing/2014/main" id="{A397A720-6C90-B62D-44DF-86994CC8CFE3}"/>
              </a:ext>
            </a:extLst>
          </p:cNvPr>
          <p:cNvSpPr txBox="1"/>
          <p:nvPr/>
        </p:nvSpPr>
        <p:spPr>
          <a:xfrm rot="20171211">
            <a:off x="10422523" y="4835599"/>
            <a:ext cx="1324908" cy="830997"/>
          </a:xfrm>
          <a:prstGeom prst="rect">
            <a:avLst/>
          </a:prstGeom>
          <a:noFill/>
        </p:spPr>
        <p:txBody>
          <a:bodyPr wrap="square" rtlCol="0">
            <a:spAutoFit/>
          </a:bodyPr>
          <a:lstStyle/>
          <a:p>
            <a:pPr algn="ctr"/>
            <a:r>
              <a:rPr lang="en-US" sz="2400" b="1" dirty="0">
                <a:solidFill>
                  <a:srgbClr val="FF0000"/>
                </a:solidFill>
              </a:rPr>
              <a:t>March 2024</a:t>
            </a:r>
          </a:p>
        </p:txBody>
      </p:sp>
      <p:sp>
        <p:nvSpPr>
          <p:cNvPr id="16" name="TextBox 15">
            <a:extLst>
              <a:ext uri="{FF2B5EF4-FFF2-40B4-BE49-F238E27FC236}">
                <a16:creationId xmlns:a16="http://schemas.microsoft.com/office/drawing/2014/main" id="{723DCEB8-ABDB-4570-6633-646221D19029}"/>
              </a:ext>
            </a:extLst>
          </p:cNvPr>
          <p:cNvSpPr txBox="1"/>
          <p:nvPr/>
        </p:nvSpPr>
        <p:spPr>
          <a:xfrm>
            <a:off x="6191504" y="5251097"/>
            <a:ext cx="1905233" cy="1477328"/>
          </a:xfrm>
          <a:prstGeom prst="rect">
            <a:avLst/>
          </a:prstGeom>
          <a:noFill/>
        </p:spPr>
        <p:txBody>
          <a:bodyPr wrap="square" rtlCol="0">
            <a:spAutoFit/>
          </a:bodyPr>
          <a:lstStyle/>
          <a:p>
            <a:r>
              <a:rPr lang="en-US" dirty="0">
                <a:highlight>
                  <a:srgbClr val="FFFF00"/>
                </a:highlight>
              </a:rPr>
              <a:t>Completed</a:t>
            </a:r>
          </a:p>
          <a:p>
            <a:r>
              <a:rPr lang="en-US" dirty="0">
                <a:highlight>
                  <a:srgbClr val="00FFFF"/>
                </a:highlight>
              </a:rPr>
              <a:t>Q3 2023</a:t>
            </a:r>
          </a:p>
          <a:p>
            <a:r>
              <a:rPr lang="en-US" dirty="0">
                <a:highlight>
                  <a:srgbClr val="FF00FF"/>
                </a:highlight>
              </a:rPr>
              <a:t>Q4 2023</a:t>
            </a:r>
          </a:p>
          <a:p>
            <a:r>
              <a:rPr lang="en-US" dirty="0">
                <a:highlight>
                  <a:srgbClr val="00FF00"/>
                </a:highlight>
              </a:rPr>
              <a:t>Q1 2024</a:t>
            </a:r>
          </a:p>
          <a:p>
            <a:r>
              <a:rPr lang="en-US" strike="sngStrike" dirty="0">
                <a:highlight>
                  <a:srgbClr val="FF0000"/>
                </a:highlight>
              </a:rPr>
              <a:t>Q4 2024 </a:t>
            </a:r>
            <a:r>
              <a:rPr lang="en-US" normalizeH="1" dirty="0">
                <a:highlight>
                  <a:srgbClr val="FF0000"/>
                </a:highlight>
              </a:rPr>
              <a:t>Q1 2025</a:t>
            </a:r>
            <a:endParaRPr lang="en-US" strike="sngStrike" dirty="0">
              <a:highlight>
                <a:srgbClr val="FF0000"/>
              </a:highlight>
            </a:endParaRPr>
          </a:p>
        </p:txBody>
      </p:sp>
    </p:spTree>
    <p:extLst>
      <p:ext uri="{BB962C8B-B14F-4D97-AF65-F5344CB8AC3E}">
        <p14:creationId xmlns:p14="http://schemas.microsoft.com/office/powerpoint/2010/main" val="332104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81637" y="733719"/>
            <a:ext cx="5111750" cy="1204912"/>
          </a:xfrm>
        </p:spPr>
        <p:txBody>
          <a:bodyPr>
            <a:normAutofit fontScale="90000"/>
          </a:bodyPr>
          <a:lstStyle/>
          <a:p>
            <a:r>
              <a:rPr lang="en-US" dirty="0" err="1"/>
              <a:t>Lritf</a:t>
            </a:r>
            <a:r>
              <a:rPr lang="en-US" dirty="0"/>
              <a:t> meeting</a:t>
            </a:r>
            <a:br>
              <a:rPr lang="en-US" dirty="0"/>
            </a:br>
            <a:r>
              <a:rPr lang="en-US" dirty="0"/>
              <a:t>12/10/2024 @ 1:00PM </a:t>
            </a:r>
            <a:br>
              <a:rPr lang="en-US" dirty="0"/>
            </a:br>
            <a:r>
              <a:rPr lang="en-US" dirty="0"/>
              <a:t>following RMS –via Webex</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4257301" y="1960311"/>
            <a:ext cx="4442791" cy="4510041"/>
          </a:xfrm>
        </p:spPr>
        <p:txBody>
          <a:bodyPr>
            <a:noAutofit/>
          </a:bodyPr>
          <a:lstStyle/>
          <a:p>
            <a:r>
              <a:rPr lang="en-US" sz="2000" b="1" u="sng" dirty="0"/>
              <a:t>AGENDA ITEMS:</a:t>
            </a:r>
          </a:p>
          <a:p>
            <a:pPr marL="285750" indent="-285750">
              <a:buFont typeface="Courier New" panose="02070309020205020404" pitchFamily="49" charset="0"/>
              <a:buChar char="o"/>
            </a:pPr>
            <a:r>
              <a:rPr lang="en-US" sz="1800" b="1" dirty="0">
                <a:solidFill>
                  <a:schemeClr val="tx1">
                    <a:lumMod val="50000"/>
                    <a:lumOff val="50000"/>
                  </a:schemeClr>
                </a:solidFill>
                <a:latin typeface="Tenorite"/>
              </a:rPr>
              <a:t>AMS Data Practices – </a:t>
            </a:r>
          </a:p>
          <a:p>
            <a:pPr marL="742950" lvl="1" indent="-285750">
              <a:buFont typeface="Courier New" panose="02070309020205020404" pitchFamily="49" charset="0"/>
              <a:buChar char="o"/>
            </a:pPr>
            <a:r>
              <a:rPr lang="en-US" sz="1800" b="1" dirty="0" err="1">
                <a:solidFill>
                  <a:schemeClr val="tx1">
                    <a:lumMod val="50000"/>
                    <a:lumOff val="50000"/>
                  </a:schemeClr>
                </a:solidFill>
                <a:latin typeface="Tenorite"/>
              </a:rPr>
              <a:t>Reversioned</a:t>
            </a:r>
            <a:r>
              <a:rPr lang="en-US" sz="1800" b="1" dirty="0">
                <a:solidFill>
                  <a:schemeClr val="tx1">
                    <a:lumMod val="50000"/>
                    <a:lumOff val="50000"/>
                  </a:schemeClr>
                </a:solidFill>
                <a:latin typeface="Tenorite"/>
              </a:rPr>
              <a:t> LSE files</a:t>
            </a:r>
          </a:p>
          <a:p>
            <a:pPr marL="742950" lvl="1" indent="-285750">
              <a:buFont typeface="Courier New" panose="02070309020205020404" pitchFamily="49" charset="0"/>
              <a:buChar char="o"/>
            </a:pPr>
            <a:r>
              <a:rPr lang="en-US" sz="1800" b="1" dirty="0">
                <a:solidFill>
                  <a:schemeClr val="tx1">
                    <a:lumMod val="50000"/>
                    <a:lumOff val="50000"/>
                  </a:schemeClr>
                </a:solidFill>
                <a:latin typeface="Tenorite"/>
              </a:rPr>
              <a:t>Smart Meter Texas Readiness</a:t>
            </a:r>
          </a:p>
          <a:p>
            <a:pPr marL="285750" indent="-285750">
              <a:buFont typeface="Courier New" panose="02070309020205020404" pitchFamily="49" charset="0"/>
              <a:buChar char="o"/>
            </a:pPr>
            <a:r>
              <a:rPr lang="en-US" sz="1800" b="1" dirty="0">
                <a:solidFill>
                  <a:schemeClr val="tx1">
                    <a:lumMod val="50000"/>
                    <a:lumOff val="50000"/>
                  </a:schemeClr>
                </a:solidFill>
                <a:latin typeface="Tenorite"/>
              </a:rPr>
              <a:t>Stabilization</a:t>
            </a:r>
          </a:p>
          <a:p>
            <a:pPr marL="742950" lvl="1" indent="-285750">
              <a:buFont typeface="Courier New" panose="02070309020205020404" pitchFamily="49" charset="0"/>
              <a:buChar char="o"/>
            </a:pPr>
            <a:r>
              <a:rPr lang="en-US" sz="1800" b="1" spc="50" dirty="0">
                <a:solidFill>
                  <a:schemeClr val="tx1">
                    <a:lumMod val="50000"/>
                    <a:lumOff val="50000"/>
                  </a:schemeClr>
                </a:solidFill>
                <a:latin typeface="Tenorite"/>
              </a:rPr>
              <a:t>DNP Discretionary Service Charges on 810s - Remediation</a:t>
            </a:r>
          </a:p>
          <a:p>
            <a:pPr marL="742950" lvl="1" indent="-285750">
              <a:buFont typeface="Courier New" panose="02070309020205020404" pitchFamily="49" charset="0"/>
              <a:buChar char="o"/>
            </a:pPr>
            <a:r>
              <a:rPr kumimoji="0" lang="en-US" sz="18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a:t>
            </a:r>
            <a:r>
              <a:rPr lang="en-US" sz="1800" b="1" spc="50" dirty="0">
                <a:solidFill>
                  <a:schemeClr val="tx1">
                    <a:lumMod val="50000"/>
                    <a:lumOff val="50000"/>
                  </a:schemeClr>
                </a:solidFill>
                <a:latin typeface="Tenorite"/>
              </a:rPr>
              <a:t>67_03 IDRs</a:t>
            </a:r>
          </a:p>
          <a:p>
            <a:pPr marL="742950" lvl="1" indent="-285750">
              <a:buFont typeface="Courier New" panose="02070309020205020404" pitchFamily="49" charset="0"/>
              <a:buChar char="o"/>
            </a:pPr>
            <a:r>
              <a:rPr kumimoji="0" lang="en-US" sz="18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Seibel Changes with ERCOT</a:t>
            </a:r>
          </a:p>
          <a:p>
            <a:pPr marL="742950" lvl="1" indent="-285750">
              <a:buFont typeface="Courier New" panose="02070309020205020404" pitchFamily="49" charset="0"/>
              <a:buChar char="o"/>
            </a:pPr>
            <a:r>
              <a:rPr lang="en-US" sz="1800" b="1" spc="50" dirty="0">
                <a:solidFill>
                  <a:schemeClr val="tx1">
                    <a:lumMod val="50000"/>
                    <a:lumOff val="50000"/>
                  </a:schemeClr>
                </a:solidFill>
                <a:latin typeface="Tenorite"/>
              </a:rPr>
              <a:t>BDMVIs and 810s (IAGs)</a:t>
            </a:r>
          </a:p>
          <a:p>
            <a:pPr marL="742950" lvl="1" indent="-285750">
              <a:buFont typeface="Courier New" panose="02070309020205020404" pitchFamily="49" charset="0"/>
              <a:buChar char="o"/>
            </a:pPr>
            <a:r>
              <a:rPr lang="en-US" sz="1800" b="1" spc="50" dirty="0">
                <a:solidFill>
                  <a:schemeClr val="tx1">
                    <a:lumMod val="50000"/>
                    <a:lumOff val="50000"/>
                  </a:schemeClr>
                </a:solidFill>
                <a:latin typeface="Tenorite"/>
              </a:rPr>
              <a:t>810s not referencing correct 867s</a:t>
            </a:r>
          </a:p>
          <a:p>
            <a:pPr marL="742950" lvl="1" indent="-285750">
              <a:buFont typeface="Courier New" panose="02070309020205020404" pitchFamily="49" charset="0"/>
              <a:buChar char="o"/>
            </a:pPr>
            <a:r>
              <a:rPr kumimoji="0" lang="en-US" sz="18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810s received, missing 867s</a:t>
            </a:r>
          </a:p>
          <a:p>
            <a:pPr marL="1200150" lvl="2" indent="-285750">
              <a:buFont typeface="Courier New" panose="02070309020205020404" pitchFamily="49" charset="0"/>
              <a:buChar char="o"/>
            </a:pPr>
            <a:r>
              <a:rPr lang="en-US" b="1" spc="50" dirty="0">
                <a:solidFill>
                  <a:schemeClr val="tx1">
                    <a:lumMod val="50000"/>
                    <a:lumOff val="50000"/>
                  </a:schemeClr>
                </a:solidFill>
                <a:latin typeface="Tenorite"/>
              </a:rPr>
              <a:t>Missing start/end Reads</a:t>
            </a:r>
          </a:p>
          <a:p>
            <a:pPr marL="742950" lvl="1" indent="-285750">
              <a:buFont typeface="Courier New" panose="02070309020205020404" pitchFamily="49" charset="0"/>
              <a:buChar char="o"/>
            </a:pPr>
            <a:r>
              <a:rPr kumimoji="0" lang="en-US" sz="18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867_03s – mismatch of end &amp; start </a:t>
            </a:r>
            <a:r>
              <a:rPr lang="en-US" sz="1800" b="1" spc="50" dirty="0">
                <a:solidFill>
                  <a:schemeClr val="tx1">
                    <a:lumMod val="50000"/>
                    <a:lumOff val="50000"/>
                  </a:schemeClr>
                </a:solidFill>
                <a:latin typeface="Tenorite"/>
              </a:rPr>
              <a:t>reads</a:t>
            </a:r>
            <a:endParaRPr kumimoji="0" lang="en-US" sz="1800" b="1" i="0" u="none" strike="noStrike" kern="1200" cap="none" spc="50" normalizeH="0" baseline="0" noProof="0" dirty="0">
              <a:ln>
                <a:noFill/>
              </a:ln>
              <a:solidFill>
                <a:schemeClr val="tx1">
                  <a:lumMod val="50000"/>
                  <a:lumOff val="50000"/>
                </a:schemeClr>
              </a:solidFill>
              <a:effectLst/>
              <a:uLnTx/>
              <a:uFillTx/>
              <a:latin typeface="Tenorite"/>
              <a:ea typeface="+mn-ea"/>
              <a:cs typeface="+mn-cs"/>
            </a:endParaRP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12</a:t>
            </a:fld>
            <a:endParaRPr lang="en-US" dirty="0"/>
          </a:p>
        </p:txBody>
      </p:sp>
      <p:sp>
        <p:nvSpPr>
          <p:cNvPr id="4" name="Text Placeholder 2">
            <a:extLst>
              <a:ext uri="{FF2B5EF4-FFF2-40B4-BE49-F238E27FC236}">
                <a16:creationId xmlns:a16="http://schemas.microsoft.com/office/drawing/2014/main" id="{8118C496-0839-50B0-80D2-9204302C21D1}"/>
              </a:ext>
            </a:extLst>
          </p:cNvPr>
          <p:cNvSpPr txBox="1">
            <a:spLocks/>
          </p:cNvSpPr>
          <p:nvPr/>
        </p:nvSpPr>
        <p:spPr>
          <a:xfrm>
            <a:off x="8610600" y="2160940"/>
            <a:ext cx="3332843" cy="183356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lvl="1"/>
            <a:endParaRPr lang="en-US" sz="2400" dirty="0"/>
          </a:p>
          <a:p>
            <a:endParaRPr lang="en-US" sz="1800" dirty="0"/>
          </a:p>
        </p:txBody>
      </p:sp>
      <p:sp>
        <p:nvSpPr>
          <p:cNvPr id="5" name="Text Placeholder 2">
            <a:extLst>
              <a:ext uri="{FF2B5EF4-FFF2-40B4-BE49-F238E27FC236}">
                <a16:creationId xmlns:a16="http://schemas.microsoft.com/office/drawing/2014/main" id="{BAE556E1-3342-6DF9-DC23-E99E226839B9}"/>
              </a:ext>
            </a:extLst>
          </p:cNvPr>
          <p:cNvSpPr txBox="1">
            <a:spLocks/>
          </p:cNvSpPr>
          <p:nvPr/>
        </p:nvSpPr>
        <p:spPr>
          <a:xfrm>
            <a:off x="8700092" y="2117626"/>
            <a:ext cx="3332843" cy="4195410"/>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Courier New" panose="02070309020205020404" pitchFamily="49" charset="0"/>
              <a:buChar char="o"/>
            </a:pPr>
            <a:endParaRPr lang="en-US" b="1" dirty="0">
              <a:solidFill>
                <a:schemeClr val="tx1">
                  <a:lumMod val="50000"/>
                  <a:lumOff val="50000"/>
                </a:schemeClr>
              </a:solidFill>
              <a:latin typeface="Tenorite"/>
            </a:endParaRPr>
          </a:p>
          <a:p>
            <a:pPr marL="285750" indent="-285750">
              <a:buFont typeface="Courier New" panose="02070309020205020404" pitchFamily="49" charset="0"/>
              <a:buChar char="o"/>
            </a:pPr>
            <a:r>
              <a:rPr lang="en-US" sz="1800" b="1" dirty="0">
                <a:solidFill>
                  <a:schemeClr val="tx1">
                    <a:lumMod val="50000"/>
                    <a:lumOff val="50000"/>
                  </a:schemeClr>
                </a:solidFill>
                <a:latin typeface="Tenorite"/>
              </a:rPr>
              <a:t>814_20 ESI ID Maintenance</a:t>
            </a:r>
          </a:p>
          <a:p>
            <a:pPr marL="285750" indent="-285750">
              <a:buFont typeface="Courier New" panose="02070309020205020404" pitchFamily="49" charset="0"/>
              <a:buChar char="o"/>
            </a:pPr>
            <a:r>
              <a:rPr lang="en-US" sz="1800" b="1" dirty="0">
                <a:solidFill>
                  <a:schemeClr val="tx1">
                    <a:lumMod val="50000"/>
                    <a:lumOff val="50000"/>
                  </a:schemeClr>
                </a:solidFill>
                <a:latin typeface="Tenorite"/>
              </a:rPr>
              <a:t>Open </a:t>
            </a:r>
            <a:r>
              <a:rPr lang="en-US" sz="1800" b="1" dirty="0" err="1">
                <a:solidFill>
                  <a:schemeClr val="tx1">
                    <a:lumMod val="50000"/>
                    <a:lumOff val="50000"/>
                  </a:schemeClr>
                </a:solidFill>
                <a:latin typeface="Tenorite"/>
              </a:rPr>
              <a:t>MarkeTraks</a:t>
            </a:r>
            <a:endParaRPr lang="en-US" sz="1800" b="1" dirty="0">
              <a:solidFill>
                <a:schemeClr val="tx1">
                  <a:lumMod val="50000"/>
                  <a:lumOff val="50000"/>
                </a:schemeClr>
              </a:solidFill>
              <a:latin typeface="Tenorite"/>
            </a:endParaRPr>
          </a:p>
          <a:p>
            <a:pPr marL="285750" indent="-285750">
              <a:buFont typeface="Courier New" panose="02070309020205020404" pitchFamily="49" charset="0"/>
              <a:buChar char="o"/>
            </a:pPr>
            <a:r>
              <a:rPr lang="en-US" sz="1800" b="1" dirty="0">
                <a:solidFill>
                  <a:schemeClr val="tx1">
                    <a:lumMod val="50000"/>
                    <a:lumOff val="50000"/>
                  </a:schemeClr>
                </a:solidFill>
                <a:latin typeface="Tenorite"/>
              </a:rPr>
              <a:t>LP&amp;L Weekly Market Calls</a:t>
            </a:r>
          </a:p>
          <a:p>
            <a:pPr marL="285750" indent="-285750">
              <a:buFont typeface="Courier New" panose="02070309020205020404" pitchFamily="49" charset="0"/>
              <a:buChar char="o"/>
            </a:pPr>
            <a:r>
              <a:rPr lang="en-US" sz="1800" b="1" dirty="0">
                <a:solidFill>
                  <a:schemeClr val="tx1">
                    <a:lumMod val="50000"/>
                    <a:lumOff val="50000"/>
                  </a:schemeClr>
                </a:solidFill>
                <a:latin typeface="Tenorite"/>
              </a:rPr>
              <a:t>DLF Updates</a:t>
            </a:r>
          </a:p>
          <a:p>
            <a:pPr marL="285750" indent="-285750">
              <a:buFont typeface="Courier New" panose="02070309020205020404" pitchFamily="49" charset="0"/>
              <a:buChar char="o"/>
            </a:pPr>
            <a:r>
              <a:rPr lang="en-US" sz="1800" b="1" dirty="0">
                <a:solidFill>
                  <a:schemeClr val="tx1">
                    <a:lumMod val="50000"/>
                    <a:lumOff val="50000"/>
                  </a:schemeClr>
                </a:solidFill>
                <a:latin typeface="Tenorite"/>
              </a:rPr>
              <a:t>Lessons Learned</a:t>
            </a:r>
          </a:p>
          <a:p>
            <a:pPr marL="285750" indent="-285750">
              <a:buFont typeface="Courier New" panose="02070309020205020404" pitchFamily="49" charset="0"/>
              <a:buChar char="o"/>
            </a:pPr>
            <a:r>
              <a:rPr lang="en-US" sz="1800" b="1" spc="50" dirty="0">
                <a:solidFill>
                  <a:schemeClr val="tx1">
                    <a:lumMod val="50000"/>
                    <a:lumOff val="50000"/>
                  </a:schemeClr>
                </a:solidFill>
                <a:latin typeface="Tenorite"/>
              </a:rPr>
              <a:t>Open Discussion </a:t>
            </a:r>
          </a:p>
          <a:p>
            <a:pPr marL="800100" lvl="1" indent="-342900">
              <a:buFont typeface="Arial" panose="020B0604020202020204" pitchFamily="34" charset="0"/>
              <a:buChar char="•"/>
            </a:pPr>
            <a:r>
              <a:rPr lang="en-US" sz="1800" b="1" spc="50" dirty="0">
                <a:solidFill>
                  <a:schemeClr val="tx1">
                    <a:lumMod val="50000"/>
                    <a:lumOff val="50000"/>
                  </a:schemeClr>
                </a:solidFill>
                <a:latin typeface="Tenorite"/>
              </a:rPr>
              <a:t>Sunsetting LRITF</a:t>
            </a:r>
          </a:p>
        </p:txBody>
      </p:sp>
    </p:spTree>
    <p:extLst>
      <p:ext uri="{BB962C8B-B14F-4D97-AF65-F5344CB8AC3E}">
        <p14:creationId xmlns:p14="http://schemas.microsoft.com/office/powerpoint/2010/main" val="174286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0" y="1165763"/>
            <a:ext cx="3555609" cy="1909763"/>
          </a:xfrm>
        </p:spPr>
        <p:txBody>
          <a:bodyPr>
            <a:normAutofit fontScale="90000"/>
          </a:bodyPr>
          <a:lstStyle/>
          <a:p>
            <a:pPr algn="ctr"/>
            <a:r>
              <a:rPr lang="en-US" dirty="0"/>
              <a:t>LRITF meeting</a:t>
            </a:r>
            <a:br>
              <a:rPr lang="en-US" dirty="0"/>
            </a:br>
            <a:r>
              <a:rPr lang="en-US" dirty="0"/>
              <a:t>10/15/24 &amp;</a:t>
            </a:r>
            <a:br>
              <a:rPr lang="en-US" dirty="0"/>
            </a:br>
            <a:r>
              <a:rPr lang="en-US" dirty="0"/>
              <a:t>weekly market call update</a:t>
            </a:r>
            <a:br>
              <a:rPr lang="en-US" dirty="0"/>
            </a:br>
            <a:r>
              <a:rPr lang="en-US" dirty="0"/>
              <a:t>10/31/24</a:t>
            </a:r>
            <a:br>
              <a:rPr lang="en-US" dirty="0"/>
            </a:br>
            <a:br>
              <a:rPr lang="en-US" dirty="0"/>
            </a:b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594673" y="862507"/>
            <a:ext cx="7597327" cy="6103558"/>
          </a:xfrm>
        </p:spPr>
        <p:txBody>
          <a:bodyPr>
            <a:normAutofit fontScale="92500" lnSpcReduction="20000"/>
          </a:bodyPr>
          <a:lstStyle/>
          <a:p>
            <a:pPr algn="ctr"/>
            <a:r>
              <a:rPr lang="en-US" sz="2800" b="1" dirty="0"/>
              <a:t>The Task Force reviewed the following:</a:t>
            </a:r>
          </a:p>
          <a:p>
            <a:pPr marL="457200" indent="-457200" algn="ctr">
              <a:buFont typeface="Arial" panose="020B0604020202020204" pitchFamily="34" charset="0"/>
              <a:buChar char="•"/>
            </a:pPr>
            <a:endParaRPr lang="en-US" sz="2800" dirty="0"/>
          </a:p>
          <a:p>
            <a:pPr marL="457200" indent="-457200">
              <a:buFont typeface="Arial" panose="020B0604020202020204" pitchFamily="34" charset="0"/>
              <a:buChar char="•"/>
            </a:pPr>
            <a:r>
              <a:rPr lang="en-US" sz="2300" b="1" u="sng" dirty="0">
                <a:solidFill>
                  <a:schemeClr val="tx1">
                    <a:lumMod val="50000"/>
                    <a:lumOff val="50000"/>
                  </a:schemeClr>
                </a:solidFill>
              </a:rPr>
              <a:t>Decimals </a:t>
            </a:r>
            <a:r>
              <a:rPr lang="en-US" sz="2300" b="1" dirty="0">
                <a:solidFill>
                  <a:schemeClr val="tx1">
                    <a:lumMod val="50000"/>
                    <a:lumOff val="50000"/>
                  </a:schemeClr>
                </a:solidFill>
              </a:rPr>
              <a:t>– </a:t>
            </a:r>
            <a:r>
              <a:rPr lang="en-US" sz="2300" dirty="0">
                <a:solidFill>
                  <a:schemeClr val="tx1">
                    <a:lumMod val="50000"/>
                    <a:lumOff val="50000"/>
                  </a:schemeClr>
                </a:solidFill>
              </a:rPr>
              <a:t>TXSET to take up clarifying language in the guides to understand the applicability of decimals in 867s and 810s.</a:t>
            </a:r>
            <a:r>
              <a:rPr lang="en-US" sz="2000" dirty="0">
                <a:effectLst/>
                <a:ea typeface="Aptos" panose="020B0004020202020204" pitchFamily="34" charset="0"/>
                <a:cs typeface="Times New Roman" panose="02020603050405020304" pitchFamily="18" charset="0"/>
              </a:rPr>
              <a:t> </a:t>
            </a:r>
          </a:p>
          <a:p>
            <a:pPr marL="457200" indent="-457200">
              <a:buFont typeface="Arial" panose="020B0604020202020204" pitchFamily="34" charset="0"/>
              <a:buChar char="•"/>
            </a:pPr>
            <a:r>
              <a:rPr lang="en-US" sz="2300" b="1" u="sng" dirty="0" err="1">
                <a:solidFill>
                  <a:schemeClr val="tx1">
                    <a:lumMod val="50000"/>
                    <a:lumOff val="50000"/>
                  </a:schemeClr>
                </a:solidFill>
              </a:rPr>
              <a:t>Reversioned</a:t>
            </a:r>
            <a:r>
              <a:rPr lang="en-US" sz="2300" b="1" u="sng" dirty="0">
                <a:solidFill>
                  <a:schemeClr val="tx1">
                    <a:lumMod val="50000"/>
                    <a:lumOff val="50000"/>
                  </a:schemeClr>
                </a:solidFill>
              </a:rPr>
              <a:t> LSE files </a:t>
            </a:r>
            <a:r>
              <a:rPr lang="en-US" sz="2300" b="1" dirty="0">
                <a:solidFill>
                  <a:schemeClr val="tx1">
                    <a:lumMod val="50000"/>
                    <a:lumOff val="50000"/>
                  </a:schemeClr>
                </a:solidFill>
              </a:rPr>
              <a:t>– </a:t>
            </a:r>
            <a:r>
              <a:rPr lang="en-US" sz="2000" dirty="0">
                <a:solidFill>
                  <a:schemeClr val="tx1">
                    <a:lumMod val="50000"/>
                    <a:lumOff val="50000"/>
                  </a:schemeClr>
                </a:solidFill>
              </a:rPr>
              <a:t>LP&amp;L indicated gap retrieval is in place, however, manual updates are sent to ERCOT prior to true-up settlement. Automated process to send </a:t>
            </a:r>
            <a:r>
              <a:rPr lang="en-US" sz="2000" dirty="0" err="1">
                <a:solidFill>
                  <a:schemeClr val="tx1">
                    <a:lumMod val="50000"/>
                    <a:lumOff val="50000"/>
                  </a:schemeClr>
                </a:solidFill>
              </a:rPr>
              <a:t>reversioned</a:t>
            </a:r>
            <a:r>
              <a:rPr lang="en-US" sz="2000" dirty="0">
                <a:solidFill>
                  <a:schemeClr val="tx1">
                    <a:lumMod val="50000"/>
                    <a:lumOff val="50000"/>
                  </a:schemeClr>
                </a:solidFill>
              </a:rPr>
              <a:t> files is still being tested. </a:t>
            </a:r>
          </a:p>
          <a:p>
            <a:pPr marL="457200" indent="-457200">
              <a:buFont typeface="Arial" panose="020B0604020202020204" pitchFamily="34" charset="0"/>
              <a:buChar char="•"/>
            </a:pPr>
            <a:r>
              <a:rPr lang="en-US" sz="2300" b="1" u="sng" dirty="0">
                <a:solidFill>
                  <a:schemeClr val="tx1">
                    <a:lumMod val="50000"/>
                    <a:lumOff val="50000"/>
                  </a:schemeClr>
                </a:solidFill>
              </a:rPr>
              <a:t>LP&amp;L’s New Tariff </a:t>
            </a:r>
            <a:r>
              <a:rPr lang="en-US" sz="2000" dirty="0">
                <a:solidFill>
                  <a:schemeClr val="tx1">
                    <a:lumMod val="50000"/>
                    <a:lumOff val="50000"/>
                  </a:schemeClr>
                </a:solidFill>
              </a:rPr>
              <a:t>– LP&amp;L reviewed at a high level the approved revisions to their tariff effective </a:t>
            </a:r>
            <a:r>
              <a:rPr lang="en-US" sz="2000" u="sng" dirty="0">
                <a:solidFill>
                  <a:schemeClr val="tx1">
                    <a:lumMod val="50000"/>
                    <a:lumOff val="50000"/>
                  </a:schemeClr>
                </a:solidFill>
              </a:rPr>
              <a:t>November 1, 2024</a:t>
            </a:r>
            <a:r>
              <a:rPr lang="en-US" sz="2000" dirty="0">
                <a:solidFill>
                  <a:schemeClr val="tx1">
                    <a:lumMod val="50000"/>
                    <a:lumOff val="50000"/>
                  </a:schemeClr>
                </a:solidFill>
              </a:rPr>
              <a:t>:</a:t>
            </a:r>
          </a:p>
          <a:p>
            <a:pPr marL="1371600" lvl="2" indent="-457200" algn="l">
              <a:buFont typeface="Arial" panose="020B0604020202020204" pitchFamily="34" charset="0"/>
              <a:buChar char="•"/>
            </a:pPr>
            <a:r>
              <a:rPr lang="en-US" dirty="0">
                <a:solidFill>
                  <a:schemeClr val="tx1">
                    <a:lumMod val="50000"/>
                    <a:lumOff val="50000"/>
                  </a:schemeClr>
                </a:solidFill>
              </a:rPr>
              <a:t>Separating the Franchise Fee from the Delivery Service Fee.  SAC04 will be ADJ006 </a:t>
            </a:r>
            <a:r>
              <a:rPr lang="en-US" i="1" dirty="0">
                <a:solidFill>
                  <a:schemeClr val="tx1">
                    <a:lumMod val="50000"/>
                    <a:lumOff val="50000"/>
                  </a:schemeClr>
                </a:solidFill>
              </a:rPr>
              <a:t>Franchise Fee Adjustment</a:t>
            </a:r>
          </a:p>
          <a:p>
            <a:pPr marL="1371600" lvl="2" indent="-457200" algn="l">
              <a:buFont typeface="Arial" panose="020B0604020202020204" pitchFamily="34" charset="0"/>
              <a:buChar char="•"/>
            </a:pPr>
            <a:r>
              <a:rPr lang="en-US" dirty="0">
                <a:solidFill>
                  <a:schemeClr val="tx1">
                    <a:lumMod val="50000"/>
                    <a:lumOff val="50000"/>
                  </a:schemeClr>
                </a:solidFill>
              </a:rPr>
              <a:t>Two new discretionary fees are planned:</a:t>
            </a:r>
          </a:p>
          <a:p>
            <a:pPr marL="1828800" lvl="3" indent="-457200" algn="l">
              <a:buFont typeface="Arial" panose="020B0604020202020204" pitchFamily="34" charset="0"/>
              <a:buChar char="•"/>
            </a:pPr>
            <a:r>
              <a:rPr lang="en-US" dirty="0">
                <a:solidFill>
                  <a:schemeClr val="tx1">
                    <a:lumMod val="50000"/>
                    <a:lumOff val="50000"/>
                  </a:schemeClr>
                </a:solidFill>
              </a:rPr>
              <a:t>PMVI for AMSM and non-standard meters – a fee of $75 will be assessed under SAC04 SER019 </a:t>
            </a:r>
            <a:r>
              <a:rPr lang="en-US" i="1" dirty="0">
                <a:solidFill>
                  <a:schemeClr val="tx1">
                    <a:lumMod val="50000"/>
                    <a:lumOff val="50000"/>
                  </a:schemeClr>
                </a:solidFill>
              </a:rPr>
              <a:t>Service Connection </a:t>
            </a:r>
          </a:p>
          <a:p>
            <a:pPr marL="1828800" lvl="3" indent="-457200" algn="l">
              <a:buFont typeface="Arial" panose="020B0604020202020204" pitchFamily="34" charset="0"/>
              <a:buChar char="•"/>
            </a:pPr>
            <a:r>
              <a:rPr lang="en-US" dirty="0">
                <a:solidFill>
                  <a:schemeClr val="tx1">
                    <a:lumMod val="50000"/>
                    <a:lumOff val="50000"/>
                  </a:schemeClr>
                </a:solidFill>
              </a:rPr>
              <a:t>Clearance requests received within 3 days of requested date – a fee of $150 will be assessed under SER021 </a:t>
            </a:r>
            <a:r>
              <a:rPr lang="en-US" i="1" dirty="0">
                <a:solidFill>
                  <a:schemeClr val="tx1">
                    <a:lumMod val="50000"/>
                    <a:lumOff val="50000"/>
                  </a:schemeClr>
                </a:solidFill>
              </a:rPr>
              <a:t>Requested Clearance Request</a:t>
            </a:r>
          </a:p>
          <a:p>
            <a:pPr marL="457200" indent="-457200">
              <a:buFont typeface="Arial" panose="020B0604020202020204" pitchFamily="34" charset="0"/>
              <a:buChar char="•"/>
            </a:pPr>
            <a:r>
              <a:rPr lang="en-US" sz="2300" b="1" u="sng" dirty="0">
                <a:solidFill>
                  <a:schemeClr val="tx1">
                    <a:lumMod val="50000"/>
                    <a:lumOff val="50000"/>
                  </a:schemeClr>
                </a:solidFill>
              </a:rPr>
              <a:t>Distribution Loss Factors </a:t>
            </a:r>
            <a:r>
              <a:rPr lang="en-US" sz="2300" b="1" dirty="0">
                <a:solidFill>
                  <a:schemeClr val="tx1">
                    <a:lumMod val="50000"/>
                    <a:lumOff val="50000"/>
                  </a:schemeClr>
                </a:solidFill>
              </a:rPr>
              <a:t>– </a:t>
            </a:r>
            <a:r>
              <a:rPr lang="en-US" sz="2000" dirty="0">
                <a:solidFill>
                  <a:schemeClr val="tx1">
                    <a:lumMod val="50000"/>
                    <a:lumOff val="50000"/>
                  </a:schemeClr>
                </a:solidFill>
              </a:rPr>
              <a:t>DLFs were thought to have improved. If changing, LP&amp;L will send market notice.</a:t>
            </a:r>
          </a:p>
          <a:p>
            <a:pPr marL="457200" indent="-457200">
              <a:buFont typeface="Arial" panose="020B0604020202020204" pitchFamily="34" charset="0"/>
              <a:buChar char="•"/>
            </a:pPr>
            <a:r>
              <a:rPr lang="en-US" sz="2300" b="1" u="sng" dirty="0">
                <a:solidFill>
                  <a:schemeClr val="tx1">
                    <a:lumMod val="50000"/>
                    <a:lumOff val="50000"/>
                  </a:schemeClr>
                </a:solidFill>
              </a:rPr>
              <a:t>Meter Read &amp; Holiday Calendars </a:t>
            </a:r>
            <a:r>
              <a:rPr lang="en-US" sz="2000" dirty="0">
                <a:solidFill>
                  <a:schemeClr val="tx1">
                    <a:lumMod val="50000"/>
                    <a:lumOff val="50000"/>
                  </a:schemeClr>
                </a:solidFill>
              </a:rPr>
              <a:t>– LP&amp;L is in the process of finalizing calendars and will be distributed by 10/18/24.</a:t>
            </a:r>
            <a:endParaRPr lang="en-US" sz="2300" b="1" u="sng" dirty="0">
              <a:solidFill>
                <a:schemeClr val="tx1">
                  <a:lumMod val="50000"/>
                  <a:lumOff val="50000"/>
                </a:schemeClr>
              </a:solidFill>
            </a:endParaRPr>
          </a:p>
          <a:p>
            <a:pPr marL="285750" indent="-285750">
              <a:buFont typeface="Arial" panose="020B0604020202020204" pitchFamily="34" charset="0"/>
              <a:buChar char="•"/>
            </a:pPr>
            <a:endParaRPr lang="en-US" sz="2300" i="1" dirty="0">
              <a:solidFill>
                <a:schemeClr val="tx1">
                  <a:lumMod val="50000"/>
                  <a:lumOff val="50000"/>
                </a:schemeClr>
              </a:solidFill>
            </a:endParaRPr>
          </a:p>
        </p:txBody>
      </p:sp>
    </p:spTree>
    <p:extLst>
      <p:ext uri="{BB962C8B-B14F-4D97-AF65-F5344CB8AC3E}">
        <p14:creationId xmlns:p14="http://schemas.microsoft.com/office/powerpoint/2010/main" val="3861341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111095" y="1722628"/>
            <a:ext cx="4258214" cy="1017394"/>
          </a:xfrm>
        </p:spPr>
        <p:txBody>
          <a:bodyPr>
            <a:normAutofit fontScale="90000"/>
          </a:bodyPr>
          <a:lstStyle/>
          <a:p>
            <a:pPr algn="ctr"/>
            <a:r>
              <a:rPr lang="en-US" sz="2700" dirty="0"/>
              <a:t>Stabilization issues</a:t>
            </a:r>
            <a:br>
              <a:rPr lang="en-US" sz="2400" dirty="0"/>
            </a:br>
            <a:r>
              <a:rPr lang="en-US" sz="2000" dirty="0"/>
              <a:t>Weekly Market Calls</a:t>
            </a:r>
            <a:br>
              <a:rPr lang="en-US" dirty="0"/>
            </a:br>
            <a:r>
              <a:rPr lang="en-US" dirty="0"/>
              <a:t>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315626" y="401652"/>
            <a:ext cx="7757375" cy="6456348"/>
          </a:xfrm>
        </p:spPr>
        <p:txBody>
          <a:bodyPr>
            <a:normAutofit fontScale="92500" lnSpcReduction="20000"/>
          </a:bodyPr>
          <a:lstStyle/>
          <a:p>
            <a:pPr algn="ctr"/>
            <a:r>
              <a:rPr lang="en-US" sz="2800" b="1" dirty="0"/>
              <a:t>The weekly market calls will be held on Thursdays @ 10:00 AM to discuss any on-going issues:</a:t>
            </a:r>
          </a:p>
          <a:p>
            <a:pPr algn="ctr"/>
            <a:r>
              <a:rPr lang="en-US" sz="1800" u="sng" kern="100" dirty="0">
                <a:solidFill>
                  <a:srgbClr val="467886"/>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https://us06web.zoom.us/j/89361889543?pwd=olviNzrBXvZJHnEHKgOUZprYTpSDDV.1</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Meeting ID: 893 6188 9543</a:t>
            </a:r>
          </a:p>
          <a:p>
            <a:pPr marL="0" marR="0" algn="ctr">
              <a:spcBef>
                <a:spcPts val="0"/>
              </a:spcBef>
              <a:spcAft>
                <a:spcPts val="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Passcode: 112233</a:t>
            </a:r>
            <a:endParaRPr lang="en-US" sz="2800" b="1" dirty="0"/>
          </a:p>
          <a:p>
            <a:pPr marL="342900" indent="-342900">
              <a:buFont typeface="Arial" panose="020B0604020202020204" pitchFamily="34" charset="0"/>
              <a:buChar char="•"/>
            </a:pPr>
            <a:r>
              <a:rPr lang="en-US" sz="2000" b="1" dirty="0"/>
              <a:t>DNP 650_01 RCNs processing </a:t>
            </a:r>
            <a:r>
              <a:rPr lang="en-US" sz="2000" dirty="0"/>
              <a:t>– Fix to not push DNP/RCNs out two days with an ROL indicator is in production </a:t>
            </a:r>
          </a:p>
          <a:p>
            <a:pPr marL="342900" indent="-342900">
              <a:buFont typeface="Arial" panose="020B0604020202020204" pitchFamily="34" charset="0"/>
              <a:buChar char="•"/>
            </a:pPr>
            <a:r>
              <a:rPr lang="en-US" sz="2000" b="1" dirty="0"/>
              <a:t>Discretionary Service Fees for DNP/RCNs – </a:t>
            </a:r>
          </a:p>
          <a:p>
            <a:pPr marL="800100" lvl="1" indent="-342900" algn="l">
              <a:buFont typeface="Arial" panose="020B0604020202020204" pitchFamily="34" charset="0"/>
              <a:buChar char="•"/>
            </a:pPr>
            <a:r>
              <a:rPr lang="en-US" dirty="0">
                <a:solidFill>
                  <a:schemeClr val="bg1">
                    <a:lumMod val="50000"/>
                  </a:schemeClr>
                </a:solidFill>
              </a:rPr>
              <a:t>LP&amp;L was originally assessing on a separate 810 in lieu of the appropriate periodic </a:t>
            </a:r>
          </a:p>
          <a:p>
            <a:pPr marL="800100" lvl="1" indent="-342900" algn="l">
              <a:buFont typeface="Arial" panose="020B0604020202020204" pitchFamily="34" charset="0"/>
              <a:buChar char="•"/>
            </a:pPr>
            <a:r>
              <a:rPr lang="en-US" dirty="0">
                <a:solidFill>
                  <a:schemeClr val="bg1">
                    <a:lumMod val="50000"/>
                  </a:schemeClr>
                </a:solidFill>
              </a:rPr>
              <a:t>LP&amp;L was also charging a premium fee of $61.25 vs $30.00 when the ROL flag was included</a:t>
            </a:r>
          </a:p>
          <a:p>
            <a:pPr marL="800100" lvl="1" indent="-342900" algn="l">
              <a:buFont typeface="Arial" panose="020B0604020202020204" pitchFamily="34" charset="0"/>
              <a:buChar char="•"/>
            </a:pPr>
            <a:r>
              <a:rPr lang="en-US" dirty="0">
                <a:solidFill>
                  <a:schemeClr val="bg1">
                    <a:lumMod val="50000"/>
                  </a:schemeClr>
                </a:solidFill>
              </a:rPr>
              <a:t>Some customers were double billed, both on a periodic and a standalone 810 (LP&amp;L’s system was only showing one charge, thus a cancel would not align their system)</a:t>
            </a:r>
          </a:p>
          <a:p>
            <a:pPr marL="800100" lvl="1" indent="-342900" algn="l">
              <a:buFont typeface="Arial" panose="020B0604020202020204" pitchFamily="34" charset="0"/>
              <a:buChar char="•"/>
            </a:pPr>
            <a:r>
              <a:rPr lang="en-US" dirty="0">
                <a:solidFill>
                  <a:schemeClr val="bg1">
                    <a:lumMod val="50000"/>
                  </a:schemeClr>
                </a:solidFill>
              </a:rPr>
              <a:t>The standalone 810s were being received with tampering code of A5 sometimes aligning the current customer of record </a:t>
            </a:r>
          </a:p>
          <a:p>
            <a:pPr marL="800100" lvl="1" indent="-342900" algn="l">
              <a:buFont typeface="Arial" panose="020B0604020202020204" pitchFamily="34" charset="0"/>
              <a:buChar char="•"/>
            </a:pPr>
            <a:r>
              <a:rPr lang="en-US" dirty="0">
                <a:solidFill>
                  <a:schemeClr val="bg1">
                    <a:lumMod val="50000"/>
                  </a:schemeClr>
                </a:solidFill>
              </a:rPr>
              <a:t>LP&amp;L working toward a solution to cease A5s, ensure charges are assessed to appropriate customer, and send cancel/rebill for overcharges</a:t>
            </a:r>
          </a:p>
          <a:p>
            <a:pPr marL="800100" lvl="1" indent="-342900" algn="l">
              <a:buFont typeface="Arial" panose="020B0604020202020204" pitchFamily="34" charset="0"/>
              <a:buChar char="•"/>
            </a:pPr>
            <a:r>
              <a:rPr lang="en-US" dirty="0">
                <a:solidFill>
                  <a:schemeClr val="bg1">
                    <a:lumMod val="50000"/>
                  </a:schemeClr>
                </a:solidFill>
              </a:rPr>
              <a:t>LP&amp;L is indicating cleanest approach is to align all systems – REP and TDSP</a:t>
            </a:r>
          </a:p>
          <a:p>
            <a:pPr marL="1257300" lvl="2" indent="-342900" algn="l">
              <a:buFont typeface="Arial" panose="020B0604020202020204" pitchFamily="34" charset="0"/>
              <a:buChar char="•"/>
            </a:pPr>
            <a:r>
              <a:rPr lang="en-US" dirty="0">
                <a:solidFill>
                  <a:schemeClr val="bg1">
                    <a:lumMod val="50000"/>
                  </a:schemeClr>
                </a:solidFill>
              </a:rPr>
              <a:t>If REP paid 810 then a cancel/rebill would be provided </a:t>
            </a:r>
          </a:p>
          <a:p>
            <a:pPr marL="1257300" lvl="2" indent="-342900" algn="l">
              <a:buFont typeface="Arial" panose="020B0604020202020204" pitchFamily="34" charset="0"/>
              <a:buChar char="•"/>
            </a:pPr>
            <a:r>
              <a:rPr lang="en-US" dirty="0">
                <a:solidFill>
                  <a:schemeClr val="bg1">
                    <a:lumMod val="50000"/>
                  </a:schemeClr>
                </a:solidFill>
              </a:rPr>
              <a:t>If REP had not paid, then a cancel with a negative adjustment would credit overcharge</a:t>
            </a:r>
          </a:p>
          <a:p>
            <a:pPr marL="342900" indent="-342900">
              <a:buFont typeface="Arial" panose="020B0604020202020204" pitchFamily="34" charset="0"/>
              <a:buChar char="•"/>
            </a:pPr>
            <a:endParaRPr lang="en-US" sz="2000" b="1" dirty="0">
              <a:solidFill>
                <a:schemeClr val="bg1">
                  <a:lumMod val="50000"/>
                </a:schemeClr>
              </a:solidFill>
            </a:endParaRPr>
          </a:p>
        </p:txBody>
      </p:sp>
    </p:spTree>
    <p:extLst>
      <p:ext uri="{BB962C8B-B14F-4D97-AF65-F5344CB8AC3E}">
        <p14:creationId xmlns:p14="http://schemas.microsoft.com/office/powerpoint/2010/main" val="1600310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E2C895-2408-7BDF-75F7-4E9FD3F221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25720F-853E-D1BB-8E68-F8E3875D23D2}"/>
              </a:ext>
            </a:extLst>
          </p:cNvPr>
          <p:cNvSpPr>
            <a:spLocks noGrp="1"/>
          </p:cNvSpPr>
          <p:nvPr>
            <p:ph type="title"/>
          </p:nvPr>
        </p:nvSpPr>
        <p:spPr>
          <a:xfrm>
            <a:off x="-111095" y="1722628"/>
            <a:ext cx="4258214" cy="1017394"/>
          </a:xfrm>
        </p:spPr>
        <p:txBody>
          <a:bodyPr>
            <a:normAutofit fontScale="90000"/>
          </a:bodyPr>
          <a:lstStyle/>
          <a:p>
            <a:pPr algn="ctr"/>
            <a:r>
              <a:rPr lang="en-US" sz="2700" dirty="0"/>
              <a:t>Stabilization issues</a:t>
            </a:r>
            <a:br>
              <a:rPr lang="en-US" sz="2400" dirty="0"/>
            </a:br>
            <a:r>
              <a:rPr lang="en-US" sz="2000" dirty="0"/>
              <a:t>Weekly Market Calls</a:t>
            </a:r>
            <a:br>
              <a:rPr lang="en-US" dirty="0"/>
            </a:br>
            <a:r>
              <a:rPr lang="en-US" dirty="0"/>
              <a:t> </a:t>
            </a:r>
          </a:p>
        </p:txBody>
      </p:sp>
      <p:sp>
        <p:nvSpPr>
          <p:cNvPr id="3" name="Subtitle 2">
            <a:extLst>
              <a:ext uri="{FF2B5EF4-FFF2-40B4-BE49-F238E27FC236}">
                <a16:creationId xmlns:a16="http://schemas.microsoft.com/office/drawing/2014/main" id="{0BD486BD-CD4D-E399-2A9C-390A3BF8DBDA}"/>
              </a:ext>
            </a:extLst>
          </p:cNvPr>
          <p:cNvSpPr>
            <a:spLocks noGrp="1"/>
          </p:cNvSpPr>
          <p:nvPr>
            <p:ph type="subTitle" idx="1"/>
          </p:nvPr>
        </p:nvSpPr>
        <p:spPr>
          <a:xfrm>
            <a:off x="4305687" y="1033669"/>
            <a:ext cx="7757375" cy="5585792"/>
          </a:xfrm>
        </p:spPr>
        <p:txBody>
          <a:bodyPr>
            <a:normAutofit lnSpcReduction="10000"/>
          </a:bodyPr>
          <a:lstStyle/>
          <a:p>
            <a:pPr marL="342900" indent="-342900">
              <a:buFont typeface="Arial" panose="020B0604020202020204" pitchFamily="34" charset="0"/>
              <a:buChar char="•"/>
            </a:pPr>
            <a:r>
              <a:rPr lang="en-US" sz="2000" b="1" dirty="0"/>
              <a:t>867IDR</a:t>
            </a:r>
            <a:r>
              <a:rPr lang="en-US" sz="2000" dirty="0"/>
              <a:t> – a couple of issues were identified:  overlapping dates on start and end dates fix was pushed to production on 10/24.  All missing bills should have been caught up by early November.</a:t>
            </a:r>
          </a:p>
          <a:p>
            <a:pPr marL="342900" indent="-342900">
              <a:buFont typeface="Arial" panose="020B0604020202020204" pitchFamily="34" charset="0"/>
              <a:buChar char="•"/>
            </a:pPr>
            <a:r>
              <a:rPr lang="en-US" sz="2000" b="1" dirty="0"/>
              <a:t>Siebel Changes for Out of Sync conditions</a:t>
            </a:r>
            <a:r>
              <a:rPr lang="en-US" sz="2000" dirty="0"/>
              <a:t>– ERCOT working with LP&amp;L to ensure RORs are aligned in systems.  LP&amp;L was completed review of the list from ERCOT and only billing corrections needed to go out</a:t>
            </a:r>
          </a:p>
          <a:p>
            <a:pPr marL="342900" indent="-342900">
              <a:buFont typeface="Arial" panose="020B0604020202020204" pitchFamily="34" charset="0"/>
              <a:buChar char="•"/>
            </a:pPr>
            <a:r>
              <a:rPr lang="en-US" sz="2000" b="1" dirty="0"/>
              <a:t>BDMVIs submitted from transition until mid to late May </a:t>
            </a:r>
            <a:r>
              <a:rPr lang="en-US" sz="2000" dirty="0"/>
              <a:t>– LP&amp;L was working to cancel the incorrect 810s to allow the BDMVI to process</a:t>
            </a:r>
            <a:endParaRPr lang="en-US" sz="2000" b="1" i="1" dirty="0"/>
          </a:p>
          <a:p>
            <a:pPr marL="342900" indent="-342900">
              <a:buFont typeface="Arial" panose="020B0604020202020204" pitchFamily="34" charset="0"/>
              <a:buChar char="•"/>
            </a:pPr>
            <a:r>
              <a:rPr lang="en-US" sz="2000" b="1" dirty="0"/>
              <a:t>810s received, missing 867s – </a:t>
            </a:r>
            <a:r>
              <a:rPr lang="en-US" sz="2000" dirty="0"/>
              <a:t>missing start and end dates fix should have been in place by 11/4</a:t>
            </a:r>
            <a:endParaRPr lang="en-US" sz="2000" b="1" dirty="0"/>
          </a:p>
          <a:p>
            <a:pPr marL="342900" indent="-342900">
              <a:buFont typeface="Arial" panose="020B0604020202020204" pitchFamily="34" charset="0"/>
              <a:buChar char="•"/>
            </a:pPr>
            <a:r>
              <a:rPr lang="en-US" sz="2000" b="1" dirty="0"/>
              <a:t>867 cancels received, 810 cancel TRAN IDs not aligning – </a:t>
            </a:r>
            <a:r>
              <a:rPr lang="en-US" sz="2000" dirty="0"/>
              <a:t>fix should be in place </a:t>
            </a:r>
          </a:p>
          <a:p>
            <a:pPr marL="342900" indent="-342900">
              <a:buFont typeface="Arial" panose="020B0604020202020204" pitchFamily="34" charset="0"/>
              <a:buChar char="•"/>
            </a:pPr>
            <a:r>
              <a:rPr lang="en-US" sz="2000" b="1" dirty="0"/>
              <a:t>End read/start read mismatch </a:t>
            </a:r>
            <a:r>
              <a:rPr lang="en-US" sz="2000" dirty="0"/>
              <a:t>– LP&amp;L reported when the end read is estimated and a later start read is obtained, the actual read is used for the next billing period. LP&amp;L working toward a solution.</a:t>
            </a:r>
          </a:p>
        </p:txBody>
      </p:sp>
    </p:spTree>
    <p:extLst>
      <p:ext uri="{BB962C8B-B14F-4D97-AF65-F5344CB8AC3E}">
        <p14:creationId xmlns:p14="http://schemas.microsoft.com/office/powerpoint/2010/main" val="246154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D543BCF-0220-9A5F-9762-6CB6F76F9BA4}"/>
              </a:ext>
            </a:extLst>
          </p:cNvPr>
          <p:cNvSpPr>
            <a:spLocks noGrp="1"/>
          </p:cNvSpPr>
          <p:nvPr>
            <p:ph type="subTitle" idx="1"/>
          </p:nvPr>
        </p:nvSpPr>
        <p:spPr>
          <a:xfrm>
            <a:off x="1205224" y="1085540"/>
            <a:ext cx="2435284" cy="919070"/>
          </a:xfrm>
        </p:spPr>
        <p:txBody>
          <a:bodyPr>
            <a:normAutofit fontScale="92500" lnSpcReduction="10000"/>
          </a:bodyPr>
          <a:lstStyle/>
          <a:p>
            <a:r>
              <a:rPr lang="en-US" sz="2400" dirty="0">
                <a:solidFill>
                  <a:schemeClr val="tx1"/>
                </a:solidFill>
              </a:rPr>
              <a:t>OPEN</a:t>
            </a:r>
            <a:r>
              <a:rPr lang="en-US" dirty="0">
                <a:solidFill>
                  <a:schemeClr val="tx1"/>
                </a:solidFill>
              </a:rPr>
              <a:t> </a:t>
            </a:r>
            <a:r>
              <a:rPr lang="en-US" sz="2400" dirty="0">
                <a:solidFill>
                  <a:schemeClr val="tx1"/>
                </a:solidFill>
              </a:rPr>
              <a:t>MARKETRAK</a:t>
            </a:r>
            <a:r>
              <a:rPr lang="en-US" dirty="0">
                <a:solidFill>
                  <a:schemeClr val="tx1"/>
                </a:solidFill>
              </a:rPr>
              <a:t> </a:t>
            </a:r>
            <a:r>
              <a:rPr lang="en-US" sz="2000" dirty="0">
                <a:solidFill>
                  <a:schemeClr val="tx1"/>
                </a:solidFill>
              </a:rPr>
              <a:t>STATS as of 10/31/24</a:t>
            </a:r>
          </a:p>
        </p:txBody>
      </p:sp>
      <p:sp>
        <p:nvSpPr>
          <p:cNvPr id="6" name="Slide Number Placeholder 5">
            <a:extLst>
              <a:ext uri="{FF2B5EF4-FFF2-40B4-BE49-F238E27FC236}">
                <a16:creationId xmlns:a16="http://schemas.microsoft.com/office/drawing/2014/main" id="{2E9C9BA9-265B-CF62-0798-54C5C071EEAD}"/>
              </a:ext>
            </a:extLst>
          </p:cNvPr>
          <p:cNvSpPr>
            <a:spLocks noGrp="1"/>
          </p:cNvSpPr>
          <p:nvPr>
            <p:ph type="sldNum" sz="quarter" idx="12"/>
          </p:nvPr>
        </p:nvSpPr>
        <p:spPr/>
        <p:txBody>
          <a:bodyPr/>
          <a:lstStyle/>
          <a:p>
            <a:fld id="{A49DFD55-3C28-40EF-9E31-A92D2E4017FF}" type="slidenum">
              <a:rPr lang="en-US" smtClean="0"/>
              <a:pPr/>
              <a:t>5</a:t>
            </a:fld>
            <a:endParaRPr lang="en-US" dirty="0"/>
          </a:p>
        </p:txBody>
      </p:sp>
      <p:pic>
        <p:nvPicPr>
          <p:cNvPr id="2" name="Picture 1">
            <a:extLst>
              <a:ext uri="{FF2B5EF4-FFF2-40B4-BE49-F238E27FC236}">
                <a16:creationId xmlns:a16="http://schemas.microsoft.com/office/drawing/2014/main" id="{C55E8AB3-B374-9636-AF89-1FA284079F71}"/>
              </a:ext>
            </a:extLst>
          </p:cNvPr>
          <p:cNvPicPr>
            <a:picLocks noChangeAspect="1"/>
          </p:cNvPicPr>
          <p:nvPr/>
        </p:nvPicPr>
        <p:blipFill>
          <a:blip r:embed="rId2"/>
          <a:stretch>
            <a:fillRect/>
          </a:stretch>
        </p:blipFill>
        <p:spPr>
          <a:xfrm>
            <a:off x="1205224" y="2223052"/>
            <a:ext cx="10833661" cy="3720548"/>
          </a:xfrm>
          <a:prstGeom prst="rect">
            <a:avLst/>
          </a:prstGeom>
        </p:spPr>
      </p:pic>
    </p:spTree>
    <p:extLst>
      <p:ext uri="{BB962C8B-B14F-4D97-AF65-F5344CB8AC3E}">
        <p14:creationId xmlns:p14="http://schemas.microsoft.com/office/powerpoint/2010/main" val="3421200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a:xfrm>
            <a:off x="2831815" y="182220"/>
            <a:ext cx="4082142" cy="585788"/>
          </a:xfrm>
        </p:spPr>
        <p:txBody>
          <a:bodyPr/>
          <a:lstStyle/>
          <a:p>
            <a:r>
              <a:rPr lang="en-US" b="1" dirty="0"/>
              <a:t>Lessons learned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fontScale="77500" lnSpcReduction="20000"/>
          </a:bodyPr>
          <a:lstStyle/>
          <a:p>
            <a:r>
              <a:rPr lang="en-US" dirty="0"/>
              <a:t>Customers with Multiple ESIs and DREP Process </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p:txBody>
          <a:bodyPr>
            <a:normAutofit fontScale="92500" lnSpcReduction="20000"/>
          </a:bodyPr>
          <a:lstStyle/>
          <a:p>
            <a:r>
              <a:rPr lang="en-US" dirty="0"/>
              <a:t>TXSET Guides need updating </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fontScale="85000" lnSpcReduction="10000"/>
          </a:bodyPr>
          <a:lstStyle/>
          <a:p>
            <a:r>
              <a:rPr lang="en-US" dirty="0"/>
              <a:t>Need Regulatory/Legal decisions at beginning of project </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fontScale="92500" lnSpcReduction="20000"/>
          </a:bodyPr>
          <a:lstStyle/>
          <a:p>
            <a:r>
              <a:rPr lang="en-US" dirty="0"/>
              <a:t>Impact of Cycle Dates locked down and true MVI situations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Find a way to compare before defaulting – possibly provide customers with ESIs on their bundle bill prior to competition; create ESIs earlier in the process</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p:txBody>
          <a:bodyPr/>
          <a:lstStyle/>
          <a:p>
            <a:r>
              <a:rPr lang="en-US" dirty="0"/>
              <a:t>We need to take some time and ensure we’ve captured the areas that need to be changed – ‘combo’ 814_05 </a:t>
            </a:r>
            <a:r>
              <a:rPr lang="en-US" dirty="0" err="1"/>
              <a:t>kH</a:t>
            </a:r>
            <a:r>
              <a:rPr lang="en-US" dirty="0"/>
              <a:t> vs KMON; Decimals; generalized practices  - perhaps a ‘utility orientation’</a:t>
            </a:r>
          </a:p>
          <a:p>
            <a:endParaRPr lang="en-US" dirty="0"/>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p:txBody>
          <a:bodyPr/>
          <a:lstStyle/>
          <a:p>
            <a:pPr>
              <a:spcBef>
                <a:spcPts val="0"/>
              </a:spcBef>
            </a:pPr>
            <a:r>
              <a:rPr lang="en-US" dirty="0"/>
              <a:t>Full awareness of any impacting legislation</a:t>
            </a:r>
          </a:p>
          <a:p>
            <a:pPr>
              <a:spcBef>
                <a:spcPts val="0"/>
              </a:spcBef>
            </a:pPr>
            <a:r>
              <a:rPr lang="en-US" dirty="0"/>
              <a:t>Early conversations</a:t>
            </a:r>
          </a:p>
          <a:p>
            <a:pPr>
              <a:spcBef>
                <a:spcPts val="0"/>
              </a:spcBef>
            </a:pPr>
            <a:r>
              <a:rPr lang="en-US" dirty="0"/>
              <a:t>LP&amp;L has paved the way for additional MOU/ECs</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lstStyle/>
          <a:p>
            <a:pPr>
              <a:spcBef>
                <a:spcPts val="0"/>
              </a:spcBef>
            </a:pPr>
            <a:r>
              <a:rPr lang="en-US" dirty="0"/>
              <a:t>Impacts stacking logic at go-live</a:t>
            </a:r>
          </a:p>
          <a:p>
            <a:pPr>
              <a:spcBef>
                <a:spcPts val="0"/>
              </a:spcBef>
            </a:pPr>
            <a:r>
              <a:rPr lang="en-US" dirty="0"/>
              <a:t>Clear determination so REPs may design systems accordingly</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6</a:t>
            </a:fld>
            <a:endParaRPr lang="en-US" dirty="0"/>
          </a:p>
        </p:txBody>
      </p:sp>
    </p:spTree>
    <p:extLst>
      <p:ext uri="{BB962C8B-B14F-4D97-AF65-F5344CB8AC3E}">
        <p14:creationId xmlns:p14="http://schemas.microsoft.com/office/powerpoint/2010/main" val="2407864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a:xfrm>
            <a:off x="3052011" y="436940"/>
            <a:ext cx="4082142" cy="585788"/>
          </a:xfrm>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fontScale="85000" lnSpcReduction="10000"/>
          </a:bodyPr>
          <a:lstStyle/>
          <a:p>
            <a:r>
              <a:rPr lang="en-US" dirty="0"/>
              <a:t>Phone Number formats &amp; Country Code issue</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p:txBody>
          <a:bodyPr>
            <a:normAutofit fontScale="92500" lnSpcReduction="20000"/>
          </a:bodyPr>
          <a:lstStyle/>
          <a:p>
            <a:r>
              <a:rPr lang="en-US" dirty="0"/>
              <a:t>Clean data for ESI creation</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fontScale="92500" lnSpcReduction="20000"/>
          </a:bodyPr>
          <a:lstStyle/>
          <a:p>
            <a:r>
              <a:rPr lang="en-US" dirty="0"/>
              <a:t>Addresses without descriptions </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a:bodyPr>
          <a:lstStyle/>
          <a:p>
            <a:r>
              <a:rPr lang="en-US" dirty="0"/>
              <a:t>Decimals in meter reads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Update TXSET Guide</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lstStyle/>
          <a:p>
            <a:pPr>
              <a:spcBef>
                <a:spcPts val="0"/>
              </a:spcBef>
            </a:pPr>
            <a:r>
              <a:rPr lang="en-US" dirty="0"/>
              <a:t>Avoid creation of ‘bad’ ESIs only to have to retire</a:t>
            </a:r>
          </a:p>
          <a:p>
            <a:pPr>
              <a:spcBef>
                <a:spcPts val="0"/>
              </a:spcBef>
            </a:pPr>
            <a:r>
              <a:rPr lang="en-US" dirty="0"/>
              <a:t>Eliminates downstream confusion – customers, REPs</a:t>
            </a:r>
          </a:p>
          <a:p>
            <a:pPr>
              <a:spcBef>
                <a:spcPts val="0"/>
              </a:spcBef>
            </a:pPr>
            <a:r>
              <a:rPr lang="en-US" dirty="0"/>
              <a:t>Understanding for Munis, other utilities may be associated</a:t>
            </a:r>
          </a:p>
          <a:p>
            <a:endParaRPr lang="en-US" dirty="0"/>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p:txBody>
          <a:bodyPr/>
          <a:lstStyle/>
          <a:p>
            <a:pPr>
              <a:spcBef>
                <a:spcPts val="0"/>
              </a:spcBef>
            </a:pPr>
            <a:r>
              <a:rPr lang="en-US" dirty="0"/>
              <a:t>Systems should be able to use secondary address fields to help avoid inadvertent gain situations</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normAutofit/>
          </a:bodyPr>
          <a:lstStyle/>
          <a:p>
            <a:pPr>
              <a:spcBef>
                <a:spcPts val="0"/>
              </a:spcBef>
            </a:pPr>
            <a:r>
              <a:rPr lang="en-US" dirty="0"/>
              <a:t>With AMI being the standard meter type, this is an opportunity to allow decimals in meter reads.  We are already using them in IDR situations</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7</a:t>
            </a:fld>
            <a:endParaRPr lang="en-US" dirty="0"/>
          </a:p>
        </p:txBody>
      </p:sp>
    </p:spTree>
    <p:extLst>
      <p:ext uri="{BB962C8B-B14F-4D97-AF65-F5344CB8AC3E}">
        <p14:creationId xmlns:p14="http://schemas.microsoft.com/office/powerpoint/2010/main" val="2559737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a:xfrm>
            <a:off x="3302267" y="309792"/>
            <a:ext cx="4082142" cy="585788"/>
          </a:xfrm>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fontScale="92500" lnSpcReduction="20000"/>
          </a:bodyPr>
          <a:lstStyle/>
          <a:p>
            <a:r>
              <a:rPr lang="en-US" dirty="0"/>
              <a:t>Priority Codes for MVIs &amp;Reconnects</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p:txBody>
          <a:bodyPr>
            <a:normAutofit fontScale="92500" lnSpcReduction="20000"/>
          </a:bodyPr>
          <a:lstStyle/>
          <a:p>
            <a:r>
              <a:rPr lang="en-US" dirty="0"/>
              <a:t>TDSP Matrices in one location</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fontScale="92500" lnSpcReduction="20000"/>
          </a:bodyPr>
          <a:lstStyle/>
          <a:p>
            <a:r>
              <a:rPr lang="en-US" dirty="0"/>
              <a:t>Online enrollments – what options for multiple ESIs?</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a:bodyPr>
          <a:lstStyle/>
          <a:p>
            <a:r>
              <a:rPr lang="en-US" dirty="0"/>
              <a:t>Cancel/rebill timing and LSE files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Should be included in the RMG along with other priority codes (service orders)</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normAutofit/>
          </a:bodyPr>
          <a:lstStyle/>
          <a:p>
            <a:pPr>
              <a:spcBef>
                <a:spcPts val="0"/>
              </a:spcBef>
            </a:pPr>
            <a:r>
              <a:rPr lang="en-US" dirty="0"/>
              <a:t>One place for:  AMS Data Practices, Emergency Operating Plans, Solar Practices, Transaction Timelines</a:t>
            </a:r>
          </a:p>
          <a:p>
            <a:pPr>
              <a:spcBef>
                <a:spcPts val="0"/>
              </a:spcBef>
            </a:pPr>
            <a:r>
              <a:rPr lang="en-US" dirty="0"/>
              <a:t>Including list in ERCOT opt-in checklist</a:t>
            </a:r>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a:xfrm>
            <a:off x="5576938" y="3755394"/>
            <a:ext cx="5574766" cy="1010842"/>
          </a:xfrm>
        </p:spPr>
        <p:txBody>
          <a:bodyPr/>
          <a:lstStyle/>
          <a:p>
            <a:pPr>
              <a:spcBef>
                <a:spcPts val="0"/>
              </a:spcBef>
            </a:pPr>
            <a:r>
              <a:rPr lang="en-US" dirty="0"/>
              <a:t>Better customer experience if more than one ESI is to be enrolled</a:t>
            </a:r>
          </a:p>
          <a:p>
            <a:pPr>
              <a:spcBef>
                <a:spcPts val="0"/>
              </a:spcBef>
            </a:pPr>
            <a:r>
              <a:rPr lang="en-US" dirty="0"/>
              <a:t>Providing a postcard to each customer with ESI information prior to sales window </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normAutofit fontScale="92500"/>
          </a:bodyPr>
          <a:lstStyle/>
          <a:p>
            <a:pPr>
              <a:spcBef>
                <a:spcPts val="0"/>
              </a:spcBef>
            </a:pPr>
            <a:r>
              <a:rPr lang="en-US" dirty="0"/>
              <a:t>This information is not captured in any protocols or guides at ERCOT… it is more of an ERCOT business process that impacts utilities processes.  How can we capture for the next entrant? Opportunity to include in operating guide for settlements</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8</a:t>
            </a:fld>
            <a:endParaRPr lang="en-US" dirty="0"/>
          </a:p>
        </p:txBody>
      </p:sp>
    </p:spTree>
    <p:extLst>
      <p:ext uri="{BB962C8B-B14F-4D97-AF65-F5344CB8AC3E}">
        <p14:creationId xmlns:p14="http://schemas.microsoft.com/office/powerpoint/2010/main" val="493883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a:xfrm>
            <a:off x="2873895" y="328286"/>
            <a:ext cx="4082142" cy="585788"/>
          </a:xfrm>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a:bodyPr>
          <a:lstStyle/>
          <a:p>
            <a:r>
              <a:rPr lang="en-US" dirty="0"/>
              <a:t>Full testing </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a:xfrm>
            <a:off x="119270" y="2584097"/>
            <a:ext cx="2754625" cy="514350"/>
          </a:xfrm>
        </p:spPr>
        <p:txBody>
          <a:bodyPr>
            <a:normAutofit fontScale="85000" lnSpcReduction="10000"/>
          </a:bodyPr>
          <a:lstStyle/>
          <a:p>
            <a:r>
              <a:rPr lang="en-US" dirty="0"/>
              <a:t>Awareness of all files and extracts on ERCOT MIS</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a:bodyPr>
          <a:lstStyle/>
          <a:p>
            <a:r>
              <a:rPr lang="en-US" dirty="0"/>
              <a:t>Shopping Fairs</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a:bodyPr>
          <a:lstStyle/>
          <a:p>
            <a:r>
              <a:rPr lang="en-US" dirty="0"/>
              <a:t>Market Participants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Robust end to end testing with ‘real’ data including billing</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14966" y="2468676"/>
            <a:ext cx="5102680" cy="1010842"/>
          </a:xfrm>
        </p:spPr>
        <p:txBody>
          <a:bodyPr>
            <a:normAutofit/>
          </a:bodyPr>
          <a:lstStyle/>
          <a:p>
            <a:pPr>
              <a:spcBef>
                <a:spcPts val="0"/>
              </a:spcBef>
            </a:pPr>
            <a:r>
              <a:rPr lang="en-US" dirty="0"/>
              <a:t>Understanding of extracts available and purpose of data, </a:t>
            </a:r>
            <a:r>
              <a:rPr lang="en-US" dirty="0">
                <a:solidFill>
                  <a:srgbClr val="0070C0"/>
                </a:solidFill>
              </a:rPr>
              <a:t>Missing Usage Report </a:t>
            </a:r>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a:xfrm>
            <a:off x="5625108" y="3250624"/>
            <a:ext cx="6260566" cy="1395430"/>
          </a:xfrm>
        </p:spPr>
        <p:txBody>
          <a:bodyPr>
            <a:normAutofit/>
          </a:bodyPr>
          <a:lstStyle/>
          <a:p>
            <a:pPr>
              <a:spcBef>
                <a:spcPts val="0"/>
              </a:spcBef>
            </a:pPr>
            <a:r>
              <a:rPr lang="en-US" dirty="0"/>
              <a:t>WIN!  Having a media market in a condensed geographical area resulted in effective communications to the residents</a:t>
            </a:r>
          </a:p>
          <a:p>
            <a:pPr>
              <a:spcBef>
                <a:spcPts val="0"/>
              </a:spcBef>
            </a:pPr>
            <a:r>
              <a:rPr lang="en-US" dirty="0"/>
              <a:t>Providing questions for consideration – shopping guide and partnership with PUCT</a:t>
            </a:r>
          </a:p>
          <a:p>
            <a:pPr>
              <a:spcBef>
                <a:spcPts val="0"/>
              </a:spcBef>
            </a:pPr>
            <a:r>
              <a:rPr lang="en-US" dirty="0"/>
              <a:t>Knowing the audience and conducting business/enrollments how the community wants to conduct business  </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normAutofit/>
          </a:bodyPr>
          <a:lstStyle/>
          <a:p>
            <a:pPr>
              <a:spcBef>
                <a:spcPts val="0"/>
              </a:spcBef>
            </a:pPr>
            <a:r>
              <a:rPr lang="en-US" dirty="0"/>
              <a:t>Market participants were disengaged until the last minute</a:t>
            </a:r>
          </a:p>
          <a:p>
            <a:pPr>
              <a:spcBef>
                <a:spcPts val="0"/>
              </a:spcBef>
            </a:pPr>
            <a:r>
              <a:rPr lang="en-US" dirty="0"/>
              <a:t>Requiring participation in the task force meeting if REP wants to become active in the territory</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9</a:t>
            </a:fld>
            <a:endParaRPr lang="en-US" dirty="0"/>
          </a:p>
        </p:txBody>
      </p:sp>
    </p:spTree>
    <p:extLst>
      <p:ext uri="{BB962C8B-B14F-4D97-AF65-F5344CB8AC3E}">
        <p14:creationId xmlns:p14="http://schemas.microsoft.com/office/powerpoint/2010/main" val="1517553881"/>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301C185768C3E408FE8B8C3F8D37975" ma:contentTypeVersion="2" ma:contentTypeDescription="Create a new document." ma:contentTypeScope="" ma:versionID="9b04f6b9d1b09819d8e0494aa04ef37b">
  <xsd:schema xmlns:xsd="http://www.w3.org/2001/XMLSchema" xmlns:xs="http://www.w3.org/2001/XMLSchema" xmlns:p="http://schemas.microsoft.com/office/2006/metadata/properties" xmlns:ns3="64d8430e-2f2f-4531-b32d-6b607c09e505" targetNamespace="http://schemas.microsoft.com/office/2006/metadata/properties" ma:root="true" ma:fieldsID="c5b8bfd76399d6aa05673803bec67fbb" ns3:_="">
    <xsd:import namespace="64d8430e-2f2f-4531-b32d-6b607c09e50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d8430e-2f2f-4531-b32d-6b607c09e50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2.xml><?xml version="1.0" encoding="utf-8"?>
<ds:datastoreItem xmlns:ds="http://schemas.openxmlformats.org/officeDocument/2006/customXml" ds:itemID="{9E9368C0-2F96-4471-97C1-424663A63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d8430e-2f2f-4531-b32d-6b607c09e5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C43685-694E-4579-B109-3C418D49DA65}">
  <ds:schemaRefs>
    <ds:schemaRef ds:uri="http://schemas.microsoft.com/office/2006/documentManagement/types"/>
    <ds:schemaRef ds:uri="64d8430e-2f2f-4531-b32d-6b607c09e505"/>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5093</TotalTime>
  <Words>1481</Words>
  <Application>Microsoft Office PowerPoint</Application>
  <PresentationFormat>Widescreen</PresentationFormat>
  <Paragraphs>167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Calibri</vt:lpstr>
      <vt:lpstr>Courier New</vt:lpstr>
      <vt:lpstr>Tenorite</vt:lpstr>
      <vt:lpstr>Office Theme</vt:lpstr>
      <vt:lpstr>Lubbock  Retail Integration Task Force – LRITF December 10th, 2024</vt:lpstr>
      <vt:lpstr>LRITF meeting 10/15/24 &amp; weekly market call update 10/31/24  </vt:lpstr>
      <vt:lpstr>Stabilization issues Weekly Market Calls  </vt:lpstr>
      <vt:lpstr>Stabilization issues Weekly Market Calls  </vt:lpstr>
      <vt:lpstr>PowerPoint Presentation</vt:lpstr>
      <vt:lpstr>Lessons learned</vt:lpstr>
      <vt:lpstr>Lessons learned - continued</vt:lpstr>
      <vt:lpstr>Lessons learned - continued</vt:lpstr>
      <vt:lpstr>Lessons learned - continued</vt:lpstr>
      <vt:lpstr>Lessons learned - continued</vt:lpstr>
      <vt:lpstr>TIMELINE of Actions</vt:lpstr>
      <vt:lpstr>Lritf meeting 12/10/2024 @ 1:00PM  following RMS –via Webex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Wiegand, Sheri</cp:lastModifiedBy>
  <cp:revision>66</cp:revision>
  <dcterms:created xsi:type="dcterms:W3CDTF">2022-10-07T18:03:56Z</dcterms:created>
  <dcterms:modified xsi:type="dcterms:W3CDTF">2024-12-09T22:50:04Z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0x0101007301C185768C3E408FE8B8C3F8D37975</vt:lpwstr>
  </property>
</Properties>
</file>