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73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12/03/2024</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12/10/2024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3F36028E-5547-B9B7-86F6-2635C92502ED}"/>
              </a:ext>
            </a:extLst>
          </p:cNvPr>
          <p:cNvGraphicFramePr>
            <a:graphicFrameLocks noGrp="1"/>
          </p:cNvGraphicFramePr>
          <p:nvPr>
            <p:extLst>
              <p:ext uri="{D42A27DB-BD31-4B8C-83A1-F6EECF244321}">
                <p14:modId xmlns:p14="http://schemas.microsoft.com/office/powerpoint/2010/main" val="1081622893"/>
              </p:ext>
            </p:extLst>
          </p:nvPr>
        </p:nvGraphicFramePr>
        <p:xfrm>
          <a:off x="380994" y="914401"/>
          <a:ext cx="8382000" cy="5029204"/>
        </p:xfrm>
        <a:graphic>
          <a:graphicData uri="http://schemas.openxmlformats.org/drawingml/2006/table">
            <a:tbl>
              <a:tblPr/>
              <a:tblGrid>
                <a:gridCol w="698500">
                  <a:extLst>
                    <a:ext uri="{9D8B030D-6E8A-4147-A177-3AD203B41FA5}">
                      <a16:colId xmlns:a16="http://schemas.microsoft.com/office/drawing/2014/main" val="3738213305"/>
                    </a:ext>
                  </a:extLst>
                </a:gridCol>
                <a:gridCol w="698500">
                  <a:extLst>
                    <a:ext uri="{9D8B030D-6E8A-4147-A177-3AD203B41FA5}">
                      <a16:colId xmlns:a16="http://schemas.microsoft.com/office/drawing/2014/main" val="3078535119"/>
                    </a:ext>
                  </a:extLst>
                </a:gridCol>
                <a:gridCol w="698500">
                  <a:extLst>
                    <a:ext uri="{9D8B030D-6E8A-4147-A177-3AD203B41FA5}">
                      <a16:colId xmlns:a16="http://schemas.microsoft.com/office/drawing/2014/main" val="3384392966"/>
                    </a:ext>
                  </a:extLst>
                </a:gridCol>
                <a:gridCol w="698500">
                  <a:extLst>
                    <a:ext uri="{9D8B030D-6E8A-4147-A177-3AD203B41FA5}">
                      <a16:colId xmlns:a16="http://schemas.microsoft.com/office/drawing/2014/main" val="3880442683"/>
                    </a:ext>
                  </a:extLst>
                </a:gridCol>
                <a:gridCol w="698500">
                  <a:extLst>
                    <a:ext uri="{9D8B030D-6E8A-4147-A177-3AD203B41FA5}">
                      <a16:colId xmlns:a16="http://schemas.microsoft.com/office/drawing/2014/main" val="315678441"/>
                    </a:ext>
                  </a:extLst>
                </a:gridCol>
                <a:gridCol w="698500">
                  <a:extLst>
                    <a:ext uri="{9D8B030D-6E8A-4147-A177-3AD203B41FA5}">
                      <a16:colId xmlns:a16="http://schemas.microsoft.com/office/drawing/2014/main" val="4091157056"/>
                    </a:ext>
                  </a:extLst>
                </a:gridCol>
                <a:gridCol w="698500">
                  <a:extLst>
                    <a:ext uri="{9D8B030D-6E8A-4147-A177-3AD203B41FA5}">
                      <a16:colId xmlns:a16="http://schemas.microsoft.com/office/drawing/2014/main" val="4241050559"/>
                    </a:ext>
                  </a:extLst>
                </a:gridCol>
                <a:gridCol w="698500">
                  <a:extLst>
                    <a:ext uri="{9D8B030D-6E8A-4147-A177-3AD203B41FA5}">
                      <a16:colId xmlns:a16="http://schemas.microsoft.com/office/drawing/2014/main" val="3904762171"/>
                    </a:ext>
                  </a:extLst>
                </a:gridCol>
                <a:gridCol w="698500">
                  <a:extLst>
                    <a:ext uri="{9D8B030D-6E8A-4147-A177-3AD203B41FA5}">
                      <a16:colId xmlns:a16="http://schemas.microsoft.com/office/drawing/2014/main" val="919466778"/>
                    </a:ext>
                  </a:extLst>
                </a:gridCol>
                <a:gridCol w="698500">
                  <a:extLst>
                    <a:ext uri="{9D8B030D-6E8A-4147-A177-3AD203B41FA5}">
                      <a16:colId xmlns:a16="http://schemas.microsoft.com/office/drawing/2014/main" val="3215582050"/>
                    </a:ext>
                  </a:extLst>
                </a:gridCol>
                <a:gridCol w="698500">
                  <a:extLst>
                    <a:ext uri="{9D8B030D-6E8A-4147-A177-3AD203B41FA5}">
                      <a16:colId xmlns:a16="http://schemas.microsoft.com/office/drawing/2014/main" val="2497297060"/>
                    </a:ext>
                  </a:extLst>
                </a:gridCol>
                <a:gridCol w="698500">
                  <a:extLst>
                    <a:ext uri="{9D8B030D-6E8A-4147-A177-3AD203B41FA5}">
                      <a16:colId xmlns:a16="http://schemas.microsoft.com/office/drawing/2014/main" val="2661365585"/>
                    </a:ext>
                  </a:extLst>
                </a:gridCol>
              </a:tblGrid>
              <a:tr h="238817">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63598293"/>
                  </a:ext>
                </a:extLst>
              </a:tr>
              <a:tr h="49168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8895452"/>
                  </a:ext>
                </a:extLst>
              </a:tr>
              <a:tr h="238817">
                <a:tc>
                  <a:txBody>
                    <a:bodyPr/>
                    <a:lstStyle/>
                    <a:p>
                      <a:pPr algn="ctr" fontAlgn="b"/>
                      <a:r>
                        <a:rPr lang="en-US" sz="800" b="0" i="0" u="none" strike="noStrike">
                          <a:solidFill>
                            <a:srgbClr val="000000"/>
                          </a:solidFill>
                          <a:effectLst/>
                          <a:latin typeface="Calibri" panose="020F0502020204030204" pitchFamily="34" charset="0"/>
                        </a:rPr>
                        <a:t>1900-01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0.00%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9724970"/>
                  </a:ext>
                </a:extLst>
              </a:tr>
              <a:tr h="238817">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81,175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229,065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310,240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1884974"/>
                  </a:ext>
                </a:extLst>
              </a:tr>
              <a:tr h="238817">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2,038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1266059"/>
                  </a:ext>
                </a:extLst>
              </a:tr>
              <a:tr h="238817">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0645903"/>
                  </a:ext>
                </a:extLst>
              </a:tr>
              <a:tr h="238817">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4641660"/>
                  </a:ext>
                </a:extLst>
              </a:tr>
              <a:tr h="238817">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4,537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06931333"/>
                  </a:ext>
                </a:extLst>
              </a:tr>
              <a:tr h="238817">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4,261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4582997"/>
                  </a:ext>
                </a:extLst>
              </a:tr>
              <a:tr h="238817">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5315044"/>
                  </a:ext>
                </a:extLst>
              </a:tr>
              <a:tr h="238817">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1,755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762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4,402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5452001"/>
                  </a:ext>
                </a:extLst>
              </a:tr>
              <a:tr h="238817">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4,097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16849370"/>
                  </a:ext>
                </a:extLst>
              </a:tr>
              <a:tr h="238817">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0.88%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7286448"/>
                  </a:ext>
                </a:extLst>
              </a:tr>
              <a:tr h="238817">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1,887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2,193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4,450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8462783"/>
                  </a:ext>
                </a:extLst>
              </a:tr>
              <a:tr h="238817">
                <a:tc>
                  <a:txBody>
                    <a:bodyPr/>
                    <a:lstStyle/>
                    <a:p>
                      <a:pPr algn="ctr" fontAlgn="b"/>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4,826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9148732"/>
                  </a:ext>
                </a:extLst>
              </a:tr>
              <a:tr h="238817">
                <a:tc>
                  <a:txBody>
                    <a:bodyPr/>
                    <a:lstStyle/>
                    <a:p>
                      <a:pPr algn="ctr" fontAlgn="b"/>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4,782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75514593"/>
                  </a:ext>
                </a:extLst>
              </a:tr>
              <a:tr h="238817">
                <a:tc>
                  <a:txBody>
                    <a:bodyPr/>
                    <a:lstStyle/>
                    <a:p>
                      <a:pPr algn="ctr" fontAlgn="b"/>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8066763"/>
                  </a:ext>
                </a:extLst>
              </a:tr>
              <a:tr h="238817">
                <a:tc>
                  <a:txBody>
                    <a:bodyPr/>
                    <a:lstStyle/>
                    <a:p>
                      <a:pPr algn="ctr" fontAlgn="b"/>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2,225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2,469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1.36%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89857651"/>
                  </a:ext>
                </a:extLst>
              </a:tr>
              <a:tr h="238817">
                <a:tc>
                  <a:txBody>
                    <a:bodyPr/>
                    <a:lstStyle/>
                    <a:p>
                      <a:pPr algn="ctr" fontAlgn="b"/>
                      <a:r>
                        <a:rPr lang="en-US" sz="800" b="0" i="0" u="none" strike="noStrike">
                          <a:solidFill>
                            <a:srgbClr val="000000"/>
                          </a:solidFill>
                          <a:effectLst/>
                          <a:latin typeface="Calibri" panose="020F0502020204030204" pitchFamily="34" charset="0"/>
                        </a:rPr>
                        <a:t>2024-08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104,312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282,027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386,339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1,959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2,365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4,900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6617831"/>
                  </a:ext>
                </a:extLst>
              </a:tr>
              <a:tr h="238817">
                <a:tc>
                  <a:txBody>
                    <a:bodyPr/>
                    <a:lstStyle/>
                    <a:p>
                      <a:pPr algn="ctr" fontAlgn="b"/>
                      <a:r>
                        <a:rPr lang="en-US" sz="800" b="0" i="0" u="none" strike="noStrike">
                          <a:solidFill>
                            <a:srgbClr val="000000"/>
                          </a:solidFill>
                          <a:effectLst/>
                          <a:latin typeface="Calibri" panose="020F0502020204030204" pitchFamily="34" charset="0"/>
                        </a:rPr>
                        <a:t>2024-09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98,473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262,630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361,103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2,630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3,531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6,710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1.86%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sz="800" b="0" i="0" u="none" strike="noStrike" dirty="0">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3401552"/>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September 2024 - IAG/IAL Statistics</a:t>
            </a:r>
          </a:p>
          <a:p>
            <a:r>
              <a:rPr lang="en-US" altLang="en-US" dirty="0"/>
              <a:t>Top 10 – September 2024 -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September 2024 -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graphicFrame>
        <p:nvGraphicFramePr>
          <p:cNvPr id="5" name="Table 4">
            <a:extLst>
              <a:ext uri="{FF2B5EF4-FFF2-40B4-BE49-F238E27FC236}">
                <a16:creationId xmlns:a16="http://schemas.microsoft.com/office/drawing/2014/main" id="{C7374319-43F4-FBF5-D98D-7319D0E8FE7A}"/>
              </a:ext>
            </a:extLst>
          </p:cNvPr>
          <p:cNvGraphicFramePr>
            <a:graphicFrameLocks noGrp="1"/>
          </p:cNvGraphicFramePr>
          <p:nvPr>
            <p:extLst>
              <p:ext uri="{D42A27DB-BD31-4B8C-83A1-F6EECF244321}">
                <p14:modId xmlns:p14="http://schemas.microsoft.com/office/powerpoint/2010/main" val="3915620428"/>
              </p:ext>
            </p:extLst>
          </p:nvPr>
        </p:nvGraphicFramePr>
        <p:xfrm>
          <a:off x="2120898" y="1099089"/>
          <a:ext cx="4902201" cy="3914775"/>
        </p:xfrm>
        <a:graphic>
          <a:graphicData uri="http://schemas.openxmlformats.org/drawingml/2006/table">
            <a:tbl>
              <a:tblPr/>
              <a:tblGrid>
                <a:gridCol w="1148953">
                  <a:extLst>
                    <a:ext uri="{9D8B030D-6E8A-4147-A177-3AD203B41FA5}">
                      <a16:colId xmlns:a16="http://schemas.microsoft.com/office/drawing/2014/main" val="2947205632"/>
                    </a:ext>
                  </a:extLst>
                </a:gridCol>
                <a:gridCol w="938312">
                  <a:extLst>
                    <a:ext uri="{9D8B030D-6E8A-4147-A177-3AD203B41FA5}">
                      <a16:colId xmlns:a16="http://schemas.microsoft.com/office/drawing/2014/main" val="634518682"/>
                    </a:ext>
                  </a:extLst>
                </a:gridCol>
                <a:gridCol w="938312">
                  <a:extLst>
                    <a:ext uri="{9D8B030D-6E8A-4147-A177-3AD203B41FA5}">
                      <a16:colId xmlns:a16="http://schemas.microsoft.com/office/drawing/2014/main" val="4255407439"/>
                    </a:ext>
                  </a:extLst>
                </a:gridCol>
                <a:gridCol w="938312">
                  <a:extLst>
                    <a:ext uri="{9D8B030D-6E8A-4147-A177-3AD203B41FA5}">
                      <a16:colId xmlns:a16="http://schemas.microsoft.com/office/drawing/2014/main" val="3700095033"/>
                    </a:ext>
                  </a:extLst>
                </a:gridCol>
                <a:gridCol w="938312">
                  <a:extLst>
                    <a:ext uri="{9D8B030D-6E8A-4147-A177-3AD203B41FA5}">
                      <a16:colId xmlns:a16="http://schemas.microsoft.com/office/drawing/2014/main" val="1774016238"/>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1.71%</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273306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37019260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6761288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36508100"/>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4,984</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221503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357248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922770463"/>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7913723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1,177</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0866278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67519348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24229746"/>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3574544"/>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3104999"/>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758443764"/>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2129494840"/>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642426336"/>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2003382061"/>
                  </a:ext>
                </a:extLst>
              </a:tr>
            </a:tbl>
          </a:graphicData>
        </a:graphic>
      </p:graphicFrame>
      <p:graphicFrame>
        <p:nvGraphicFramePr>
          <p:cNvPr id="7" name="Object 6">
            <a:extLst>
              <a:ext uri="{FF2B5EF4-FFF2-40B4-BE49-F238E27FC236}">
                <a16:creationId xmlns:a16="http://schemas.microsoft.com/office/drawing/2014/main" id="{1E754657-949F-C4E3-0735-1A22A9BCE210}"/>
              </a:ext>
            </a:extLst>
          </p:cNvPr>
          <p:cNvGraphicFramePr>
            <a:graphicFrameLocks noChangeAspect="1"/>
          </p:cNvGraphicFramePr>
          <p:nvPr>
            <p:extLst>
              <p:ext uri="{D42A27DB-BD31-4B8C-83A1-F6EECF244321}">
                <p14:modId xmlns:p14="http://schemas.microsoft.com/office/powerpoint/2010/main" val="1358032210"/>
              </p:ext>
            </p:extLst>
          </p:nvPr>
        </p:nvGraphicFramePr>
        <p:xfrm>
          <a:off x="4114798" y="527475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14798" y="527475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September 2024 -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pic>
        <p:nvPicPr>
          <p:cNvPr id="5" name="Picture 4" descr="Chart, bar chart&#10;&#10;Description automatically generated">
            <a:extLst>
              <a:ext uri="{FF2B5EF4-FFF2-40B4-BE49-F238E27FC236}">
                <a16:creationId xmlns:a16="http://schemas.microsoft.com/office/drawing/2014/main" id="{ECEFDE49-F143-7647-8FF4-B8B255A144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5105"/>
            <a:ext cx="9144000" cy="1524000"/>
          </a:xfrm>
          <a:prstGeom prst="rect">
            <a:avLst/>
          </a:prstGeom>
        </p:spPr>
      </p:pic>
      <p:pic>
        <p:nvPicPr>
          <p:cNvPr id="10" name="Picture 9" descr="Chart, bar chart, box and whisker chart&#10;&#10;Description automatically generated">
            <a:extLst>
              <a:ext uri="{FF2B5EF4-FFF2-40B4-BE49-F238E27FC236}">
                <a16:creationId xmlns:a16="http://schemas.microsoft.com/office/drawing/2014/main" id="{EA222575-D175-7032-AC28-BAD07A6498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 box and whisker chart&#10;&#10;Description automatically generated">
            <a:extLst>
              <a:ext uri="{FF2B5EF4-FFF2-40B4-BE49-F238E27FC236}">
                <a16:creationId xmlns:a16="http://schemas.microsoft.com/office/drawing/2014/main" id="{EC9CFD60-D5D2-4B6B-4C5C-8FFC74AF275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45513"/>
            <a:ext cx="9144000" cy="1524000"/>
          </a:xfrm>
          <a:prstGeom prst="rect">
            <a:avLst/>
          </a:prstGeom>
        </p:spPr>
      </p:pic>
      <p:sp>
        <p:nvSpPr>
          <p:cNvPr id="7" name="TextBox 6">
            <a:extLst>
              <a:ext uri="{FF2B5EF4-FFF2-40B4-BE49-F238E27FC236}">
                <a16:creationId xmlns:a16="http://schemas.microsoft.com/office/drawing/2014/main" id="{99ED5669-9502-7D2E-C404-AF8EA463A8F8}"/>
              </a:ext>
            </a:extLst>
          </p:cNvPr>
          <p:cNvSpPr txBox="1"/>
          <p:nvPr/>
        </p:nvSpPr>
        <p:spPr>
          <a:xfrm>
            <a:off x="8001000" y="4237791"/>
            <a:ext cx="3810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9</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September 2024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pic>
        <p:nvPicPr>
          <p:cNvPr id="8" name="Picture 7" descr="Chart, scatter chart&#10;&#10;Description automatically generated">
            <a:extLst>
              <a:ext uri="{FF2B5EF4-FFF2-40B4-BE49-F238E27FC236}">
                <a16:creationId xmlns:a16="http://schemas.microsoft.com/office/drawing/2014/main" id="{2091A625-ABB6-D252-BDAF-7A3D29FA76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24196"/>
            <a:ext cx="9144000" cy="1524000"/>
          </a:xfrm>
          <a:prstGeom prst="rect">
            <a:avLst/>
          </a:prstGeom>
        </p:spPr>
      </p:pic>
      <p:pic>
        <p:nvPicPr>
          <p:cNvPr id="12" name="Picture 11" descr="Chart, box and whisker chart&#10;&#10;Description automatically generated">
            <a:extLst>
              <a:ext uri="{FF2B5EF4-FFF2-40B4-BE49-F238E27FC236}">
                <a16:creationId xmlns:a16="http://schemas.microsoft.com/office/drawing/2014/main" id="{FC60A856-CDC8-3977-85E0-0FD2942EDD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5" name="Picture 14" descr="Chart&#10;&#10;Description automatically generated">
            <a:extLst>
              <a:ext uri="{FF2B5EF4-FFF2-40B4-BE49-F238E27FC236}">
                <a16:creationId xmlns:a16="http://schemas.microsoft.com/office/drawing/2014/main" id="{52A888D9-973D-A244-7702-9E35379FE31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5322"/>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September 2024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pic>
        <p:nvPicPr>
          <p:cNvPr id="5" name="Picture 4" descr="Chart, bar chart&#10;&#10;Description automatically generated">
            <a:extLst>
              <a:ext uri="{FF2B5EF4-FFF2-40B4-BE49-F238E27FC236}">
                <a16:creationId xmlns:a16="http://schemas.microsoft.com/office/drawing/2014/main" id="{88E2FA36-144C-7952-551E-CB31FCFC54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12/10/24</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22368</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September 2024 - IAG/IAL Statistics</vt:lpstr>
      <vt:lpstr>Top 10 - September 2024 - IAG/IAL % Greater Than 1% of Enrollments With number of months Greater Than 1%  </vt:lpstr>
      <vt:lpstr>Top 10 - 12 Month Average IAG/IAL % Greater Than 1% of Enrollments thru September 2024 With number of months Greater Than 1% </vt:lpstr>
      <vt:lpstr>Explanation of IAG/IAL Slides Data</vt:lpstr>
      <vt:lpstr>Explanation of IAG/IAL Slides Data (Cont)</vt:lpstr>
      <vt:lpstr>Top - 12 Month Average Rescission % Greater Than 1% of Switches thru September 2024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469</cp:revision>
  <cp:lastPrinted>2016-01-21T20:53:15Z</cp:lastPrinted>
  <dcterms:created xsi:type="dcterms:W3CDTF">2016-01-21T15:20:31Z</dcterms:created>
  <dcterms:modified xsi:type="dcterms:W3CDTF">2024-12-03T14:26:35Z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