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 id="2147483661" r:id="rId7"/>
    <p:sldMasterId id="2147483667" r:id="rId8"/>
  </p:sldMasterIdLst>
  <p:notesMasterIdLst>
    <p:notesMasterId r:id="rId17"/>
  </p:notesMasterIdLst>
  <p:handoutMasterIdLst>
    <p:handoutMasterId r:id="rId18"/>
  </p:handoutMasterIdLst>
  <p:sldIdLst>
    <p:sldId id="260" r:id="rId9"/>
    <p:sldId id="659" r:id="rId10"/>
    <p:sldId id="660" r:id="rId11"/>
    <p:sldId id="663" r:id="rId12"/>
    <p:sldId id="307" r:id="rId13"/>
    <p:sldId id="661" r:id="rId14"/>
    <p:sldId id="662" r:id="rId15"/>
    <p:sldId id="664" r:id="rId1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E0D528A-27EB-A1C2-9572-55229C3671D4}" name="ERCOT" initials="ERCOT" userId="ERCOT" providerId="None"/>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randaw, Brian" initials="BB" lastIdx="5" clrIdx="0">
    <p:extLst>
      <p:ext uri="{19B8F6BF-5375-455C-9EA6-DF929625EA0E}">
        <p15:presenceInfo xmlns:p15="http://schemas.microsoft.com/office/powerpoint/2012/main" userId="S::Brian.Brandaw@ercot.com::04aee657-8aa0-46ae-8d87-76153d8b46f3" providerId="AD"/>
      </p:ext>
    </p:extLst>
  </p:cmAuthor>
  <p:cmAuthor id="2" name="Jinright, Susan" initials="JS" lastIdx="5" clrIdx="1">
    <p:extLst>
      <p:ext uri="{19B8F6BF-5375-455C-9EA6-DF929625EA0E}">
        <p15:presenceInfo xmlns:p15="http://schemas.microsoft.com/office/powerpoint/2012/main" userId="S::Susan.Jinright@ercot.com::2984c2d6-c956-49a0-9b02-bca874b9fce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1F5"/>
    <a:srgbClr val="FFFF99"/>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ECF43C-4F7F-4C70-A926-8B951EA943C0}" v="217" dt="2024-12-06T19:19:55.8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598" autoAdjust="0"/>
  </p:normalViewPr>
  <p:slideViewPr>
    <p:cSldViewPr snapToGrid="0">
      <p:cViewPr varScale="1">
        <p:scale>
          <a:sx n="103" d="100"/>
          <a:sy n="103" d="100"/>
        </p:scale>
        <p:origin x="1854" y="114"/>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tableStyles" Target="tableStyles.xml"/><Relationship Id="rId10" Type="http://schemas.openxmlformats.org/officeDocument/2006/relationships/slide" Target="slides/slide2.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12/3/2024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12/3/2024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3D268840-BF02-4F0B-BABD-CE6A89A8AAFB}"/>
              </a:ext>
            </a:extLst>
          </p:cNvPr>
          <p:cNvSpPr>
            <a:spLocks noGrp="1"/>
          </p:cNvSpPr>
          <p:nvPr>
            <p:ph type="sldNum" sz="quarter" idx="11"/>
          </p:nvPr>
        </p:nvSpPr>
        <p:spPr>
          <a:xfrm>
            <a:off x="8534400" y="6561138"/>
            <a:ext cx="533400" cy="220662"/>
          </a:xfrm>
          <a:prstGeom prst="rect">
            <a:avLst/>
          </a:prstGeom>
        </p:spPr>
        <p:txBody>
          <a:bodyPr/>
          <a:lstStyle/>
          <a:p>
            <a:fld id="{1D93BD3E-1E9A-4970-A6F7-E7AC52762E0C}" type="slidenum">
              <a:rPr lang="en-US" smtClean="0"/>
              <a:pPr/>
              <a:t>‹#›</a:t>
            </a:fld>
            <a:endParaRPr lang="en-US"/>
          </a:p>
        </p:txBody>
      </p:sp>
    </p:spTree>
    <p:extLst>
      <p:ext uri="{BB962C8B-B14F-4D97-AF65-F5344CB8AC3E}">
        <p14:creationId xmlns:p14="http://schemas.microsoft.com/office/powerpoint/2010/main" val="40105804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sz="3200">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58873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4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075766"/>
            <a:ext cx="8534400" cy="4844268"/>
          </a:xfrm>
          <a:prstGeom prst="rect">
            <a:avLst/>
          </a:prstGeom>
        </p:spPr>
        <p:txBody>
          <a:bodyPr/>
          <a:lstStyle>
            <a:lvl1pPr>
              <a:buFont typeface="+mj-lt"/>
              <a:buAutoNum type="arabicParenR"/>
              <a:defRPr sz="1800">
                <a:solidFill>
                  <a:schemeClr val="tx2"/>
                </a:solidFill>
              </a:defRPr>
            </a:lvl1pPr>
            <a:lvl2pPr marL="800100" indent="-342900">
              <a:buFont typeface="+mj-lt"/>
              <a:buAutoNum type="alphaLcParenR"/>
              <a:defRPr sz="1600">
                <a:solidFill>
                  <a:schemeClr val="tx2"/>
                </a:solidFill>
              </a:defRPr>
            </a:lvl2pPr>
            <a:lvl3pPr marL="1314450" indent="-400050">
              <a:buFont typeface="+mj-lt"/>
              <a:buAutoNum type="romanLcPeriod"/>
              <a:defRPr sz="1600">
                <a:solidFill>
                  <a:schemeClr val="tx2"/>
                </a:solidFill>
              </a:defRPr>
            </a:lvl3pPr>
            <a:lvl4pPr marL="1771650" indent="-400050">
              <a:buFont typeface="+mj-lt"/>
              <a:buAutoNum type="romanLcPeriod"/>
              <a:defRPr sz="1600">
                <a:solidFill>
                  <a:schemeClr val="tx2"/>
                </a:solidFill>
              </a:defRPr>
            </a:lvl4pPr>
            <a:lvl5pPr marL="2228850" indent="-400050">
              <a:buFont typeface="+mj-lt"/>
              <a:buAutoNum type="romanLcPeriod"/>
              <a:defRPr sz="16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863145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766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5">
            <a:extLst>
              <a:ext uri="{FF2B5EF4-FFF2-40B4-BE49-F238E27FC236}">
                <a16:creationId xmlns:a16="http://schemas.microsoft.com/office/drawing/2014/main" id="{6BE4DB42-EF9B-4D22-82BC-F85C20C3C9B0}"/>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0116945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bg>
      <p:bgPr>
        <a:solidFill>
          <a:schemeClr val="bg1"/>
        </a:solidFill>
        <a:effectLst/>
      </p:bgPr>
    </p:bg>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solidFill>
                  <a:prstClr val="black">
                    <a:tint val="75000"/>
                  </a:prstClr>
                </a:solidFill>
              </a:rPr>
              <a:t>Footer text goes here.</a:t>
            </a:r>
          </a:p>
        </p:txBody>
      </p:sp>
      <p:sp>
        <p:nvSpPr>
          <p:cNvPr id="7" name="Slide Number Placeholder 5"/>
          <p:cNvSpPr>
            <a:spLocks noGrp="1"/>
          </p:cNvSpPr>
          <p:nvPr>
            <p:ph type="sldNum" sz="quarter" idx="4"/>
          </p:nvPr>
        </p:nvSpPr>
        <p:spPr>
          <a:xfrm>
            <a:off x="8229600" y="6569075"/>
            <a:ext cx="457200" cy="212725"/>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8" name="Straight Connector 7"/>
          <p:cNvCxnSpPr/>
          <p:nvPr userDrawn="1"/>
        </p:nvCxnSpPr>
        <p:spPr>
          <a:xfrm>
            <a:off x="1428750" y="2625326"/>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userDrawn="1"/>
        </p:nvCxnSpPr>
        <p:spPr>
          <a:xfrm>
            <a:off x="1428750" y="4232673"/>
            <a:ext cx="6286500" cy="0"/>
          </a:xfrm>
          <a:prstGeom prst="line">
            <a:avLst/>
          </a:prstGeom>
          <a:ln>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Content Placeholder 2"/>
          <p:cNvSpPr>
            <a:spLocks noGrp="1"/>
          </p:cNvSpPr>
          <p:nvPr>
            <p:ph idx="16"/>
          </p:nvPr>
        </p:nvSpPr>
        <p:spPr>
          <a:xfrm>
            <a:off x="1428750" y="2895600"/>
            <a:ext cx="6286500" cy="990600"/>
          </a:xfrm>
          <a:prstGeom prst="rect">
            <a:avLst/>
          </a:prstGeom>
        </p:spPr>
        <p:txBody>
          <a:bodyPr/>
          <a:lstStyle>
            <a:lvl1pPr marL="0" indent="0" algn="ctr">
              <a:buNone/>
              <a:defRPr sz="3200" b="1" cap="small"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Tree>
    <p:extLst>
      <p:ext uri="{BB962C8B-B14F-4D97-AF65-F5344CB8AC3E}">
        <p14:creationId xmlns:p14="http://schemas.microsoft.com/office/powerpoint/2010/main" val="2188581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3" name="Content Placeholder 2"/>
          <p:cNvSpPr>
            <a:spLocks noGrp="1"/>
          </p:cNvSpPr>
          <p:nvPr>
            <p:ph idx="1"/>
          </p:nvPr>
        </p:nvSpPr>
        <p:spPr>
          <a:xfrm>
            <a:off x="304800" y="855406"/>
            <a:ext cx="853440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219768" y="6553200"/>
            <a:ext cx="457200" cy="212725"/>
          </a:xfrm>
          <a:prstGeom prst="rect">
            <a:avLst/>
          </a:prstGeom>
        </p:spPr>
        <p:txBody>
          <a:bodyPr vert="horz" lIns="91440" tIns="45720" rIns="91440" bIns="45720" rtlCol="0" anchor="ctr"/>
          <a:lstStyle>
            <a:lvl1pPr algn="ctr">
              <a:defRPr sz="900">
                <a:solidFill>
                  <a:schemeClr val="bg1"/>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942795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Slide Number Placeholder 4"/>
          <p:cNvSpPr>
            <a:spLocks noGrp="1"/>
          </p:cNvSpPr>
          <p:nvPr>
            <p:ph type="sldNum" sz="quarter" idx="10"/>
          </p:nvPr>
        </p:nvSpPr>
        <p:spPr/>
        <p:txBody>
          <a:bodyPr/>
          <a:lstStyle>
            <a:lvl1pPr>
              <a:defRPr>
                <a:solidFill>
                  <a:schemeClr val="bg1"/>
                </a:solidFill>
              </a:defRPr>
            </a:lvl1pPr>
          </a:lstStyle>
          <a:p>
            <a:fld id="{CDB75BAC-74D7-43DA-9DE7-3912ED22B407}" type="slidenum">
              <a:rPr lang="en-US" smtClean="0"/>
              <a:pPr/>
              <a:t>‹#›</a:t>
            </a:fld>
            <a:endParaRPr lang="en-US"/>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Content Placeholder 2"/>
          <p:cNvSpPr>
            <a:spLocks noGrp="1"/>
          </p:cNvSpPr>
          <p:nvPr>
            <p:ph idx="13"/>
          </p:nvPr>
        </p:nvSpPr>
        <p:spPr>
          <a:xfrm>
            <a:off x="4636008" y="86334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2"/>
          <p:cNvSpPr>
            <a:spLocks noGrp="1"/>
          </p:cNvSpPr>
          <p:nvPr>
            <p:ph idx="1"/>
          </p:nvPr>
        </p:nvSpPr>
        <p:spPr>
          <a:xfrm>
            <a:off x="304800" y="855406"/>
            <a:ext cx="4206240" cy="5064627"/>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2"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
        <p:nvSpPr>
          <p:cNvPr id="13"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Tree>
    <p:extLst>
      <p:ext uri="{BB962C8B-B14F-4D97-AF65-F5344CB8AC3E}">
        <p14:creationId xmlns:p14="http://schemas.microsoft.com/office/powerpoint/2010/main" val="3318404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lvl1pPr>
              <a:defRPr>
                <a:solidFill>
                  <a:schemeClr val="bg1"/>
                </a:solidFill>
              </a:defRPr>
            </a:lvl1pPr>
          </a:lstStyle>
          <a:p>
            <a:fld id="{0E7085C4-D6A8-46D9-A1BA-F87C2DEFFCDB}" type="slidenum">
              <a:rPr lang="en-US" smtClean="0"/>
              <a:pPr/>
              <a:t>‹#›</a:t>
            </a:fld>
            <a:endParaRPr lang="en-US"/>
          </a:p>
        </p:txBody>
      </p:sp>
      <p:sp>
        <p:nvSpPr>
          <p:cNvPr id="10" name="Rectangle 9"/>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11" name="Straight Connector 10"/>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3"/>
          </p:nvPr>
        </p:nvSpPr>
        <p:spPr>
          <a:xfrm>
            <a:off x="4636008" y="1695200"/>
            <a:ext cx="4206240" cy="423277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p:cNvSpPr>
            <a:spLocks noGrp="1"/>
          </p:cNvSpPr>
          <p:nvPr>
            <p:ph idx="14"/>
          </p:nvPr>
        </p:nvSpPr>
        <p:spPr>
          <a:xfrm>
            <a:off x="304800" y="1695200"/>
            <a:ext cx="4206240" cy="4224833"/>
          </a:xfrm>
          <a:prstGeom prst="rect">
            <a:avLst/>
          </a:prstGeom>
        </p:spPr>
        <p:txBody>
          <a:bodyPr/>
          <a:lstStyle>
            <a:lvl1pPr>
              <a:defRPr sz="1800"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2"/>
          <p:cNvSpPr>
            <a:spLocks noGrp="1"/>
          </p:cNvSpPr>
          <p:nvPr>
            <p:ph idx="15"/>
          </p:nvPr>
        </p:nvSpPr>
        <p:spPr>
          <a:xfrm>
            <a:off x="4636008" y="863347"/>
            <a:ext cx="4206240" cy="730506"/>
          </a:xfrm>
          <a:prstGeom prst="rect">
            <a:avLst/>
          </a:prstGeom>
        </p:spPr>
        <p:txBody>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marL="0" marR="0" lvl="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a:pPr>
            <a:r>
              <a:rPr lang="en-US"/>
              <a:t>Click to edit Master text styles</a:t>
            </a:r>
          </a:p>
        </p:txBody>
      </p:sp>
      <p:sp>
        <p:nvSpPr>
          <p:cNvPr id="16" name="Content Placeholder 2"/>
          <p:cNvSpPr>
            <a:spLocks noGrp="1"/>
          </p:cNvSpPr>
          <p:nvPr>
            <p:ph idx="16"/>
          </p:nvPr>
        </p:nvSpPr>
        <p:spPr>
          <a:xfrm>
            <a:off x="304800" y="855407"/>
            <a:ext cx="4206240" cy="730506"/>
          </a:xfrm>
          <a:prstGeom prst="rect">
            <a:avLst/>
          </a:prstGeom>
        </p:spPr>
        <p:txBody>
          <a:bodyPr/>
          <a:lstStyle>
            <a:lvl1pPr marL="0" indent="0">
              <a:buNone/>
              <a:defRPr sz="1800" b="1" baseline="0">
                <a:solidFill>
                  <a:schemeClr val="tx2"/>
                </a:solidFill>
              </a:defRPr>
            </a:lvl1pPr>
            <a:lvl2pPr>
              <a:defRPr sz="1800" baseline="0">
                <a:solidFill>
                  <a:schemeClr val="tx2"/>
                </a:solidFill>
              </a:defRPr>
            </a:lvl2pPr>
            <a:lvl3pPr>
              <a:defRPr sz="1600" baseline="0">
                <a:solidFill>
                  <a:schemeClr val="tx2"/>
                </a:solidFill>
              </a:defRPr>
            </a:lvl3pPr>
            <a:lvl4pPr>
              <a:defRPr sz="1600" baseline="0">
                <a:solidFill>
                  <a:schemeClr val="tx2"/>
                </a:solidFill>
              </a:defRPr>
            </a:lvl4pPr>
            <a:lvl5pPr>
              <a:defRPr sz="1400" baseline="0">
                <a:solidFill>
                  <a:schemeClr val="tx2"/>
                </a:solidFill>
              </a:defRPr>
            </a:lvl5pPr>
          </a:lstStyle>
          <a:p>
            <a:pPr lvl="0"/>
            <a:r>
              <a:rPr lang="en-US"/>
              <a:t>Click to edit Master text styles</a:t>
            </a:r>
          </a:p>
        </p:txBody>
      </p:sp>
      <p:sp>
        <p:nvSpPr>
          <p:cNvPr id="17" name="Footer Placeholder 4"/>
          <p:cNvSpPr>
            <a:spLocks noGrp="1"/>
          </p:cNvSpPr>
          <p:nvPr>
            <p:ph type="ftr" sz="quarter" idx="11"/>
          </p:nvPr>
        </p:nvSpPr>
        <p:spPr>
          <a:xfrm>
            <a:off x="2743200" y="6553200"/>
            <a:ext cx="4038600" cy="228600"/>
          </a:xfrm>
        </p:spPr>
        <p:txBody>
          <a:bodyPr/>
          <a:lstStyle/>
          <a:p>
            <a:r>
              <a:rPr lang="en-US">
                <a:solidFill>
                  <a:prstClr val="black">
                    <a:tint val="75000"/>
                  </a:prstClr>
                </a:solidFill>
              </a:rPr>
              <a:t>Footer text goes here.</a:t>
            </a:r>
          </a:p>
        </p:txBody>
      </p:sp>
      <p:sp>
        <p:nvSpPr>
          <p:cNvPr id="18" name="Title 1"/>
          <p:cNvSpPr>
            <a:spLocks noGrp="1"/>
          </p:cNvSpPr>
          <p:nvPr>
            <p:ph type="title"/>
          </p:nvPr>
        </p:nvSpPr>
        <p:spPr>
          <a:xfrm>
            <a:off x="381000" y="243682"/>
            <a:ext cx="8458200" cy="518318"/>
          </a:xfrm>
          <a:prstGeom prst="rect">
            <a:avLst/>
          </a:prstGeom>
        </p:spPr>
        <p:txBody>
          <a:bodyPr/>
          <a:lstStyle>
            <a:lvl1pPr algn="l">
              <a:defRPr sz="3200" b="1">
                <a:solidFill>
                  <a:schemeClr val="accent1"/>
                </a:solidFill>
              </a:defRPr>
            </a:lvl1pPr>
          </a:lstStyle>
          <a:p>
            <a:r>
              <a:rPr lang="en-US"/>
              <a:t>Click to edit Master title style</a:t>
            </a:r>
          </a:p>
        </p:txBody>
      </p:sp>
    </p:spTree>
    <p:extLst>
      <p:ext uri="{BB962C8B-B14F-4D97-AF65-F5344CB8AC3E}">
        <p14:creationId xmlns:p14="http://schemas.microsoft.com/office/powerpoint/2010/main" val="15427940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5" name="Rectangle 4"/>
          <p:cNvSpPr/>
          <p:nvPr userDrawn="1"/>
        </p:nvSpPr>
        <p:spPr>
          <a:xfrm>
            <a:off x="2814561" y="266304"/>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FFFF"/>
              </a:solidFill>
            </a:endParaRPr>
          </a:p>
        </p:txBody>
      </p:sp>
      <p:cxnSp>
        <p:nvCxnSpPr>
          <p:cNvPr id="6" name="Straight Connector 5"/>
          <p:cNvCxnSpPr/>
          <p:nvPr userDrawn="1"/>
        </p:nvCxnSpPr>
        <p:spPr>
          <a:xfrm>
            <a:off x="2814561" y="266304"/>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userDrawn="1"/>
        </p:nvSpPr>
        <p:spPr>
          <a:xfrm>
            <a:off x="2898648" y="243682"/>
            <a:ext cx="6016752" cy="518318"/>
          </a:xfrm>
          <a:prstGeom prst="rect">
            <a:avLst/>
          </a:prstGeom>
        </p:spPr>
        <p:txBody>
          <a:bodyPr/>
          <a:lstStyle>
            <a:lvl1pPr algn="l" defTabSz="685800" rtl="0" eaLnBrk="1" latinLnBrk="0" hangingPunct="1">
              <a:spcBef>
                <a:spcPct val="0"/>
              </a:spcBef>
              <a:buNone/>
              <a:defRPr sz="3200" b="1" kern="1200">
                <a:solidFill>
                  <a:schemeClr val="accent1"/>
                </a:solidFill>
                <a:latin typeface="+mj-lt"/>
                <a:ea typeface="+mj-ea"/>
                <a:cs typeface="+mj-cs"/>
              </a:defRPr>
            </a:lvl1pPr>
          </a:lstStyle>
          <a:p>
            <a:r>
              <a:rPr lang="en-US"/>
              <a:t>Click to edit Master title style</a:t>
            </a:r>
          </a:p>
        </p:txBody>
      </p:sp>
      <p:sp>
        <p:nvSpPr>
          <p:cNvPr id="8" name="Content Placeholder 2"/>
          <p:cNvSpPr>
            <a:spLocks noGrp="1"/>
          </p:cNvSpPr>
          <p:nvPr>
            <p:ph idx="13"/>
          </p:nvPr>
        </p:nvSpPr>
        <p:spPr>
          <a:xfrm>
            <a:off x="301752" y="859536"/>
            <a:ext cx="8531352" cy="5065776"/>
          </a:xfrm>
          <a:prstGeom prst="rect">
            <a:avLst/>
          </a:prstGeom>
        </p:spPr>
        <p:txBody>
          <a:bodyPr/>
          <a:lstStyle>
            <a:lvl1pPr>
              <a:defRPr sz="1800" baseline="0">
                <a:solidFill>
                  <a:schemeClr val="tx2"/>
                </a:solidFill>
              </a:defRPr>
            </a:lvl1pPr>
            <a:lvl2pPr marL="557213" indent="-214313">
              <a:buClr>
                <a:schemeClr val="accent1"/>
              </a:buClr>
              <a:buFont typeface="Wingdings" panose="05000000000000000000" pitchFamily="2" charset="2"/>
              <a:buChar char="§"/>
              <a:defRPr sz="1800" baseline="0">
                <a:solidFill>
                  <a:schemeClr val="tx2"/>
                </a:solidFill>
              </a:defRPr>
            </a:lvl2pPr>
            <a:lvl3pPr marL="857250" indent="-171450">
              <a:buClr>
                <a:schemeClr val="tx2"/>
              </a:buClr>
              <a:buFont typeface="Courier New" panose="02070309020205020404" pitchFamily="49" charset="0"/>
              <a:buChar char="o"/>
              <a:defRPr sz="1600" baseline="0">
                <a:solidFill>
                  <a:schemeClr val="tx2"/>
                </a:solidFill>
              </a:defRPr>
            </a:lvl3pPr>
            <a:lvl4pPr>
              <a:buClr>
                <a:schemeClr val="accent1"/>
              </a:buClr>
              <a:defRPr sz="1600" baseline="0">
                <a:solidFill>
                  <a:schemeClr val="tx2"/>
                </a:solidFill>
              </a:defRPr>
            </a:lvl4pPr>
            <a:lvl5pPr>
              <a:defRPr sz="1400"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94424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7.xml"/><Relationship Id="rId7"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theme" Target="../theme/theme4.xml"/><Relationship Id="rId5" Type="http://schemas.openxmlformats.org/officeDocument/2006/relationships/slideLayout" Target="../slideLayouts/slideLayout9.xml"/><Relationship Id="rId4" Type="http://schemas.openxmlformats.org/officeDocument/2006/relationships/slideLayout" Target="../slideLayouts/slideLayout8.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5" Type="http://schemas.openxmlformats.org/officeDocument/2006/relationships/image" Target="../media/image2.png"/><Relationship Id="rId4"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1545525" cy="246221"/>
          </a:xfrm>
          <a:prstGeom prst="rect">
            <a:avLst/>
          </a:prstGeom>
          <a:noFill/>
        </p:spPr>
        <p:txBody>
          <a:bodyPr wrap="square" rtlCol="0">
            <a:spAutoFit/>
          </a:bodyPr>
          <a:lstStyle/>
          <a:p>
            <a:pPr algn="l"/>
            <a:r>
              <a:rPr lang="en-US" sz="1000" b="1" baseline="0">
                <a:solidFill>
                  <a:schemeClr val="tx2"/>
                </a:solidFill>
              </a:rPr>
              <a:t>PUBLIC</a:t>
            </a:r>
            <a:endParaRPr lang="en-US" sz="1000" b="1">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5" name="Slide Number Placeholder 5">
            <a:extLst>
              <a:ext uri="{FF2B5EF4-FFF2-40B4-BE49-F238E27FC236}">
                <a16:creationId xmlns:a16="http://schemas.microsoft.com/office/drawing/2014/main" id="{2F09399B-141B-4FDF-950C-C47746FA0583}"/>
              </a:ext>
            </a:extLst>
          </p:cNvPr>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en-US">
                <a:solidFill>
                  <a:prstClr val="black">
                    <a:tint val="75000"/>
                  </a:prstClr>
                </a:solidFill>
              </a:rPr>
              <a:t>Footer text goes here.</a:t>
            </a:r>
          </a:p>
        </p:txBody>
      </p:sp>
      <p:sp>
        <p:nvSpPr>
          <p:cNvPr id="6" name="Slide Number Placeholder 5"/>
          <p:cNvSpPr>
            <a:spLocks noGrp="1"/>
          </p:cNvSpPr>
          <p:nvPr>
            <p:ph type="sldNum" sz="quarter" idx="4"/>
          </p:nvPr>
        </p:nvSpPr>
        <p:spPr>
          <a:xfrm>
            <a:off x="8207477" y="6561137"/>
            <a:ext cx="457200" cy="220663"/>
          </a:xfrm>
          <a:prstGeom prst="rect">
            <a:avLst/>
          </a:prstGeom>
        </p:spPr>
        <p:txBody>
          <a:bodyPr vert="horz" lIns="91440" tIns="45720" rIns="91440" bIns="45720" rtlCol="0" anchor="ctr"/>
          <a:lstStyle>
            <a:lvl1pPr algn="ctr">
              <a:defRPr sz="9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2"/>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6" y="6553201"/>
            <a:ext cx="707325" cy="207749"/>
          </a:xfrm>
          <a:prstGeom prst="rect">
            <a:avLst/>
          </a:prstGeom>
          <a:noFill/>
        </p:spPr>
        <p:txBody>
          <a:bodyPr wrap="square" rtlCol="0">
            <a:spAutoFit/>
          </a:bodyPr>
          <a:lstStyle/>
          <a:p>
            <a:r>
              <a:rPr lang="en-US" sz="750" b="1">
                <a:solidFill>
                  <a:srgbClr val="5B6770"/>
                </a:solidFill>
              </a:rPr>
              <a:t>PUBLIC</a:t>
            </a:r>
          </a:p>
        </p:txBody>
      </p:sp>
      <p:sp>
        <p:nvSpPr>
          <p:cNvPr id="11" name="Slide Number Placeholder 8"/>
          <p:cNvSpPr txBox="1">
            <a:spLocks/>
          </p:cNvSpPr>
          <p:nvPr userDrawn="1"/>
        </p:nvSpPr>
        <p:spPr>
          <a:xfrm>
            <a:off x="8664677" y="6561137"/>
            <a:ext cx="387883" cy="2127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E7085C4-D6A8-46D9-A1BA-F87C2DEFFCDB}" type="slidenum">
              <a:rPr lang="en-US" sz="900" smtClean="0">
                <a:solidFill>
                  <a:schemeClr val="bg1">
                    <a:lumMod val="75000"/>
                  </a:schemeClr>
                </a:solidFill>
              </a:rPr>
              <a:pPr/>
              <a:t>‹#›</a:t>
            </a:fld>
            <a:endParaRPr lang="en-US" sz="900">
              <a:solidFill>
                <a:schemeClr val="bg1">
                  <a:lumMod val="75000"/>
                </a:schemeClr>
              </a:solidFill>
            </a:endParaRPr>
          </a:p>
        </p:txBody>
      </p:sp>
    </p:spTree>
    <p:extLst>
      <p:ext uri="{BB962C8B-B14F-4D97-AF65-F5344CB8AC3E}">
        <p14:creationId xmlns:p14="http://schemas.microsoft.com/office/powerpoint/2010/main" val="155535565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hdr="0" ftr="0" dt="0"/>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859725" cy="246221"/>
          </a:xfrm>
          <a:prstGeom prst="rect">
            <a:avLst/>
          </a:prstGeom>
          <a:noFill/>
        </p:spPr>
        <p:txBody>
          <a:bodyPr wrap="square" rtlCol="0">
            <a:spAutoFit/>
          </a:bodyPr>
          <a:lstStyle/>
          <a:p>
            <a:r>
              <a:rPr lang="en-US" sz="1000" b="1" dirty="0">
                <a:solidFill>
                  <a:srgbClr val="5B6770"/>
                </a:solidFill>
              </a:rPr>
              <a:t>PUBLIC</a:t>
            </a:r>
          </a:p>
        </p:txBody>
      </p:sp>
    </p:spTree>
    <p:extLst>
      <p:ext uri="{BB962C8B-B14F-4D97-AF65-F5344CB8AC3E}">
        <p14:creationId xmlns:p14="http://schemas.microsoft.com/office/powerpoint/2010/main" val="3618056610"/>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cid:image001.png@01DAEFD4.4B720600" TargetMode="External"/><Relationship Id="rId2" Type="http://schemas.openxmlformats.org/officeDocument/2006/relationships/image" Target="../media/image4.pn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66322" y="1835308"/>
            <a:ext cx="5646034" cy="4216539"/>
          </a:xfrm>
          <a:prstGeom prst="rect">
            <a:avLst/>
          </a:prstGeom>
          <a:noFill/>
        </p:spPr>
        <p:txBody>
          <a:bodyPr wrap="square" rtlCol="0">
            <a:spAutoFit/>
          </a:bodyPr>
          <a:lstStyle/>
          <a:p>
            <a:endParaRPr lang="en-US" sz="2400" b="1" dirty="0"/>
          </a:p>
          <a:p>
            <a:endParaRPr lang="en-US" sz="2400" b="1" dirty="0">
              <a:solidFill>
                <a:schemeClr val="tx2"/>
              </a:solidFill>
            </a:endParaRPr>
          </a:p>
          <a:p>
            <a:r>
              <a:rPr lang="en-US" sz="2400" b="1" dirty="0">
                <a:solidFill>
                  <a:schemeClr val="tx2"/>
                </a:solidFill>
              </a:rPr>
              <a:t>ASDCs for use in RUC Studies</a:t>
            </a:r>
          </a:p>
          <a:p>
            <a:endParaRPr lang="en-US" sz="2400" b="1" i="1" dirty="0">
              <a:solidFill>
                <a:schemeClr val="tx2"/>
              </a:solidFill>
            </a:endParaRPr>
          </a:p>
          <a:p>
            <a:r>
              <a:rPr lang="en-US" i="1" dirty="0">
                <a:solidFill>
                  <a:schemeClr val="tx2"/>
                </a:solidFill>
              </a:rPr>
              <a:t>Ryan King</a:t>
            </a:r>
          </a:p>
          <a:p>
            <a:r>
              <a:rPr lang="en-US" dirty="0">
                <a:solidFill>
                  <a:schemeClr val="tx2"/>
                </a:solidFill>
              </a:rPr>
              <a:t>Manager, Market Design</a:t>
            </a:r>
          </a:p>
          <a:p>
            <a:endParaRPr lang="en-US" b="1" i="1" dirty="0">
              <a:solidFill>
                <a:schemeClr val="tx2"/>
              </a:solidFill>
            </a:endParaRPr>
          </a:p>
          <a:p>
            <a:r>
              <a:rPr lang="en-US" dirty="0">
                <a:solidFill>
                  <a:schemeClr val="tx2"/>
                </a:solidFill>
              </a:rPr>
              <a:t>RTC+B Task Force</a:t>
            </a:r>
          </a:p>
          <a:p>
            <a:r>
              <a:rPr lang="en-US" dirty="0">
                <a:solidFill>
                  <a:schemeClr val="tx2"/>
                </a:solidFill>
              </a:rPr>
              <a:t>December 11, 2024</a:t>
            </a:r>
            <a:endParaRPr lang="en-US" sz="1600" dirty="0">
              <a:solidFill>
                <a:schemeClr val="tx2"/>
              </a:solidFill>
            </a:endParaRPr>
          </a:p>
          <a:p>
            <a:endParaRPr lang="en-US" dirty="0">
              <a:solidFill>
                <a:schemeClr val="tx2"/>
              </a:solidFill>
            </a:endParaRPr>
          </a:p>
          <a:p>
            <a:endParaRPr lang="en-US" dirty="0"/>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CE7-98BF-044D-3D76-3DD4A01AA3A7}"/>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E437A5B7-AF99-ED62-7082-695FE37C4E7D}"/>
              </a:ext>
            </a:extLst>
          </p:cNvPr>
          <p:cNvSpPr>
            <a:spLocks noGrp="1"/>
          </p:cNvSpPr>
          <p:nvPr>
            <p:ph idx="1"/>
          </p:nvPr>
        </p:nvSpPr>
        <p:spPr/>
        <p:txBody>
          <a:bodyPr/>
          <a:lstStyle/>
          <a:p>
            <a:r>
              <a:rPr lang="en-US" sz="2400" dirty="0">
                <a:solidFill>
                  <a:schemeClr val="tx2"/>
                </a:solidFill>
              </a:rPr>
              <a:t>Recap: RUC under RTC</a:t>
            </a:r>
          </a:p>
          <a:p>
            <a:r>
              <a:rPr lang="en-US" sz="2400" dirty="0">
                <a:solidFill>
                  <a:schemeClr val="tx2"/>
                </a:solidFill>
              </a:rPr>
              <a:t>RUC ASDCs</a:t>
            </a:r>
          </a:p>
          <a:p>
            <a:pPr lvl="1"/>
            <a:r>
              <a:rPr lang="en-US" sz="2000" dirty="0">
                <a:solidFill>
                  <a:schemeClr val="tx2"/>
                </a:solidFill>
              </a:rPr>
              <a:t>Overview</a:t>
            </a:r>
          </a:p>
          <a:p>
            <a:pPr lvl="1"/>
            <a:r>
              <a:rPr lang="en-US" sz="2000" dirty="0">
                <a:solidFill>
                  <a:schemeClr val="tx2"/>
                </a:solidFill>
              </a:rPr>
              <a:t>Analysis</a:t>
            </a:r>
          </a:p>
          <a:p>
            <a:r>
              <a:rPr lang="en-US" sz="2400" dirty="0">
                <a:solidFill>
                  <a:schemeClr val="tx2"/>
                </a:solidFill>
              </a:rPr>
              <a:t>Questions/Discussion/Next Steps</a:t>
            </a:r>
          </a:p>
        </p:txBody>
      </p:sp>
      <p:sp>
        <p:nvSpPr>
          <p:cNvPr id="4" name="Slide Number Placeholder 3">
            <a:extLst>
              <a:ext uri="{FF2B5EF4-FFF2-40B4-BE49-F238E27FC236}">
                <a16:creationId xmlns:a16="http://schemas.microsoft.com/office/drawing/2014/main" id="{9B6BB59A-5FE2-0CAD-C356-E756DA6F45E0}"/>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2048478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7D0BD-CF65-3088-6724-3F15414FE612}"/>
              </a:ext>
            </a:extLst>
          </p:cNvPr>
          <p:cNvSpPr>
            <a:spLocks noGrp="1"/>
          </p:cNvSpPr>
          <p:nvPr>
            <p:ph type="title"/>
          </p:nvPr>
        </p:nvSpPr>
        <p:spPr/>
        <p:txBody>
          <a:bodyPr/>
          <a:lstStyle/>
          <a:p>
            <a:r>
              <a:rPr lang="en-US" dirty="0"/>
              <a:t>Recap: RUC under RTC</a:t>
            </a:r>
          </a:p>
        </p:txBody>
      </p:sp>
      <p:sp>
        <p:nvSpPr>
          <p:cNvPr id="3" name="Content Placeholder 2">
            <a:extLst>
              <a:ext uri="{FF2B5EF4-FFF2-40B4-BE49-F238E27FC236}">
                <a16:creationId xmlns:a16="http://schemas.microsoft.com/office/drawing/2014/main" id="{B1A4F9D8-AE41-A50C-34BC-98D2EDD15802}"/>
              </a:ext>
            </a:extLst>
          </p:cNvPr>
          <p:cNvSpPr>
            <a:spLocks noGrp="1"/>
          </p:cNvSpPr>
          <p:nvPr>
            <p:ph idx="1"/>
          </p:nvPr>
        </p:nvSpPr>
        <p:spPr>
          <a:xfrm>
            <a:off x="304800" y="1105660"/>
            <a:ext cx="8534400" cy="4319832"/>
          </a:xfrm>
        </p:spPr>
        <p:txBody>
          <a:bodyPr/>
          <a:lstStyle/>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To effectively project system conditions and potential needs, RUC will be modified to co-optimize energy and Ancillary Services (AS).</a:t>
            </a:r>
          </a:p>
          <a:p>
            <a:pPr lvl="1">
              <a:spcBef>
                <a:spcPts val="600"/>
              </a:spcBef>
              <a:spcAft>
                <a:spcPts val="600"/>
              </a:spcAft>
              <a:defRPr/>
            </a:pPr>
            <a:r>
              <a:rPr lang="en-US" sz="1600" dirty="0">
                <a:solidFill>
                  <a:schemeClr val="tx2"/>
                </a:solidFill>
              </a:rPr>
              <a:t>Co-optimization will already inherently reduce the need for RUC by giving more flexibility to the RUC optimization engine</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Today, RUC looks at the Resources planned to be available and from where AS is being provided to determine whether additional Resource commitments are needed to meet the load forecast, as well as resolve transmission congestion.</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rPr>
              <a:t>Under RTC, RUC will look at the Resources planned to be available to determine whether additional Resource commitments are needed to meet the load forecast and AS Plan, as well as resolve transmission congestion.</a:t>
            </a:r>
            <a:endParaRPr kumimoji="0" lang="en-US" sz="1400" b="0" i="0" u="none" strike="noStrike" kern="1200" cap="none" spc="0" normalizeH="0" baseline="0" noProof="0" dirty="0">
              <a:ln>
                <a:noFill/>
              </a:ln>
              <a:solidFill>
                <a:schemeClr val="tx2"/>
              </a:solidFill>
              <a:effectLst/>
              <a:uLnTx/>
              <a:uFillTx/>
              <a:latin typeface="Arial" panose="020B0604020202020204"/>
              <a:ea typeface="+mn-ea"/>
              <a:cs typeface="+mn-cs"/>
            </a:endParaRPr>
          </a:p>
          <a:p>
            <a:pPr lvl="1">
              <a:spcBef>
                <a:spcPts val="600"/>
              </a:spcBef>
              <a:spcAft>
                <a:spcPts val="600"/>
              </a:spcAft>
              <a:defRPr/>
            </a:pPr>
            <a:r>
              <a:rPr kumimoji="0" lang="en-US" sz="1600" b="0" i="0" u="none" strike="noStrike" kern="1200" cap="none" spc="0" normalizeH="0" baseline="0" noProof="0" dirty="0">
                <a:ln>
                  <a:noFill/>
                </a:ln>
                <a:solidFill>
                  <a:srgbClr val="5B6770"/>
                </a:solidFill>
                <a:effectLst/>
                <a:uLnTx/>
                <a:uFillTx/>
                <a:latin typeface="Arial" panose="020B0604020202020204"/>
                <a:ea typeface="+mn-ea"/>
                <a:cs typeface="+mn-cs"/>
              </a:rPr>
              <a:t>RUC will use new information contained in the COP to determine how much capability for each AS product each Resource will be capable of providing</a:t>
            </a:r>
            <a:endParaRPr lang="en-US" sz="1600" dirty="0">
              <a:solidFill>
                <a:schemeClr val="tx2"/>
              </a:solidFill>
            </a:endParaRPr>
          </a:p>
          <a:p>
            <a:pPr>
              <a:spcBef>
                <a:spcPts val="600"/>
              </a:spcBef>
              <a:spcAft>
                <a:spcPts val="600"/>
              </a:spcAft>
              <a:defRPr/>
            </a:pPr>
            <a:r>
              <a:rPr lang="en-US" sz="1800" dirty="0">
                <a:solidFill>
                  <a:schemeClr val="tx2"/>
                </a:solidFill>
              </a:rPr>
              <a:t>RUC is a reliability backstop that is required to meet NERC requirements and maintain reliability.  Ensuring RUC can meet the full AS Plan is critical to this function.</a:t>
            </a:r>
            <a:endParaRPr kumimoji="0" lang="en-US" sz="1800" b="0" i="0" u="none" strike="noStrike" kern="1200" cap="none" spc="0" normalizeH="0" baseline="0" noProof="0" dirty="0">
              <a:ln>
                <a:noFill/>
              </a:ln>
              <a:solidFill>
                <a:schemeClr val="tx2"/>
              </a:solidFill>
              <a:effectLst/>
              <a:uLnTx/>
              <a:uFillTx/>
              <a:latin typeface="Arial" panose="020B0604020202020204"/>
              <a:ea typeface="+mn-ea"/>
              <a:cs typeface="+mn-cs"/>
            </a:endParaRP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endParaRPr kumimoji="0" lang="en-US" sz="1800" b="0" i="0" u="none" strike="noStrike" kern="1200" cap="none" spc="0" normalizeH="0" baseline="0" noProof="0" dirty="0">
              <a:ln>
                <a:noFill/>
              </a:ln>
              <a:solidFill>
                <a:srgbClr val="5B6770"/>
              </a:solidFill>
              <a:effectLst/>
              <a:uLnTx/>
              <a:uFillTx/>
              <a:latin typeface="Arial" panose="020B0604020202020204"/>
              <a:ea typeface="+mn-ea"/>
              <a:cs typeface="+mn-cs"/>
            </a:endParaRPr>
          </a:p>
          <a:p>
            <a:pPr lvl="1" indent="-342900">
              <a:buFont typeface="Arial" panose="020B0604020202020204" pitchFamily="34" charset="0"/>
              <a:buChar char="•"/>
              <a:defRPr/>
            </a:pPr>
            <a:endParaRPr lang="en-US" dirty="0"/>
          </a:p>
        </p:txBody>
      </p:sp>
      <p:sp>
        <p:nvSpPr>
          <p:cNvPr id="4" name="Slide Number Placeholder 3">
            <a:extLst>
              <a:ext uri="{FF2B5EF4-FFF2-40B4-BE49-F238E27FC236}">
                <a16:creationId xmlns:a16="http://schemas.microsoft.com/office/drawing/2014/main" id="{8E76B175-4931-AB9F-2F21-F7ADFE6A286E}"/>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3291337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ED5A40A-146D-974F-8389-797502DA7DAE}"/>
              </a:ext>
            </a:extLst>
          </p:cNvPr>
          <p:cNvSpPr>
            <a:spLocks noGrp="1"/>
          </p:cNvSpPr>
          <p:nvPr>
            <p:ph type="title"/>
          </p:nvPr>
        </p:nvSpPr>
        <p:spPr/>
        <p:txBody>
          <a:bodyPr/>
          <a:lstStyle/>
          <a:p>
            <a:r>
              <a:rPr lang="en-US" dirty="0"/>
              <a:t>RUC ASDCs - Overview</a:t>
            </a:r>
          </a:p>
        </p:txBody>
      </p:sp>
      <p:sp>
        <p:nvSpPr>
          <p:cNvPr id="7" name="Content Placeholder 6">
            <a:extLst>
              <a:ext uri="{FF2B5EF4-FFF2-40B4-BE49-F238E27FC236}">
                <a16:creationId xmlns:a16="http://schemas.microsoft.com/office/drawing/2014/main" id="{839157C7-2110-FA9B-9865-789AD46B3EE6}"/>
              </a:ext>
            </a:extLst>
          </p:cNvPr>
          <p:cNvSpPr>
            <a:spLocks noGrp="1"/>
          </p:cNvSpPr>
          <p:nvPr>
            <p:ph idx="1"/>
          </p:nvPr>
        </p:nvSpPr>
        <p:spPr>
          <a:xfrm>
            <a:off x="304800" y="1150411"/>
            <a:ext cx="8534400" cy="4844268"/>
          </a:xfrm>
        </p:spPr>
        <p:txBody>
          <a:bodyPr/>
          <a:lstStyle/>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5B6770"/>
                </a:solidFill>
                <a:effectLst/>
                <a:uLnTx/>
                <a:uFillTx/>
                <a:latin typeface="Arial" panose="020B0604020202020204"/>
                <a:ea typeface="+mn-ea"/>
                <a:cs typeface="+mn-cs"/>
              </a:rPr>
              <a:t>The RUC and SCED optimizations consider different problems</a:t>
            </a:r>
          </a:p>
          <a:p>
            <a:pPr marL="742950" marR="0" lvl="1"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5B6770"/>
                </a:solidFill>
                <a:effectLst/>
                <a:uLnTx/>
                <a:uFillTx/>
                <a:latin typeface="Arial" panose="020B0604020202020204"/>
                <a:ea typeface="+mn-ea"/>
                <a:cs typeface="+mn-cs"/>
              </a:rPr>
              <a:t>The SCED optimization is solving for dispatch </a:t>
            </a:r>
          </a:p>
          <a:p>
            <a:pPr marL="1143000" marR="0" lvl="2" indent="-2286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Only considers the incremental offers and penalty costs of AS </a:t>
            </a:r>
          </a:p>
          <a:p>
            <a:pPr marL="742950" marR="0" lvl="1" indent="-28575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5B6770"/>
                </a:solidFill>
                <a:effectLst/>
                <a:uLnTx/>
                <a:uFillTx/>
                <a:latin typeface="Arial" panose="020B0604020202020204"/>
                <a:ea typeface="+mn-ea"/>
                <a:cs typeface="+mn-cs"/>
              </a:rPr>
              <a:t>The RUC optimization is solving for commitment </a:t>
            </a:r>
          </a:p>
          <a:p>
            <a:pPr marL="1143000" marR="0" lvl="2" indent="-2286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rPr>
              <a:t>Considers additional costs in the form of startup and minimum energy costs</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kumimoji="0" lang="en-US" b="0" i="0" u="none" strike="noStrike" kern="1200" cap="none" spc="0" normalizeH="0" baseline="0" noProof="0" dirty="0">
                <a:ln>
                  <a:noFill/>
                </a:ln>
                <a:solidFill>
                  <a:srgbClr val="5B6770"/>
                </a:solidFill>
                <a:effectLst/>
                <a:uLnTx/>
                <a:uFillTx/>
                <a:latin typeface="Arial" panose="020B0604020202020204"/>
                <a:ea typeface="+mn-ea"/>
                <a:cs typeface="+mn-cs"/>
              </a:rPr>
              <a:t>RUC will be built with the capability to use RUC ASDCs. RUC will attempt to solve for a Resource commitment that meets the Load forecast and AS Plan considering Resources’ COPs and using defined penalty curves.  </a:t>
            </a:r>
          </a:p>
          <a:p>
            <a:pPr marL="342900" marR="0" lvl="0" indent="-342900" algn="l" defTabSz="914400" rtl="0" eaLnBrk="1" fontAlgn="auto" latinLnBrk="0" hangingPunct="1">
              <a:lnSpc>
                <a:spcPct val="100000"/>
              </a:lnSpc>
              <a:spcBef>
                <a:spcPts val="600"/>
              </a:spcBef>
              <a:spcAft>
                <a:spcPts val="600"/>
              </a:spcAft>
              <a:buClrTx/>
              <a:buSzTx/>
              <a:buFont typeface="Arial" panose="020B0604020202020204" pitchFamily="34" charset="0"/>
              <a:buChar char="•"/>
              <a:tabLst/>
              <a:defRPr/>
            </a:pPr>
            <a:r>
              <a:rPr lang="en-US" dirty="0">
                <a:solidFill>
                  <a:srgbClr val="5B6770"/>
                </a:solidFill>
                <a:latin typeface="Arial" panose="020B0604020202020204"/>
              </a:rPr>
              <a:t>Where RUC commits resources to ensure sufficient capacity to meet the Load forecast and AS Plan, this will be accounted for in the SCED pricing run.</a:t>
            </a:r>
          </a:p>
          <a:p>
            <a:pPr lvl="1">
              <a:spcBef>
                <a:spcPts val="600"/>
              </a:spcBef>
              <a:spcAft>
                <a:spcPts val="600"/>
              </a:spcAft>
              <a:buFont typeface="Arial" panose="020B0604020202020204" pitchFamily="34" charset="0"/>
              <a:buChar char="–"/>
              <a:defRPr/>
            </a:pPr>
            <a:r>
              <a:rPr lang="en-US" dirty="0"/>
              <a:t>The Reliability Deployment Price Adder process will apply to both energy and AS, and the adder for each AS product will be the positive increase in MCPC between the dispatch and pricing run</a:t>
            </a:r>
            <a:endParaRPr lang="en-US" dirty="0">
              <a:solidFill>
                <a:srgbClr val="5B6770"/>
              </a:solidFill>
              <a:latin typeface="Arial" panose="020B0604020202020204"/>
            </a:endParaRPr>
          </a:p>
          <a:p>
            <a:pPr lvl="1">
              <a:spcBef>
                <a:spcPts val="600"/>
              </a:spcBef>
              <a:spcAft>
                <a:spcPts val="600"/>
              </a:spcAft>
              <a:buFont typeface="Arial" panose="020B0604020202020204" pitchFamily="34" charset="0"/>
              <a:buChar char="•"/>
              <a:defRPr/>
            </a:pPr>
            <a:endParaRPr kumimoji="0" lang="en-US" sz="1400" b="0" i="0" u="none" strike="noStrike" kern="1200" cap="none" spc="0" normalizeH="0" baseline="0" noProof="0" dirty="0">
              <a:ln>
                <a:noFill/>
              </a:ln>
              <a:solidFill>
                <a:srgbClr val="5B6770"/>
              </a:solidFill>
              <a:effectLst/>
              <a:uLnTx/>
              <a:uFillTx/>
              <a:latin typeface="Arial" panose="020B0604020202020204"/>
              <a:ea typeface="+mn-ea"/>
              <a:cs typeface="+mn-cs"/>
            </a:endParaRPr>
          </a:p>
          <a:p>
            <a:endParaRPr lang="en-US" dirty="0"/>
          </a:p>
        </p:txBody>
      </p:sp>
      <p:sp>
        <p:nvSpPr>
          <p:cNvPr id="2" name="Slide Number Placeholder 1">
            <a:extLst>
              <a:ext uri="{FF2B5EF4-FFF2-40B4-BE49-F238E27FC236}">
                <a16:creationId xmlns:a16="http://schemas.microsoft.com/office/drawing/2014/main" id="{885D1CD3-A785-06E1-A373-4D92B39A30D9}"/>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6954847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1D93BD3E-1E9A-4970-A6F7-E7AC52762E0C}" type="slidenum">
              <a:rPr kumimoji="0" lang="en-US" sz="1200" b="0" i="0" u="none" strike="noStrike" kern="1200" cap="none" spc="0" normalizeH="0" baseline="0" noProof="0" smtClean="0">
                <a:ln>
                  <a:noFill/>
                </a:ln>
                <a:solidFill>
                  <a:prstClr val="black">
                    <a:tint val="75000"/>
                  </a:prstClr>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tint val="75000"/>
                </a:prstClr>
              </a:solidFill>
              <a:effectLst/>
              <a:uLnTx/>
              <a:uFillTx/>
              <a:latin typeface="Arial" panose="020B0604020202020204"/>
              <a:ea typeface="+mn-ea"/>
              <a:cs typeface="+mn-cs"/>
            </a:endParaRPr>
          </a:p>
        </p:txBody>
      </p:sp>
      <p:sp>
        <p:nvSpPr>
          <p:cNvPr id="3" name="Content Placeholder 2"/>
          <p:cNvSpPr>
            <a:spLocks noGrp="1"/>
          </p:cNvSpPr>
          <p:nvPr>
            <p:ph sz="half" idx="1"/>
          </p:nvPr>
        </p:nvSpPr>
        <p:spPr>
          <a:xfrm>
            <a:off x="214604" y="844903"/>
            <a:ext cx="8624596" cy="1995973"/>
          </a:xfrm>
        </p:spPr>
        <p:txBody>
          <a:bodyPr/>
          <a:lstStyle/>
          <a:p>
            <a:pPr marL="0" indent="0">
              <a:spcBef>
                <a:spcPts val="600"/>
              </a:spcBef>
              <a:spcAft>
                <a:spcPts val="600"/>
              </a:spcAft>
              <a:buNone/>
            </a:pPr>
            <a:endParaRPr lang="en-US" sz="1600" dirty="0"/>
          </a:p>
          <a:p>
            <a:pPr>
              <a:spcBef>
                <a:spcPts val="600"/>
              </a:spcBef>
              <a:spcAft>
                <a:spcPts val="600"/>
              </a:spcAft>
              <a:buFont typeface="Arial" panose="020B0604020202020204" pitchFamily="34" charset="0"/>
              <a:buChar char="•"/>
            </a:pPr>
            <a:r>
              <a:rPr lang="en-US" sz="1800" dirty="0"/>
              <a:t>ERCOT staff are conducting some internal analysis using the AORDC to understand the level of ASDCs required to meet the Load Forecast and AS Plan</a:t>
            </a:r>
          </a:p>
          <a:p>
            <a:pPr>
              <a:spcBef>
                <a:spcPts val="600"/>
              </a:spcBef>
              <a:spcAft>
                <a:spcPts val="600"/>
              </a:spcAft>
            </a:pPr>
            <a:r>
              <a:rPr lang="en-US" sz="1800" dirty="0"/>
              <a:t>Objective is to determine whether current AORDC penalty curves are sufficient to meet the Load Forecast and AS Plan or whether an adjustment to penalty curves is required.</a:t>
            </a:r>
            <a:endParaRPr lang="en-US" sz="1400" dirty="0"/>
          </a:p>
          <a:p>
            <a:pPr>
              <a:spcBef>
                <a:spcPts val="600"/>
              </a:spcBef>
              <a:spcAft>
                <a:spcPts val="600"/>
              </a:spcAft>
              <a:buFont typeface="Arial" panose="020B0604020202020204" pitchFamily="34" charset="0"/>
              <a:buChar char="•"/>
            </a:pPr>
            <a:endParaRPr lang="en-US" sz="1600" dirty="0"/>
          </a:p>
          <a:p>
            <a:pPr marL="914400" lvl="2" indent="0">
              <a:buNone/>
            </a:pPr>
            <a:endParaRPr lang="en-US" sz="1200" dirty="0"/>
          </a:p>
          <a:p>
            <a:pPr lvl="1">
              <a:buFont typeface="Arial" panose="020B0604020202020204" pitchFamily="34" charset="0"/>
              <a:buChar char="•"/>
            </a:pPr>
            <a:endParaRPr lang="en-US" sz="1400" dirty="0"/>
          </a:p>
          <a:p>
            <a:pPr lvl="1">
              <a:buFont typeface="Arial" panose="020B0604020202020204" pitchFamily="34" charset="0"/>
              <a:buChar char="•"/>
            </a:pPr>
            <a:endParaRPr lang="en-US" dirty="0"/>
          </a:p>
          <a:p>
            <a:pPr lvl="2">
              <a:buFont typeface="Arial" panose="020B0604020202020204" pitchFamily="34" charset="0"/>
              <a:buChar char="•"/>
            </a:pPr>
            <a:endParaRPr lang="en-US" dirty="0"/>
          </a:p>
          <a:p>
            <a:pPr lvl="1"/>
            <a:endParaRPr lang="en-US" dirty="0"/>
          </a:p>
        </p:txBody>
      </p:sp>
      <p:sp>
        <p:nvSpPr>
          <p:cNvPr id="2" name="Title 1"/>
          <p:cNvSpPr>
            <a:spLocks noGrp="1"/>
          </p:cNvSpPr>
          <p:nvPr>
            <p:ph type="title"/>
          </p:nvPr>
        </p:nvSpPr>
        <p:spPr/>
        <p:txBody>
          <a:bodyPr/>
          <a:lstStyle/>
          <a:p>
            <a:r>
              <a:rPr lang="en-US" dirty="0"/>
              <a:t>RUC ASDCs- Analysis</a:t>
            </a:r>
          </a:p>
        </p:txBody>
      </p:sp>
      <p:pic>
        <p:nvPicPr>
          <p:cNvPr id="13" name="Content Placeholder 12">
            <a:extLst>
              <a:ext uri="{FF2B5EF4-FFF2-40B4-BE49-F238E27FC236}">
                <a16:creationId xmlns:a16="http://schemas.microsoft.com/office/drawing/2014/main" id="{1AF28CAB-CE02-5F36-99E0-7FF929112B7F}"/>
              </a:ext>
            </a:extLst>
          </p:cNvPr>
          <p:cNvPicPr>
            <a:picLocks noGrp="1" noChangeAspect="1"/>
          </p:cNvPicPr>
          <p:nvPr>
            <p:ph sz="half" idx="2"/>
          </p:nvPr>
        </p:nvPicPr>
        <p:blipFill>
          <a:blip r:embed="rId2"/>
          <a:stretch>
            <a:fillRect/>
          </a:stretch>
        </p:blipFill>
        <p:spPr>
          <a:xfrm>
            <a:off x="1606420" y="3099139"/>
            <a:ext cx="5840964" cy="2246524"/>
          </a:xfrm>
        </p:spPr>
      </p:pic>
    </p:spTree>
    <p:extLst>
      <p:ext uri="{BB962C8B-B14F-4D97-AF65-F5344CB8AC3E}">
        <p14:creationId xmlns:p14="http://schemas.microsoft.com/office/powerpoint/2010/main" val="2922436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4E846C-E9B4-F5C6-EE20-0B2878A1E9DA}"/>
              </a:ext>
            </a:extLst>
          </p:cNvPr>
          <p:cNvSpPr>
            <a:spLocks noGrp="1"/>
          </p:cNvSpPr>
          <p:nvPr>
            <p:ph type="title"/>
          </p:nvPr>
        </p:nvSpPr>
        <p:spPr/>
        <p:txBody>
          <a:bodyPr/>
          <a:lstStyle/>
          <a:p>
            <a:r>
              <a:rPr lang="en-US" dirty="0"/>
              <a:t>RUC ASDCs - Analysis</a:t>
            </a:r>
          </a:p>
        </p:txBody>
      </p:sp>
      <p:sp>
        <p:nvSpPr>
          <p:cNvPr id="3" name="Content Placeholder 2">
            <a:extLst>
              <a:ext uri="{FF2B5EF4-FFF2-40B4-BE49-F238E27FC236}">
                <a16:creationId xmlns:a16="http://schemas.microsoft.com/office/drawing/2014/main" id="{FDB55857-B128-2430-E39C-468A31FBE002}"/>
              </a:ext>
            </a:extLst>
          </p:cNvPr>
          <p:cNvSpPr>
            <a:spLocks noGrp="1"/>
          </p:cNvSpPr>
          <p:nvPr>
            <p:ph idx="1"/>
          </p:nvPr>
        </p:nvSpPr>
        <p:spPr/>
        <p:txBody>
          <a:bodyPr/>
          <a:lstStyle/>
          <a:p>
            <a:pPr>
              <a:spcBef>
                <a:spcPts val="600"/>
              </a:spcBef>
              <a:spcAft>
                <a:spcPts val="600"/>
              </a:spcAft>
              <a:buFont typeface="+mj-lt"/>
              <a:buAutoNum type="arabicParenR"/>
            </a:pPr>
            <a:r>
              <a:rPr lang="en-US" dirty="0"/>
              <a:t>Looking at historical Operating Days with significant negative &lt; 2000 MW HASL Margins where units received RUC commitments</a:t>
            </a:r>
          </a:p>
          <a:p>
            <a:pPr>
              <a:spcBef>
                <a:spcPts val="600"/>
              </a:spcBef>
              <a:spcAft>
                <a:spcPts val="600"/>
              </a:spcAft>
              <a:buFont typeface="+mj-lt"/>
              <a:buAutoNum type="arabicParenR"/>
            </a:pPr>
            <a:r>
              <a:rPr lang="en-US" dirty="0"/>
              <a:t>Reviewing and determining the total commitment cost of the units which were RUC-committed on that day</a:t>
            </a:r>
          </a:p>
          <a:p>
            <a:pPr>
              <a:spcBef>
                <a:spcPts val="600"/>
              </a:spcBef>
              <a:spcAft>
                <a:spcPts val="600"/>
              </a:spcAft>
              <a:buFont typeface="+mj-lt"/>
              <a:buAutoNum type="arabicParenR"/>
            </a:pPr>
            <a:r>
              <a:rPr lang="en-US" dirty="0"/>
              <a:t>Using current AORDC-derived curves (bounded by AS Plan) to determine the estimated value of the AS shortage and comparing it with the commitment cost of </a:t>
            </a:r>
            <a:r>
              <a:rPr lang="en-US" dirty="0" err="1"/>
              <a:t>RUC’d</a:t>
            </a:r>
            <a:r>
              <a:rPr lang="en-US" dirty="0"/>
              <a:t> units to determine whether or the extent to which these units would have been committed</a:t>
            </a:r>
          </a:p>
          <a:p>
            <a:pPr lvl="1">
              <a:spcBef>
                <a:spcPts val="600"/>
              </a:spcBef>
              <a:spcAft>
                <a:spcPts val="600"/>
              </a:spcAft>
              <a:buFont typeface="Arial" panose="020B0604020202020204" pitchFamily="34" charset="0"/>
              <a:buChar char="•"/>
            </a:pPr>
            <a:r>
              <a:rPr lang="en-US" dirty="0"/>
              <a:t>If the change in the AS shortage value (from the AORDC) from committing a unit based on its HSL is greater than that unit’s commitment cost, we assume RUC would have committed this resource.</a:t>
            </a:r>
          </a:p>
          <a:p>
            <a:pPr lvl="1">
              <a:spcBef>
                <a:spcPts val="600"/>
              </a:spcBef>
              <a:spcAft>
                <a:spcPts val="600"/>
              </a:spcAft>
              <a:buFont typeface="Arial" panose="020B0604020202020204" pitchFamily="34" charset="0"/>
              <a:buChar char="•"/>
            </a:pPr>
            <a:r>
              <a:rPr lang="en-US" dirty="0"/>
              <a:t>If the change in AS shortage value is less than a unit’s commitment cost, we assume RUC would have committed something less than the total capacity required to meet the AS Plan for that day.</a:t>
            </a:r>
          </a:p>
          <a:p>
            <a:endParaRPr lang="en-US" dirty="0"/>
          </a:p>
        </p:txBody>
      </p:sp>
      <p:sp>
        <p:nvSpPr>
          <p:cNvPr id="4" name="Slide Number Placeholder 3">
            <a:extLst>
              <a:ext uri="{FF2B5EF4-FFF2-40B4-BE49-F238E27FC236}">
                <a16:creationId xmlns:a16="http://schemas.microsoft.com/office/drawing/2014/main" id="{41C9FA6F-3DC0-C8F4-EDB6-316682A2E990}"/>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a:solidFill>
                <a:prstClr val="black">
                  <a:tint val="75000"/>
                </a:prstClr>
              </a:solidFill>
            </a:endParaRPr>
          </a:p>
        </p:txBody>
      </p:sp>
    </p:spTree>
    <p:extLst>
      <p:ext uri="{BB962C8B-B14F-4D97-AF65-F5344CB8AC3E}">
        <p14:creationId xmlns:p14="http://schemas.microsoft.com/office/powerpoint/2010/main" val="566831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BD6A6-FFA1-8D1E-D4F0-D4F9A41DCAC5}"/>
              </a:ext>
            </a:extLst>
          </p:cNvPr>
          <p:cNvSpPr>
            <a:spLocks noGrp="1"/>
          </p:cNvSpPr>
          <p:nvPr>
            <p:ph type="title"/>
          </p:nvPr>
        </p:nvSpPr>
        <p:spPr/>
        <p:txBody>
          <a:bodyPr/>
          <a:lstStyle/>
          <a:p>
            <a:r>
              <a:rPr lang="en-US" dirty="0"/>
              <a:t>RUC ASDCs - Analysis</a:t>
            </a:r>
          </a:p>
        </p:txBody>
      </p:sp>
      <p:sp>
        <p:nvSpPr>
          <p:cNvPr id="3" name="Content Placeholder 2">
            <a:extLst>
              <a:ext uri="{FF2B5EF4-FFF2-40B4-BE49-F238E27FC236}">
                <a16:creationId xmlns:a16="http://schemas.microsoft.com/office/drawing/2014/main" id="{825900DE-B8BB-727F-BD92-5DBFC05269F8}"/>
              </a:ext>
            </a:extLst>
          </p:cNvPr>
          <p:cNvSpPr>
            <a:spLocks noGrp="1"/>
          </p:cNvSpPr>
          <p:nvPr>
            <p:ph idx="1"/>
          </p:nvPr>
        </p:nvSpPr>
        <p:spPr/>
        <p:txBody>
          <a:bodyPr/>
          <a:lstStyle/>
          <a:p>
            <a:pPr marL="285750" indent="-285750">
              <a:buFont typeface="Arial" panose="020B0604020202020204" pitchFamily="34" charset="0"/>
              <a:buChar char="•"/>
            </a:pPr>
            <a:r>
              <a:rPr lang="en-US" dirty="0"/>
              <a:t>Graphic below illustrates </a:t>
            </a:r>
            <a:r>
              <a:rPr lang="en-US"/>
              <a:t>this comparison</a:t>
            </a:r>
            <a:endParaRPr lang="en-US" dirty="0"/>
          </a:p>
        </p:txBody>
      </p:sp>
      <p:sp>
        <p:nvSpPr>
          <p:cNvPr id="4" name="Slide Number Placeholder 3">
            <a:extLst>
              <a:ext uri="{FF2B5EF4-FFF2-40B4-BE49-F238E27FC236}">
                <a16:creationId xmlns:a16="http://schemas.microsoft.com/office/drawing/2014/main" id="{7E2CCCC2-2B94-A9C7-7561-44E5CFB98DB5}"/>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a:solidFill>
                <a:prstClr val="black">
                  <a:tint val="75000"/>
                </a:prstClr>
              </a:solidFill>
            </a:endParaRPr>
          </a:p>
        </p:txBody>
      </p:sp>
      <p:pic>
        <p:nvPicPr>
          <p:cNvPr id="6" name="Picture 5">
            <a:extLst>
              <a:ext uri="{FF2B5EF4-FFF2-40B4-BE49-F238E27FC236}">
                <a16:creationId xmlns:a16="http://schemas.microsoft.com/office/drawing/2014/main" id="{90E252F7-0E8C-DA32-7CC8-91CFE5BD12DC}"/>
              </a:ext>
            </a:extLst>
          </p:cNvPr>
          <p:cNvPicPr>
            <a:picLocks noChangeAspect="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01040" y="1617588"/>
            <a:ext cx="6931400" cy="4164646"/>
          </a:xfrm>
          <a:prstGeom prst="rect">
            <a:avLst/>
          </a:prstGeom>
          <a:noFill/>
          <a:ln>
            <a:noFill/>
          </a:ln>
        </p:spPr>
      </p:pic>
      <p:cxnSp>
        <p:nvCxnSpPr>
          <p:cNvPr id="8" name="Straight Connector 7">
            <a:extLst>
              <a:ext uri="{FF2B5EF4-FFF2-40B4-BE49-F238E27FC236}">
                <a16:creationId xmlns:a16="http://schemas.microsoft.com/office/drawing/2014/main" id="{B56D6CB3-6C15-878D-7479-9FBB56B82934}"/>
              </a:ext>
            </a:extLst>
          </p:cNvPr>
          <p:cNvCxnSpPr/>
          <p:nvPr/>
        </p:nvCxnSpPr>
        <p:spPr>
          <a:xfrm flipV="1">
            <a:off x="4561205" y="4668916"/>
            <a:ext cx="0" cy="262255"/>
          </a:xfrm>
          <a:prstGeom prst="line">
            <a:avLst/>
          </a:prstGeom>
          <a:noFill/>
          <a:ln w="25400" cap="flat" cmpd="sng" algn="ctr">
            <a:solidFill>
              <a:srgbClr val="4472C4"/>
            </a:solidFill>
            <a:prstDash val="solid"/>
            <a:miter lim="800000"/>
          </a:ln>
          <a:effectLst/>
        </p:spPr>
      </p:cxnSp>
      <p:sp>
        <p:nvSpPr>
          <p:cNvPr id="9" name="Text Box 4">
            <a:extLst>
              <a:ext uri="{FF2B5EF4-FFF2-40B4-BE49-F238E27FC236}">
                <a16:creationId xmlns:a16="http://schemas.microsoft.com/office/drawing/2014/main" id="{256A1679-79F0-D918-16D0-8095A7F089F5}"/>
              </a:ext>
            </a:extLst>
          </p:cNvPr>
          <p:cNvSpPr txBox="1"/>
          <p:nvPr/>
        </p:nvSpPr>
        <p:spPr>
          <a:xfrm>
            <a:off x="5287010" y="4304426"/>
            <a:ext cx="715010" cy="262255"/>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kern="100">
                <a:solidFill>
                  <a:srgbClr val="000000"/>
                </a:solidFill>
                <a:effectLst/>
                <a:latin typeface="Calibri" panose="020F0502020204030204" pitchFamily="34" charset="0"/>
                <a:ea typeface="DengXian" panose="02010600030101010101" pitchFamily="2" charset="-122"/>
                <a:cs typeface="Times New Roman" panose="02020603050405020304" pitchFamily="18" charset="0"/>
              </a:rPr>
              <a:t>AS PLAN</a:t>
            </a:r>
            <a:endParaRPr lang="en-US" sz="1100" kern="100">
              <a:effectLst/>
              <a:latin typeface="Calibri" panose="020F0502020204030204" pitchFamily="34" charset="0"/>
              <a:ea typeface="DengXian" panose="02010600030101010101" pitchFamily="2" charset="-122"/>
              <a:cs typeface="Times New Roman" panose="02020603050405020304" pitchFamily="18" charset="0"/>
            </a:endParaRPr>
          </a:p>
        </p:txBody>
      </p:sp>
      <p:cxnSp>
        <p:nvCxnSpPr>
          <p:cNvPr id="10" name="Straight Connector 9">
            <a:extLst>
              <a:ext uri="{FF2B5EF4-FFF2-40B4-BE49-F238E27FC236}">
                <a16:creationId xmlns:a16="http://schemas.microsoft.com/office/drawing/2014/main" id="{71212008-CDCC-27A4-72AD-72F1F37734C8}"/>
              </a:ext>
            </a:extLst>
          </p:cNvPr>
          <p:cNvCxnSpPr/>
          <p:nvPr/>
        </p:nvCxnSpPr>
        <p:spPr>
          <a:xfrm flipV="1">
            <a:off x="4572000" y="4423171"/>
            <a:ext cx="691515" cy="500380"/>
          </a:xfrm>
          <a:prstGeom prst="line">
            <a:avLst/>
          </a:prstGeom>
          <a:noFill/>
          <a:ln w="6350" cap="flat" cmpd="sng" algn="ctr">
            <a:solidFill>
              <a:srgbClr val="4472C4"/>
            </a:solidFill>
            <a:prstDash val="solid"/>
            <a:miter lim="800000"/>
          </a:ln>
          <a:effectLst/>
        </p:spPr>
      </p:cxnSp>
      <p:cxnSp>
        <p:nvCxnSpPr>
          <p:cNvPr id="11" name="Straight Connector 10">
            <a:extLst>
              <a:ext uri="{FF2B5EF4-FFF2-40B4-BE49-F238E27FC236}">
                <a16:creationId xmlns:a16="http://schemas.microsoft.com/office/drawing/2014/main" id="{6F60DB43-A0F8-2247-E3A1-1286D71A035A}"/>
              </a:ext>
            </a:extLst>
          </p:cNvPr>
          <p:cNvCxnSpPr>
            <a:cxnSpLocks/>
          </p:cNvCxnSpPr>
          <p:nvPr/>
        </p:nvCxnSpPr>
        <p:spPr>
          <a:xfrm flipV="1">
            <a:off x="3734492" y="3830321"/>
            <a:ext cx="0" cy="1078992"/>
          </a:xfrm>
          <a:prstGeom prst="line">
            <a:avLst/>
          </a:prstGeom>
          <a:noFill/>
          <a:ln w="25400" cap="flat" cmpd="sng" algn="ctr">
            <a:solidFill>
              <a:srgbClr val="4472C4"/>
            </a:solidFill>
            <a:prstDash val="solid"/>
            <a:miter lim="800000"/>
          </a:ln>
          <a:effectLst/>
        </p:spPr>
      </p:cxnSp>
      <p:sp>
        <p:nvSpPr>
          <p:cNvPr id="12" name="Text Box 6">
            <a:extLst>
              <a:ext uri="{FF2B5EF4-FFF2-40B4-BE49-F238E27FC236}">
                <a16:creationId xmlns:a16="http://schemas.microsoft.com/office/drawing/2014/main" id="{7F5BC198-06B9-F931-1002-30C182AE56FA}"/>
              </a:ext>
            </a:extLst>
          </p:cNvPr>
          <p:cNvSpPr txBox="1"/>
          <p:nvPr/>
        </p:nvSpPr>
        <p:spPr>
          <a:xfrm>
            <a:off x="4926387" y="5273436"/>
            <a:ext cx="946150" cy="285750"/>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kern="100">
                <a:effectLst/>
                <a:latin typeface="Calibri" panose="020F0502020204030204" pitchFamily="34" charset="0"/>
                <a:ea typeface="DengXian" panose="02010600030101010101" pitchFamily="2" charset="-122"/>
                <a:cs typeface="Times New Roman" panose="02020603050405020304" pitchFamily="18" charset="0"/>
              </a:rPr>
              <a:t>AS Shortage</a:t>
            </a:r>
          </a:p>
        </p:txBody>
      </p:sp>
      <p:cxnSp>
        <p:nvCxnSpPr>
          <p:cNvPr id="13" name="Straight Connector 12">
            <a:extLst>
              <a:ext uri="{FF2B5EF4-FFF2-40B4-BE49-F238E27FC236}">
                <a16:creationId xmlns:a16="http://schemas.microsoft.com/office/drawing/2014/main" id="{C32F2E85-5EF4-F04F-2CCA-3D2909FB45E5}"/>
              </a:ext>
            </a:extLst>
          </p:cNvPr>
          <p:cNvCxnSpPr/>
          <p:nvPr/>
        </p:nvCxnSpPr>
        <p:spPr>
          <a:xfrm>
            <a:off x="4091997" y="4931171"/>
            <a:ext cx="817880" cy="461010"/>
          </a:xfrm>
          <a:prstGeom prst="line">
            <a:avLst/>
          </a:prstGeom>
          <a:noFill/>
          <a:ln w="6350" cap="flat" cmpd="sng" algn="ctr">
            <a:solidFill>
              <a:srgbClr val="4472C4"/>
            </a:solidFill>
            <a:prstDash val="solid"/>
            <a:miter lim="800000"/>
          </a:ln>
          <a:effectLst/>
        </p:spPr>
      </p:cxnSp>
      <p:cxnSp>
        <p:nvCxnSpPr>
          <p:cNvPr id="14" name="Straight Connector 13">
            <a:extLst>
              <a:ext uri="{FF2B5EF4-FFF2-40B4-BE49-F238E27FC236}">
                <a16:creationId xmlns:a16="http://schemas.microsoft.com/office/drawing/2014/main" id="{B98D6E69-F3EF-B491-4AAA-437BA2535E34}"/>
              </a:ext>
            </a:extLst>
          </p:cNvPr>
          <p:cNvCxnSpPr>
            <a:cxnSpLocks/>
          </p:cNvCxnSpPr>
          <p:nvPr/>
        </p:nvCxnSpPr>
        <p:spPr>
          <a:xfrm>
            <a:off x="3734492" y="4923551"/>
            <a:ext cx="814013" cy="0"/>
          </a:xfrm>
          <a:prstGeom prst="line">
            <a:avLst/>
          </a:prstGeom>
          <a:noFill/>
          <a:ln w="25400" cap="flat" cmpd="sng" algn="ctr">
            <a:solidFill>
              <a:srgbClr val="FF0000"/>
            </a:solidFill>
            <a:prstDash val="solid"/>
            <a:miter lim="800000"/>
          </a:ln>
          <a:effectLst/>
        </p:spPr>
      </p:cxnSp>
      <p:sp>
        <p:nvSpPr>
          <p:cNvPr id="18" name="Rectangle 17">
            <a:extLst>
              <a:ext uri="{FF2B5EF4-FFF2-40B4-BE49-F238E27FC236}">
                <a16:creationId xmlns:a16="http://schemas.microsoft.com/office/drawing/2014/main" id="{ACAF992E-981B-1051-E2B1-BE5D6886F9A9}"/>
              </a:ext>
            </a:extLst>
          </p:cNvPr>
          <p:cNvSpPr/>
          <p:nvPr/>
        </p:nvSpPr>
        <p:spPr>
          <a:xfrm>
            <a:off x="3734492" y="4668916"/>
            <a:ext cx="814013" cy="235905"/>
          </a:xfrm>
          <a:prstGeom prst="rect">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ight Triangle 18">
            <a:extLst>
              <a:ext uri="{FF2B5EF4-FFF2-40B4-BE49-F238E27FC236}">
                <a16:creationId xmlns:a16="http://schemas.microsoft.com/office/drawing/2014/main" id="{0521D6C7-FE20-D9A2-485C-9501C2F3B939}"/>
              </a:ext>
            </a:extLst>
          </p:cNvPr>
          <p:cNvSpPr/>
          <p:nvPr/>
        </p:nvSpPr>
        <p:spPr>
          <a:xfrm>
            <a:off x="3745285" y="3867645"/>
            <a:ext cx="755589" cy="801268"/>
          </a:xfrm>
          <a:prstGeom prst="rtTriangle">
            <a:avLst/>
          </a:prstGeom>
          <a:solidFill>
            <a:schemeClr val="accent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4F120B85-543A-F3AF-4653-85A58484AD50}"/>
              </a:ext>
            </a:extLst>
          </p:cNvPr>
          <p:cNvSpPr/>
          <p:nvPr/>
        </p:nvSpPr>
        <p:spPr>
          <a:xfrm>
            <a:off x="3743639" y="4096592"/>
            <a:ext cx="596270" cy="801268"/>
          </a:xfrm>
          <a:prstGeom prst="rect">
            <a:avLst/>
          </a:prstGeom>
          <a:solidFill>
            <a:srgbClr val="FFC000"/>
          </a:solidFill>
          <a:ln w="1270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sp>
        <p:nvSpPr>
          <p:cNvPr id="21" name="Text Box 8">
            <a:extLst>
              <a:ext uri="{FF2B5EF4-FFF2-40B4-BE49-F238E27FC236}">
                <a16:creationId xmlns:a16="http://schemas.microsoft.com/office/drawing/2014/main" id="{3B2F68C3-3B2B-0B04-F339-B83E564ECA69}"/>
              </a:ext>
            </a:extLst>
          </p:cNvPr>
          <p:cNvSpPr txBox="1"/>
          <p:nvPr/>
        </p:nvSpPr>
        <p:spPr>
          <a:xfrm>
            <a:off x="4149403" y="3449143"/>
            <a:ext cx="1771941" cy="361091"/>
          </a:xfrm>
          <a:prstGeom prst="rect">
            <a:avLst/>
          </a:prstGeom>
          <a:solidFill>
            <a:sysClr val="window" lastClr="FFFFFF"/>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a:lnSpc>
                <a:spcPct val="107000"/>
              </a:lnSpc>
              <a:spcBef>
                <a:spcPts val="0"/>
              </a:spcBef>
              <a:spcAft>
                <a:spcPts val="800"/>
              </a:spcAft>
            </a:pPr>
            <a:r>
              <a:rPr lang="en-US" sz="1100" kern="100">
                <a:effectLst/>
                <a:latin typeface="Calibri" panose="020F0502020204030204" pitchFamily="34" charset="0"/>
                <a:ea typeface="DengXian" panose="02010600030101010101" pitchFamily="2" charset="-122"/>
                <a:cs typeface="Times New Roman" panose="02020603050405020304" pitchFamily="18" charset="0"/>
              </a:rPr>
              <a:t>Unit Commitment Cost</a:t>
            </a:r>
          </a:p>
        </p:txBody>
      </p:sp>
      <p:cxnSp>
        <p:nvCxnSpPr>
          <p:cNvPr id="22" name="Straight Connector 21">
            <a:extLst>
              <a:ext uri="{FF2B5EF4-FFF2-40B4-BE49-F238E27FC236}">
                <a16:creationId xmlns:a16="http://schemas.microsoft.com/office/drawing/2014/main" id="{3645EA7D-609B-F54C-17AE-EFA840D979F0}"/>
              </a:ext>
            </a:extLst>
          </p:cNvPr>
          <p:cNvCxnSpPr>
            <a:cxnSpLocks/>
          </p:cNvCxnSpPr>
          <p:nvPr/>
        </p:nvCxnSpPr>
        <p:spPr>
          <a:xfrm flipH="1">
            <a:off x="4339909" y="3817853"/>
            <a:ext cx="456026" cy="314805"/>
          </a:xfrm>
          <a:prstGeom prst="line">
            <a:avLst/>
          </a:prstGeom>
          <a:noFill/>
          <a:ln w="6350" cap="flat" cmpd="sng" algn="ctr">
            <a:solidFill>
              <a:srgbClr val="4472C4"/>
            </a:solidFill>
            <a:prstDash val="solid"/>
            <a:miter lim="800000"/>
          </a:ln>
          <a:effectLst/>
        </p:spPr>
      </p:cxnSp>
    </p:spTree>
    <p:extLst>
      <p:ext uri="{BB962C8B-B14F-4D97-AF65-F5344CB8AC3E}">
        <p14:creationId xmlns:p14="http://schemas.microsoft.com/office/powerpoint/2010/main" val="825397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8" grpId="0" animBg="1"/>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4BB6B-9346-262E-8FED-C3268AD829AB}"/>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2159DBB8-08E4-E565-C7D9-28DAA86FCC40}"/>
              </a:ext>
            </a:extLst>
          </p:cNvPr>
          <p:cNvSpPr>
            <a:spLocks noGrp="1"/>
          </p:cNvSpPr>
          <p:nvPr>
            <p:ph idx="1"/>
          </p:nvPr>
        </p:nvSpPr>
        <p:spPr/>
        <p:txBody>
          <a:bodyPr/>
          <a:lstStyle/>
          <a:p>
            <a:pPr>
              <a:buFont typeface="Arial" panose="020B0604020202020204" pitchFamily="34" charset="0"/>
              <a:buChar char="•"/>
            </a:pPr>
            <a:r>
              <a:rPr lang="en-US" dirty="0"/>
              <a:t>ERCOT plans to share additional analysis and discussion around the design penalty curves for use in RUC at the next RTC+B Task Force meeting</a:t>
            </a:r>
          </a:p>
        </p:txBody>
      </p:sp>
      <p:sp>
        <p:nvSpPr>
          <p:cNvPr id="4" name="Slide Number Placeholder 3">
            <a:extLst>
              <a:ext uri="{FF2B5EF4-FFF2-40B4-BE49-F238E27FC236}">
                <a16:creationId xmlns:a16="http://schemas.microsoft.com/office/drawing/2014/main" id="{14444B5A-7AFE-96F1-76CA-C53FBD18E5C4}"/>
              </a:ext>
            </a:extLst>
          </p:cNvPr>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1612934206"/>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cf8c9251-373f-4ee3-86cf-d97122226a81" xsi:nil="true"/>
    <lcf76f155ced4ddcb4097134ff3c332f xmlns="5f527160-b6a2-448e-b210-55bbe2178a9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AF51A5998F0944EA03AB587B5B58FD3" ma:contentTypeVersion="14" ma:contentTypeDescription="Create a new document." ma:contentTypeScope="" ma:versionID="5de53c7dd9d5e3dd48e81f15fe9d6d64">
  <xsd:schema xmlns:xsd="http://www.w3.org/2001/XMLSchema" xmlns:xs="http://www.w3.org/2001/XMLSchema" xmlns:p="http://schemas.microsoft.com/office/2006/metadata/properties" xmlns:ns2="5f527160-b6a2-448e-b210-55bbe2178a90" xmlns:ns3="cf8c9251-373f-4ee3-86cf-d97122226a81" targetNamespace="http://schemas.microsoft.com/office/2006/metadata/properties" ma:root="true" ma:fieldsID="b9ed68adcc3693f95084af8a9f0e3281" ns2:_="" ns3:_="">
    <xsd:import namespace="5f527160-b6a2-448e-b210-55bbe2178a90"/>
    <xsd:import namespace="cf8c9251-373f-4ee3-86cf-d97122226a81"/>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527160-b6a2-448e-b210-55bbe2178a9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8c9251-373f-4ee3-86cf-d97122226a81"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87bce286-be28-47de-b9f7-94a506e34291}" ma:internalName="TaxCatchAll" ma:showField="CatchAllData" ma:web="cf8c9251-373f-4ee3-86cf-d97122226a81">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cf8c9251-373f-4ee3-86cf-d97122226a81"/>
    <ds:schemaRef ds:uri="http://schemas.microsoft.com/office/infopath/2007/PartnerControls"/>
    <ds:schemaRef ds:uri="http://schemas.microsoft.com/office/2006/metadata/properties"/>
    <ds:schemaRef ds:uri="5f527160-b6a2-448e-b210-55bbe2178a90"/>
    <ds:schemaRef ds:uri="http://purl.org/dc/dcmitype/"/>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FA8119FE-F4FF-481E-B61E-86EAA937397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527160-b6a2-448e-b210-55bbe2178a90"/>
    <ds:schemaRef ds:uri="cf8c9251-373f-4ee3-86cf-d97122226a8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10415</TotalTime>
  <Words>626</Words>
  <Application>Microsoft Office PowerPoint</Application>
  <PresentationFormat>On-screen Show (4:3)</PresentationFormat>
  <Paragraphs>61</Paragraphs>
  <Slides>8</Slides>
  <Notes>0</Notes>
  <HiddenSlides>0</HiddenSlides>
  <MMClips>0</MMClips>
  <ScaleCrop>false</ScaleCrop>
  <HeadingPairs>
    <vt:vector size="6" baseType="variant">
      <vt:variant>
        <vt:lpstr>Fonts Used</vt:lpstr>
      </vt:variant>
      <vt:variant>
        <vt:i4>4</vt:i4>
      </vt:variant>
      <vt:variant>
        <vt:lpstr>Theme</vt:lpstr>
      </vt:variant>
      <vt:variant>
        <vt:i4>5</vt:i4>
      </vt:variant>
      <vt:variant>
        <vt:lpstr>Slide Titles</vt:lpstr>
      </vt:variant>
      <vt:variant>
        <vt:i4>8</vt:i4>
      </vt:variant>
    </vt:vector>
  </HeadingPairs>
  <TitlesOfParts>
    <vt:vector size="17" baseType="lpstr">
      <vt:lpstr>Arial</vt:lpstr>
      <vt:lpstr>Calibri</vt:lpstr>
      <vt:lpstr>Courier New</vt:lpstr>
      <vt:lpstr>Wingdings</vt:lpstr>
      <vt:lpstr>1_Custom Design</vt:lpstr>
      <vt:lpstr>Office Theme</vt:lpstr>
      <vt:lpstr>Custom Design</vt:lpstr>
      <vt:lpstr>1_Office Theme</vt:lpstr>
      <vt:lpstr>2_Office Theme</vt:lpstr>
      <vt:lpstr>PowerPoint Presentation</vt:lpstr>
      <vt:lpstr>Agenda</vt:lpstr>
      <vt:lpstr>Recap: RUC under RTC</vt:lpstr>
      <vt:lpstr>RUC ASDCs - Overview</vt:lpstr>
      <vt:lpstr>RUC ASDCs- Analysis</vt:lpstr>
      <vt:lpstr>RUC ASDCs - Analysis</vt:lpstr>
      <vt:lpstr>RUC ASDCs - Analysis</vt:lpstr>
      <vt:lpstr>Next Steps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King, Ryan</cp:lastModifiedBy>
  <cp:revision>12</cp:revision>
  <cp:lastPrinted>2020-02-05T17:47:59Z</cp:lastPrinted>
  <dcterms:created xsi:type="dcterms:W3CDTF">2016-01-21T15:20:31Z</dcterms:created>
  <dcterms:modified xsi:type="dcterms:W3CDTF">2024-12-06T21:23:36Z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0x0101009AF51A5998F0944EA03AB587B5B58FD3</vt:lpwstr>
  </property>
  <property fmtid="{D5CDD505-2E9C-101B-9397-08002B2CF9AE}" pid="3" name="MSIP_Label_7084cbda-52b8-46fb-a7b7-cb5bd465ed85_Enabled">
    <vt:lpwstr>true</vt:lpwstr>
  </property>
  <property fmtid="{D5CDD505-2E9C-101B-9397-08002B2CF9AE}" pid="4" name="MSIP_Label_7084cbda-52b8-46fb-a7b7-cb5bd465ed85_SetDate">
    <vt:lpwstr>2023-07-25T13:34:51Z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f437fdcb-bdac-4a88-b4ec-efbb3fd6b707</vt:lpwstr>
  </property>
  <property fmtid="{D5CDD505-2E9C-101B-9397-08002B2CF9AE}" pid="9" name="MSIP_Label_7084cbda-52b8-46fb-a7b7-cb5bd465ed85_ContentBits">
    <vt:lpwstr>0</vt:lpwstr>
  </property>
  <property fmtid="{D5CDD505-2E9C-101B-9397-08002B2CF9AE}" pid="10" name="MediaServiceImageTags">
    <vt:lpwstr/>
  </property>
</Properties>
</file>