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1"/>
  </p:notesMasterIdLst>
  <p:handoutMasterIdLst>
    <p:handoutMasterId r:id="rId12"/>
  </p:handoutMasterIdLst>
  <p:sldIdLst>
    <p:sldId id="542" r:id="rId7"/>
    <p:sldId id="551" r:id="rId8"/>
    <p:sldId id="546" r:id="rId9"/>
    <p:sldId id="550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E6EBF0"/>
    <a:srgbClr val="093C61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howGuides="1">
      <p:cViewPr varScale="1">
        <p:scale>
          <a:sx n="79" d="100"/>
          <a:sy n="79" d="100"/>
        </p:scale>
        <p:origin x="96" y="30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1">
                <a:solidFill>
                  <a:schemeClr val="tx1"/>
                </a:solidFill>
              </a:defRPr>
            </a:lvl2pPr>
            <a:lvl3pPr>
              <a:defRPr sz="12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34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RTCBTF</a:t>
            </a:r>
          </a:p>
          <a:p>
            <a:endParaRPr lang="en-US" sz="800" b="1" dirty="0"/>
          </a:p>
          <a:p>
            <a:r>
              <a:rPr lang="en-US" sz="2000" b="1" dirty="0"/>
              <a:t>AS Deliverability and IROLs</a:t>
            </a:r>
          </a:p>
          <a:p>
            <a:endParaRPr lang="en-US" sz="2000" b="1" dirty="0"/>
          </a:p>
          <a:p>
            <a:r>
              <a:rPr lang="en-US" sz="2000" b="1" dirty="0"/>
              <a:t>December 11, 2024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3987-C031-CA97-4126-096893B7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Undeliverable Ancillary Services -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CFB1B-B352-CCA2-4537-73E63813C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31" y="685800"/>
            <a:ext cx="11379200" cy="5280822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Ancillary Service (AS) Deliverability Risk in the Current Market Design</a:t>
            </a:r>
          </a:p>
          <a:p>
            <a:pPr lvl="1"/>
            <a:r>
              <a:rPr lang="en-US" sz="1600" dirty="0"/>
              <a:t>The Day-Ahead Market co-optimizes Energy and AS obligations</a:t>
            </a:r>
          </a:p>
          <a:p>
            <a:pPr lvl="1"/>
            <a:r>
              <a:rPr lang="en-US" sz="1600" dirty="0"/>
              <a:t>If an AS is considered undeliverable in Real-Time, the ERCOT Control Room can move the obligation from one Resource to another within a common QSE</a:t>
            </a:r>
          </a:p>
          <a:p>
            <a:pPr lvl="1"/>
            <a:endParaRPr lang="en-US" sz="800" dirty="0"/>
          </a:p>
          <a:p>
            <a:r>
              <a:rPr lang="en-US" sz="1800" dirty="0">
                <a:solidFill>
                  <a:schemeClr val="tx2"/>
                </a:solidFill>
              </a:rPr>
              <a:t>AS deliverability risk in original RTC design</a:t>
            </a:r>
            <a:endParaRPr lang="en-US" sz="1800" dirty="0">
              <a:effectLst/>
            </a:endParaRPr>
          </a:p>
          <a:p>
            <a:pPr marR="0" lvl="1">
              <a:spcAft>
                <a:spcPts val="0"/>
              </a:spcAft>
            </a:pPr>
            <a:r>
              <a:rPr lang="en-US" sz="1600" dirty="0"/>
              <a:t>Discussions in 2019-2020 led to agreement of rules and software that would allow an ERCOT operator to manually limit the amount of Ancillary Services being awarded to an individual Resource</a:t>
            </a:r>
          </a:p>
          <a:p>
            <a:pPr marR="0" lvl="1">
              <a:spcAft>
                <a:spcPts val="0"/>
              </a:spcAft>
            </a:pPr>
            <a:endParaRPr lang="en-US" sz="800" dirty="0"/>
          </a:p>
          <a:p>
            <a:r>
              <a:rPr lang="en-US" sz="1800" dirty="0">
                <a:solidFill>
                  <a:schemeClr val="tx2"/>
                </a:solidFill>
              </a:rPr>
              <a:t>Congestion Impacts of AS deployments</a:t>
            </a:r>
          </a:p>
          <a:p>
            <a:pPr lvl="1"/>
            <a:r>
              <a:rPr lang="en-US" sz="1600" dirty="0"/>
              <a:t>Brief Frequency Response</a:t>
            </a:r>
          </a:p>
          <a:p>
            <a:pPr lvl="2"/>
            <a:r>
              <a:rPr lang="en-US" sz="1400" dirty="0"/>
              <a:t>In a frequency event, Ancillary Service deployment is automatic and “system-wide” as Resources increase output to recover frequency (where Resources on both sides of constraint respond and may provide counter-flow).  If constraints are briefly stressed, Real-Time Market dispatch redistributes energy within constraint limits within minutes. </a:t>
            </a:r>
          </a:p>
          <a:p>
            <a:pPr marL="914400" lvl="2" indent="0">
              <a:buNone/>
            </a:pPr>
            <a:endParaRPr lang="en-US" sz="800" dirty="0"/>
          </a:p>
          <a:p>
            <a:pPr lvl="1"/>
            <a:r>
              <a:rPr lang="en-US" sz="1600" dirty="0"/>
              <a:t>Longer Running Services</a:t>
            </a:r>
          </a:p>
          <a:p>
            <a:pPr lvl="2"/>
            <a:r>
              <a:rPr lang="en-US" sz="1400" dirty="0"/>
              <a:t>By design the Real-Time Market “deploys” certain longer-running Ancillary Services by converting the capacity in energy.  As the market optimization is designed to also manage congestion, that capacity will not be deployed in such a way that it would exacerbate congestion unless it needed to prioritize serving energy over managing the constraint.</a:t>
            </a:r>
          </a:p>
          <a:p>
            <a:pPr lvl="2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F0F0F-CDE6-FFDE-33FA-A057DC0C9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07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978D0-4B67-CCD1-8084-898DC57B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Services and IROLs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EBABE-899F-F463-8EB6-A801DF170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353" y="381000"/>
            <a:ext cx="11379200" cy="5280822"/>
          </a:xfrm>
        </p:spPr>
        <p:txBody>
          <a:bodyPr/>
          <a:lstStyle/>
          <a:p>
            <a:r>
              <a:rPr lang="en-US" b="0" dirty="0">
                <a:solidFill>
                  <a:schemeClr val="tx2"/>
                </a:solidFill>
              </a:rPr>
              <a:t>Interconnection Reliability Operating Limit (IROL)</a:t>
            </a:r>
          </a:p>
          <a:p>
            <a:pPr lvl="1"/>
            <a:r>
              <a:rPr lang="en-US" b="0" dirty="0">
                <a:solidFill>
                  <a:schemeClr val="tx2"/>
                </a:solidFill>
              </a:rPr>
              <a:t>A System Operating Limit that, if violated, could lead to instability, uncontrolled separation, or Cascading Outages that adversely impact the reliability of the Bulk Electric System</a:t>
            </a:r>
          </a:p>
          <a:p>
            <a:pPr lvl="1"/>
            <a:endParaRPr lang="en-US" sz="800" b="0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9 IROLs</a:t>
            </a:r>
          </a:p>
          <a:p>
            <a:pPr lvl="2"/>
            <a:r>
              <a:rPr lang="en-US" b="0" dirty="0">
                <a:solidFill>
                  <a:schemeClr val="tx2"/>
                </a:solidFill>
              </a:rPr>
              <a:t>STEX: E_PASP, E_PATA, I_PASP, I_KALO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PNHNDL	</a:t>
            </a:r>
          </a:p>
          <a:p>
            <a:pPr lvl="2"/>
            <a:r>
              <a:rPr lang="en-US" b="0" dirty="0">
                <a:solidFill>
                  <a:schemeClr val="tx2"/>
                </a:solidFill>
              </a:rPr>
              <a:t>N_TO_H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MCCAMY</a:t>
            </a:r>
          </a:p>
          <a:p>
            <a:pPr lvl="2"/>
            <a:r>
              <a:rPr lang="en-US" b="0" dirty="0">
                <a:solidFill>
                  <a:schemeClr val="tx2"/>
                </a:solidFill>
              </a:rPr>
              <a:t>WESTEX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VALIMP</a:t>
            </a:r>
            <a:endParaRPr lang="en-US" b="0" dirty="0">
              <a:solidFill>
                <a:schemeClr val="tx2"/>
              </a:solidFill>
            </a:endParaRPr>
          </a:p>
          <a:p>
            <a:pPr lvl="1"/>
            <a:endParaRPr lang="en-US" sz="800" b="0" dirty="0">
              <a:solidFill>
                <a:schemeClr val="tx2"/>
              </a:solidFill>
            </a:endParaRPr>
          </a:p>
          <a:p>
            <a:r>
              <a:rPr lang="en-US" sz="1900" b="0" dirty="0">
                <a:solidFill>
                  <a:schemeClr val="tx2"/>
                </a:solidFill>
              </a:rPr>
              <a:t> </a:t>
            </a:r>
            <a:r>
              <a:rPr lang="en-US" b="0" dirty="0">
                <a:solidFill>
                  <a:schemeClr val="tx2"/>
                </a:solidFill>
              </a:rPr>
              <a:t>How could Ancillary Services(AS) deployments lead to an IROL Exceedance?</a:t>
            </a:r>
          </a:p>
          <a:p>
            <a:pPr lvl="1"/>
            <a:r>
              <a:rPr lang="en-US" b="0" dirty="0"/>
              <a:t>When Resources carrying Ancillary Services on the hurting side of an IROL</a:t>
            </a:r>
          </a:p>
          <a:p>
            <a:pPr lvl="2"/>
            <a:r>
              <a:rPr lang="en-US" dirty="0"/>
              <a:t>If Regulation up is </a:t>
            </a:r>
            <a:r>
              <a:rPr lang="en-US" i="1" dirty="0"/>
              <a:t>deployed,</a:t>
            </a:r>
            <a:r>
              <a:rPr lang="en-US" dirty="0"/>
              <a:t> these MWs could push the IROL flow beyond the IROL limit</a:t>
            </a:r>
          </a:p>
          <a:p>
            <a:pPr lvl="3"/>
            <a:r>
              <a:rPr lang="en-US" dirty="0"/>
              <a:t>SCED is unaware of these deployments</a:t>
            </a:r>
          </a:p>
          <a:p>
            <a:pPr marL="914400" lvl="2" indent="0">
              <a:buNone/>
            </a:pPr>
            <a:endParaRPr lang="en-US" sz="800" dirty="0"/>
          </a:p>
          <a:p>
            <a:pPr lvl="2"/>
            <a:r>
              <a:rPr lang="en-US" dirty="0"/>
              <a:t>If RRS, ECRS or Non-Spin AS MWs are </a:t>
            </a:r>
            <a:r>
              <a:rPr lang="en-US" i="1" dirty="0"/>
              <a:t>released</a:t>
            </a:r>
            <a:r>
              <a:rPr lang="en-US" dirty="0"/>
              <a:t> to SCED, these MW could be undeliverable if converting this capacity to energy would violate the IROL limit subject to IROL constraint Max Shadow price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C55B8-2A8A-88CC-F89F-6D2C7331B1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71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59B-6C73-F352-E62D-111B5501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prevent a potential IROL exceedance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EC642-BAF8-CCB0-6C98-DAF8CB65A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Operational Procedure Proposal</a:t>
            </a:r>
          </a:p>
          <a:p>
            <a:pPr marL="0" indent="0">
              <a:buNone/>
            </a:pPr>
            <a:endParaRPr lang="en-US" sz="800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Restrict Ancillary Services on hurting Resources when an IROL is active in SCED and the IROL flow is greater than X% of the limit.</a:t>
            </a:r>
            <a:endParaRPr lang="en-US" sz="800" dirty="0"/>
          </a:p>
          <a:p>
            <a:pPr lvl="1"/>
            <a:r>
              <a:rPr lang="en-US" dirty="0"/>
              <a:t>Ancillary Service restrictions would include Regulation Up, RRS up, Non-Spin, ECRS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Restrictions would apply to Resources with a hurting/positive shift factor greater than Y%</a:t>
            </a:r>
          </a:p>
          <a:p>
            <a:pPr marL="457200" lvl="1" indent="0">
              <a:buNone/>
            </a:pPr>
            <a:endParaRPr lang="en-US" sz="800" dirty="0"/>
          </a:p>
          <a:p>
            <a:pPr lvl="1"/>
            <a:r>
              <a:rPr lang="en-US" dirty="0"/>
              <a:t>This process would be operator triggered in the EMS Transmission Constraint Manager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No change to governor response requirements</a:t>
            </a:r>
          </a:p>
          <a:p>
            <a:pPr lvl="1"/>
            <a:endParaRPr lang="en-US" sz="800" dirty="0"/>
          </a:p>
          <a:p>
            <a:pPr lvl="1"/>
            <a:r>
              <a:rPr lang="en-US" dirty="0"/>
              <a:t>Retain the ability to apply logic to other non-IROL GTCs, if needed.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This process will be captured in the ERCOT Resource Desk Operating Procedure when updated for RTC+B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ED40D-43E7-40DA-21ED-347375706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6318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Widescreen (16:9)</Dimensions>
    <Month xmlns="8d5ee879-813f-4fb9-b7c2-a59846c21a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8" ma:contentTypeDescription="Create a new document." ma:contentTypeScope="" ma:versionID="e4f8a0aab30691cc9bbf5fe97643385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5803e8fe4874a8f6a6e54e87a6b41e72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8d5ee879-813f-4fb9-b7c2-a59846c21ae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727A64-0FE4-4085-B9DD-C355D03ED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15049</TotalTime>
  <Words>492</Words>
  <Application>Microsoft Office PowerPoint</Application>
  <PresentationFormat>Widescreen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Undeliverable Ancillary Services - Review</vt:lpstr>
      <vt:lpstr>Ancillary Services and IROLs</vt:lpstr>
      <vt:lpstr>How to prevent a potential IROL exceedance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Garcia, Freddy</cp:lastModifiedBy>
  <cp:revision>539</cp:revision>
  <cp:lastPrinted>2017-10-10T21:31:05Z</cp:lastPrinted>
  <dcterms:created xsi:type="dcterms:W3CDTF">2016-01-21T15:20:31Z</dcterms:created>
  <dcterms:modified xsi:type="dcterms:W3CDTF">2024-12-06T19:43:56Z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</Properties>
</file>