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22" r:id="rId4"/>
  </p:sldMasterIdLst>
  <p:notesMasterIdLst>
    <p:notesMasterId r:id="rId28"/>
  </p:notesMasterIdLst>
  <p:handoutMasterIdLst>
    <p:handoutMasterId r:id="rId29"/>
  </p:handoutMasterIdLst>
  <p:sldIdLst>
    <p:sldId id="1852" r:id="rId5"/>
    <p:sldId id="1899" r:id="rId6"/>
    <p:sldId id="1906" r:id="rId7"/>
    <p:sldId id="1905" r:id="rId8"/>
    <p:sldId id="1910" r:id="rId9"/>
    <p:sldId id="1911" r:id="rId10"/>
    <p:sldId id="1902" r:id="rId11"/>
    <p:sldId id="1907" r:id="rId12"/>
    <p:sldId id="1912" r:id="rId13"/>
    <p:sldId id="1913" r:id="rId14"/>
    <p:sldId id="1908" r:id="rId15"/>
    <p:sldId id="1917" r:id="rId16"/>
    <p:sldId id="1918" r:id="rId17"/>
    <p:sldId id="1920" r:id="rId18"/>
    <p:sldId id="1921" r:id="rId19"/>
    <p:sldId id="1922" r:id="rId20"/>
    <p:sldId id="1904" r:id="rId21"/>
    <p:sldId id="1923" r:id="rId22"/>
    <p:sldId id="1891" r:id="rId23"/>
    <p:sldId id="1914" r:id="rId24"/>
    <p:sldId id="1915" r:id="rId25"/>
    <p:sldId id="1924" r:id="rId26"/>
    <p:sldId id="1916" r:id="rId27"/>
  </p:sldIdLst>
  <p:sldSz cx="9144000" cy="6858000" type="letter"/>
  <p:notesSz cx="7010400" cy="9296400"/>
  <p:defaultTextStyle>
    <a:defPPr>
      <a:defRPr lang="en-US"/>
    </a:defPPr>
    <a:lvl1pPr algn="l" rtl="0" fontAlgn="base">
      <a:spcBef>
        <a:spcPct val="0"/>
      </a:spcBef>
      <a:spcAft>
        <a:spcPct val="0"/>
      </a:spcAft>
      <a:defRPr kumimoji="1" sz="1700" kern="1200">
        <a:solidFill>
          <a:schemeClr val="accent2"/>
        </a:solidFill>
        <a:latin typeface="Times New Roman" pitchFamily="18" charset="0"/>
        <a:ea typeface="+mn-ea"/>
        <a:cs typeface="Arial" charset="0"/>
      </a:defRPr>
    </a:lvl1pPr>
    <a:lvl2pPr marL="457200" algn="l" rtl="0" fontAlgn="base">
      <a:spcBef>
        <a:spcPct val="0"/>
      </a:spcBef>
      <a:spcAft>
        <a:spcPct val="0"/>
      </a:spcAft>
      <a:defRPr kumimoji="1" sz="1700" kern="1200">
        <a:solidFill>
          <a:schemeClr val="accent2"/>
        </a:solidFill>
        <a:latin typeface="Times New Roman" pitchFamily="18" charset="0"/>
        <a:ea typeface="+mn-ea"/>
        <a:cs typeface="Arial" charset="0"/>
      </a:defRPr>
    </a:lvl2pPr>
    <a:lvl3pPr marL="914400" algn="l" rtl="0" fontAlgn="base">
      <a:spcBef>
        <a:spcPct val="0"/>
      </a:spcBef>
      <a:spcAft>
        <a:spcPct val="0"/>
      </a:spcAft>
      <a:defRPr kumimoji="1" sz="1700" kern="1200">
        <a:solidFill>
          <a:schemeClr val="accent2"/>
        </a:solidFill>
        <a:latin typeface="Times New Roman" pitchFamily="18" charset="0"/>
        <a:ea typeface="+mn-ea"/>
        <a:cs typeface="Arial" charset="0"/>
      </a:defRPr>
    </a:lvl3pPr>
    <a:lvl4pPr marL="1371600" algn="l" rtl="0" fontAlgn="base">
      <a:spcBef>
        <a:spcPct val="0"/>
      </a:spcBef>
      <a:spcAft>
        <a:spcPct val="0"/>
      </a:spcAft>
      <a:defRPr kumimoji="1" sz="1700" kern="1200">
        <a:solidFill>
          <a:schemeClr val="accent2"/>
        </a:solidFill>
        <a:latin typeface="Times New Roman" pitchFamily="18" charset="0"/>
        <a:ea typeface="+mn-ea"/>
        <a:cs typeface="Arial" charset="0"/>
      </a:defRPr>
    </a:lvl4pPr>
    <a:lvl5pPr marL="1828800" algn="l" rtl="0" fontAlgn="base">
      <a:spcBef>
        <a:spcPct val="0"/>
      </a:spcBef>
      <a:spcAft>
        <a:spcPct val="0"/>
      </a:spcAft>
      <a:defRPr kumimoji="1" sz="1700" kern="1200">
        <a:solidFill>
          <a:schemeClr val="accent2"/>
        </a:solidFill>
        <a:latin typeface="Times New Roman" pitchFamily="18" charset="0"/>
        <a:ea typeface="+mn-ea"/>
        <a:cs typeface="Arial" charset="0"/>
      </a:defRPr>
    </a:lvl5pPr>
    <a:lvl6pPr marL="2286000" algn="l" defTabSz="914400" rtl="0" eaLnBrk="1" latinLnBrk="0" hangingPunct="1">
      <a:defRPr kumimoji="1" sz="1700" kern="1200">
        <a:solidFill>
          <a:schemeClr val="accent2"/>
        </a:solidFill>
        <a:latin typeface="Times New Roman" pitchFamily="18" charset="0"/>
        <a:ea typeface="+mn-ea"/>
        <a:cs typeface="Arial" charset="0"/>
      </a:defRPr>
    </a:lvl6pPr>
    <a:lvl7pPr marL="2743200" algn="l" defTabSz="914400" rtl="0" eaLnBrk="1" latinLnBrk="0" hangingPunct="1">
      <a:defRPr kumimoji="1" sz="1700" kern="1200">
        <a:solidFill>
          <a:schemeClr val="accent2"/>
        </a:solidFill>
        <a:latin typeface="Times New Roman" pitchFamily="18" charset="0"/>
        <a:ea typeface="+mn-ea"/>
        <a:cs typeface="Arial" charset="0"/>
      </a:defRPr>
    </a:lvl7pPr>
    <a:lvl8pPr marL="3200400" algn="l" defTabSz="914400" rtl="0" eaLnBrk="1" latinLnBrk="0" hangingPunct="1">
      <a:defRPr kumimoji="1" sz="1700" kern="1200">
        <a:solidFill>
          <a:schemeClr val="accent2"/>
        </a:solidFill>
        <a:latin typeface="Times New Roman" pitchFamily="18" charset="0"/>
        <a:ea typeface="+mn-ea"/>
        <a:cs typeface="Arial" charset="0"/>
      </a:defRPr>
    </a:lvl8pPr>
    <a:lvl9pPr marL="3657600" algn="l" defTabSz="914400" rtl="0" eaLnBrk="1" latinLnBrk="0" hangingPunct="1">
      <a:defRPr kumimoji="1" sz="1700"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1E96"/>
    <a:srgbClr val="0028A0"/>
    <a:srgbClr val="0000A8"/>
    <a:srgbClr val="0000CC"/>
    <a:srgbClr val="F8F8F8"/>
    <a:srgbClr val="000066"/>
    <a:srgbClr val="FF99AC"/>
    <a:srgbClr val="FF2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AAF8C0-70D8-4526-92C3-E97489348333}" v="2641" dt="2024-11-12T22:41:18.801"/>
    <p1510:client id="{79885CE3-4929-4E8F-8D90-99C5EF754481}" v="66" dt="2024-11-13T01:56:38.842"/>
    <p1510:client id="{A1B8715D-0123-4F4C-AA1E-15E490809A55}" v="15653" dt="2024-11-12T21:25:49.453"/>
    <p1510:client id="{DA2890F7-FE6D-4E73-93D5-DBE6C413206E}" v="433" dt="2024-11-13T00:51:15.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573" y="1"/>
            <a:ext cx="176126" cy="286673"/>
          </a:xfrm>
          <a:prstGeom prst="rect">
            <a:avLst/>
          </a:prstGeom>
          <a:noFill/>
          <a:ln w="9525">
            <a:noFill/>
            <a:miter lim="800000"/>
            <a:headEnd/>
            <a:tailEnd/>
          </a:ln>
        </p:spPr>
        <p:txBody>
          <a:bodyPr vert="horz" wrap="none" lIns="87060" tIns="43530" rIns="87060" bIns="43530" numCol="1" anchor="t" anchorCtr="0" compatLnSpc="1">
            <a:prstTxWarp prst="textNoShape">
              <a:avLst/>
            </a:prstTxWarp>
            <a:spAutoFit/>
          </a:bodyPr>
          <a:lstStyle>
            <a:lvl1pPr defTabSz="913559" eaLnBrk="0" hangingPunct="0">
              <a:defRPr kumimoji="0" sz="1300" b="1">
                <a:solidFill>
                  <a:schemeClr val="tx1"/>
                </a:solidFill>
              </a:defRPr>
            </a:lvl1pPr>
          </a:lstStyle>
          <a:p>
            <a:pPr>
              <a:defRPr/>
            </a:pPr>
            <a:endParaRPr lang="en-US"/>
          </a:p>
        </p:txBody>
      </p:sp>
      <p:sp>
        <p:nvSpPr>
          <p:cNvPr id="104451" name="Rectangle 3"/>
          <p:cNvSpPr>
            <a:spLocks noGrp="1" noChangeArrowheads="1"/>
          </p:cNvSpPr>
          <p:nvPr>
            <p:ph type="dt" sz="quarter" idx="1"/>
          </p:nvPr>
        </p:nvSpPr>
        <p:spPr bwMode="auto">
          <a:xfrm>
            <a:off x="6794962" y="1"/>
            <a:ext cx="176125" cy="286673"/>
          </a:xfrm>
          <a:prstGeom prst="rect">
            <a:avLst/>
          </a:prstGeom>
          <a:noFill/>
          <a:ln w="9525">
            <a:noFill/>
            <a:miter lim="800000"/>
            <a:headEnd/>
            <a:tailEnd/>
          </a:ln>
        </p:spPr>
        <p:txBody>
          <a:bodyPr vert="horz" wrap="none" lIns="87060" tIns="43530" rIns="87060" bIns="43530" numCol="1" anchor="t" anchorCtr="0" compatLnSpc="1">
            <a:prstTxWarp prst="textNoShape">
              <a:avLst/>
            </a:prstTxWarp>
            <a:spAutoFit/>
          </a:bodyPr>
          <a:lstStyle>
            <a:lvl1pPr algn="r" defTabSz="913559" eaLnBrk="0" hangingPunct="0">
              <a:defRPr kumimoji="0" sz="1300" b="1">
                <a:solidFill>
                  <a:schemeClr val="tx1"/>
                </a:solidFill>
              </a:defRPr>
            </a:lvl1pPr>
          </a:lstStyle>
          <a:p>
            <a:pPr>
              <a:defRPr/>
            </a:pPr>
            <a:endParaRPr lang="en-US"/>
          </a:p>
        </p:txBody>
      </p:sp>
      <p:sp>
        <p:nvSpPr>
          <p:cNvPr id="104452" name="Rectangle 4"/>
          <p:cNvSpPr>
            <a:spLocks noGrp="1" noChangeArrowheads="1"/>
          </p:cNvSpPr>
          <p:nvPr>
            <p:ph type="ftr" sz="quarter" idx="2"/>
          </p:nvPr>
        </p:nvSpPr>
        <p:spPr bwMode="auto">
          <a:xfrm>
            <a:off x="-1573" y="9028629"/>
            <a:ext cx="176126" cy="286673"/>
          </a:xfrm>
          <a:prstGeom prst="rect">
            <a:avLst/>
          </a:prstGeom>
          <a:noFill/>
          <a:ln w="9525">
            <a:noFill/>
            <a:miter lim="800000"/>
            <a:headEnd/>
            <a:tailEnd/>
          </a:ln>
        </p:spPr>
        <p:txBody>
          <a:bodyPr vert="horz" wrap="none" lIns="87060" tIns="43530" rIns="87060" bIns="43530" numCol="1" anchor="b" anchorCtr="0" compatLnSpc="1">
            <a:prstTxWarp prst="textNoShape">
              <a:avLst/>
            </a:prstTxWarp>
            <a:spAutoFit/>
          </a:bodyPr>
          <a:lstStyle>
            <a:lvl1pPr defTabSz="913559" eaLnBrk="0" hangingPunct="0">
              <a:defRPr kumimoji="0" sz="1300" b="1">
                <a:solidFill>
                  <a:schemeClr val="tx1"/>
                </a:solidFill>
              </a:defRPr>
            </a:lvl1pPr>
          </a:lstStyle>
          <a:p>
            <a:pPr>
              <a:defRPr/>
            </a:pPr>
            <a:endParaRPr lang="en-US"/>
          </a:p>
        </p:txBody>
      </p:sp>
      <p:sp>
        <p:nvSpPr>
          <p:cNvPr id="104453" name="Rectangle 5"/>
          <p:cNvSpPr>
            <a:spLocks noGrp="1" noChangeArrowheads="1"/>
          </p:cNvSpPr>
          <p:nvPr>
            <p:ph type="sldNum" sz="quarter" idx="3"/>
          </p:nvPr>
        </p:nvSpPr>
        <p:spPr bwMode="auto">
          <a:xfrm>
            <a:off x="6601539" y="9033355"/>
            <a:ext cx="369548" cy="286673"/>
          </a:xfrm>
          <a:prstGeom prst="rect">
            <a:avLst/>
          </a:prstGeom>
          <a:noFill/>
          <a:ln w="9525">
            <a:noFill/>
            <a:miter lim="800000"/>
            <a:headEnd/>
            <a:tailEnd/>
          </a:ln>
        </p:spPr>
        <p:txBody>
          <a:bodyPr vert="horz" wrap="none" lIns="87060" tIns="43530" rIns="87060" bIns="43530" numCol="1" anchor="b" anchorCtr="0" compatLnSpc="1">
            <a:prstTxWarp prst="textNoShape">
              <a:avLst/>
            </a:prstTxWarp>
            <a:spAutoFit/>
          </a:bodyPr>
          <a:lstStyle>
            <a:lvl1pPr algn="r" defTabSz="913559" eaLnBrk="0" hangingPunct="0">
              <a:defRPr kumimoji="0" sz="1300" b="1">
                <a:solidFill>
                  <a:schemeClr val="tx1"/>
                </a:solidFill>
              </a:defRPr>
            </a:lvl1pPr>
          </a:lstStyle>
          <a:p>
            <a:pPr>
              <a:defRPr/>
            </a:pPr>
            <a:fld id="{C6CF872D-C1AA-47DE-90DE-303E4A3981F8}" type="slidenum">
              <a:rPr lang="en-US"/>
              <a:pPr>
                <a:defRPr/>
              </a:pPr>
              <a:t>‹#›</a:t>
            </a:fld>
            <a:endParaRPr lang="en-US"/>
          </a:p>
        </p:txBody>
      </p:sp>
    </p:spTree>
    <p:extLst>
      <p:ext uri="{BB962C8B-B14F-4D97-AF65-F5344CB8AC3E}">
        <p14:creationId xmlns:p14="http://schemas.microsoft.com/office/powerpoint/2010/main" val="32764975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1" y="0"/>
            <a:ext cx="3035009" cy="456787"/>
          </a:xfrm>
          <a:prstGeom prst="rect">
            <a:avLst/>
          </a:prstGeom>
          <a:noFill/>
          <a:ln w="9525">
            <a:noFill/>
            <a:miter lim="800000"/>
            <a:headEnd/>
            <a:tailEnd/>
          </a:ln>
        </p:spPr>
        <p:txBody>
          <a:bodyPr vert="horz" wrap="square" lIns="87060" tIns="43530" rIns="87060" bIns="43530" numCol="1" anchor="t" anchorCtr="0" compatLnSpc="1">
            <a:prstTxWarp prst="textNoShape">
              <a:avLst/>
            </a:prstTxWarp>
          </a:bodyPr>
          <a:lstStyle>
            <a:lvl1pPr defTabSz="913559" eaLnBrk="0" hangingPunct="0">
              <a:defRPr kumimoji="0" sz="1300">
                <a:solidFill>
                  <a:schemeClr val="tx1"/>
                </a:solidFill>
              </a:defRPr>
            </a:lvl1pPr>
          </a:lstStyle>
          <a:p>
            <a:pPr>
              <a:defRPr/>
            </a:pPr>
            <a:endParaRPr lang="en-US"/>
          </a:p>
        </p:txBody>
      </p:sp>
      <p:sp>
        <p:nvSpPr>
          <p:cNvPr id="59395" name="Rectangle 3"/>
          <p:cNvSpPr>
            <a:spLocks noGrp="1" noChangeArrowheads="1"/>
          </p:cNvSpPr>
          <p:nvPr>
            <p:ph type="dt" idx="1"/>
          </p:nvPr>
        </p:nvSpPr>
        <p:spPr bwMode="auto">
          <a:xfrm>
            <a:off x="3967529" y="0"/>
            <a:ext cx="3031864" cy="456787"/>
          </a:xfrm>
          <a:prstGeom prst="rect">
            <a:avLst/>
          </a:prstGeom>
          <a:noFill/>
          <a:ln w="9525">
            <a:noFill/>
            <a:miter lim="800000"/>
            <a:headEnd/>
            <a:tailEnd/>
          </a:ln>
        </p:spPr>
        <p:txBody>
          <a:bodyPr vert="horz" wrap="square" lIns="87060" tIns="43530" rIns="87060" bIns="43530" numCol="1" anchor="t" anchorCtr="0" compatLnSpc="1">
            <a:prstTxWarp prst="textNoShape">
              <a:avLst/>
            </a:prstTxWarp>
          </a:bodyPr>
          <a:lstStyle>
            <a:lvl1pPr algn="r" defTabSz="913559" eaLnBrk="0" hangingPunct="0">
              <a:defRPr kumimoji="0" sz="1300">
                <a:solidFill>
                  <a:schemeClr val="tx1"/>
                </a:solidFill>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73163" y="682625"/>
            <a:ext cx="4657725" cy="3494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932519" y="4407206"/>
            <a:ext cx="5131210" cy="4177237"/>
          </a:xfrm>
          <a:prstGeom prst="rect">
            <a:avLst/>
          </a:prstGeom>
          <a:noFill/>
          <a:ln w="9525">
            <a:noFill/>
            <a:miter lim="800000"/>
            <a:headEnd/>
            <a:tailEnd/>
          </a:ln>
        </p:spPr>
        <p:txBody>
          <a:bodyPr vert="horz" wrap="square" lIns="87060" tIns="43530" rIns="87060" bIns="435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1" y="8814411"/>
            <a:ext cx="3035009" cy="453637"/>
          </a:xfrm>
          <a:prstGeom prst="rect">
            <a:avLst/>
          </a:prstGeom>
          <a:noFill/>
          <a:ln w="9525">
            <a:noFill/>
            <a:miter lim="800000"/>
            <a:headEnd/>
            <a:tailEnd/>
          </a:ln>
        </p:spPr>
        <p:txBody>
          <a:bodyPr vert="horz" wrap="square" lIns="87060" tIns="43530" rIns="87060" bIns="43530" numCol="1" anchor="b" anchorCtr="0" compatLnSpc="1">
            <a:prstTxWarp prst="textNoShape">
              <a:avLst/>
            </a:prstTxWarp>
          </a:bodyPr>
          <a:lstStyle>
            <a:lvl1pPr defTabSz="913559" eaLnBrk="0" hangingPunct="0">
              <a:defRPr kumimoji="0" sz="1300">
                <a:solidFill>
                  <a:schemeClr val="tx1"/>
                </a:solidFill>
              </a:defRPr>
            </a:lvl1pPr>
          </a:lstStyle>
          <a:p>
            <a:pPr>
              <a:defRPr/>
            </a:pPr>
            <a:endParaRPr lang="en-US"/>
          </a:p>
        </p:txBody>
      </p:sp>
      <p:sp>
        <p:nvSpPr>
          <p:cNvPr id="59399" name="Rectangle 7"/>
          <p:cNvSpPr>
            <a:spLocks noGrp="1" noChangeArrowheads="1"/>
          </p:cNvSpPr>
          <p:nvPr>
            <p:ph type="sldNum" sz="quarter" idx="5"/>
          </p:nvPr>
        </p:nvSpPr>
        <p:spPr bwMode="auto">
          <a:xfrm>
            <a:off x="3967529" y="8814411"/>
            <a:ext cx="3031864" cy="453637"/>
          </a:xfrm>
          <a:prstGeom prst="rect">
            <a:avLst/>
          </a:prstGeom>
          <a:noFill/>
          <a:ln w="9525">
            <a:noFill/>
            <a:miter lim="800000"/>
            <a:headEnd/>
            <a:tailEnd/>
          </a:ln>
        </p:spPr>
        <p:txBody>
          <a:bodyPr vert="horz" wrap="square" lIns="87060" tIns="43530" rIns="87060" bIns="43530" numCol="1" anchor="b" anchorCtr="0" compatLnSpc="1">
            <a:prstTxWarp prst="textNoShape">
              <a:avLst/>
            </a:prstTxWarp>
          </a:bodyPr>
          <a:lstStyle>
            <a:lvl1pPr algn="r" defTabSz="913559" eaLnBrk="0" hangingPunct="0">
              <a:defRPr kumimoji="0" sz="1300">
                <a:solidFill>
                  <a:schemeClr val="tx1"/>
                </a:solidFill>
              </a:defRPr>
            </a:lvl1pPr>
          </a:lstStyle>
          <a:p>
            <a:pPr>
              <a:defRPr/>
            </a:pPr>
            <a:fld id="{3948948F-F34D-45C5-81F2-29DB7416706A}" type="slidenum">
              <a:rPr lang="en-US"/>
              <a:pPr>
                <a:defRPr/>
              </a:pPr>
              <a:t>‹#›</a:t>
            </a:fld>
            <a:endParaRPr lang="en-US"/>
          </a:p>
        </p:txBody>
      </p:sp>
    </p:spTree>
    <p:extLst>
      <p:ext uri="{BB962C8B-B14F-4D97-AF65-F5344CB8AC3E}">
        <p14:creationId xmlns:p14="http://schemas.microsoft.com/office/powerpoint/2010/main" val="2398604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Times New Roman" panose="02020603050405020304" pitchFamily="18" charset="0"/>
              </a:defRPr>
            </a:lvl1pPr>
            <a:lvl2pPr marL="742950" indent="-285750" eaLnBrk="0" hangingPunct="0">
              <a:spcBef>
                <a:spcPct val="30000"/>
              </a:spcBef>
              <a:defRPr sz="1400">
                <a:solidFill>
                  <a:schemeClr val="tx1"/>
                </a:solidFill>
                <a:latin typeface="Times New Roman" panose="02020603050405020304" pitchFamily="18" charset="0"/>
              </a:defRPr>
            </a:lvl2pPr>
            <a:lvl3pPr marL="1143000" indent="-228600" eaLnBrk="0" hangingPunct="0">
              <a:spcBef>
                <a:spcPct val="30000"/>
              </a:spcBef>
              <a:defRPr sz="1400">
                <a:solidFill>
                  <a:schemeClr val="tx1"/>
                </a:solidFill>
                <a:latin typeface="Times New Roman" panose="02020603050405020304" pitchFamily="18" charset="0"/>
              </a:defRPr>
            </a:lvl3pPr>
            <a:lvl4pPr marL="1600200" indent="-228600" eaLnBrk="0" hangingPunct="0">
              <a:spcBef>
                <a:spcPct val="30000"/>
              </a:spcBef>
              <a:defRPr sz="1400">
                <a:solidFill>
                  <a:schemeClr val="tx1"/>
                </a:solidFill>
                <a:latin typeface="Times New Roman" panose="02020603050405020304" pitchFamily="18" charset="0"/>
              </a:defRPr>
            </a:lvl4pPr>
            <a:lvl5pPr marL="2057400" indent="-228600" eaLnBrk="0" hangingPunct="0">
              <a:spcBef>
                <a:spcPct val="30000"/>
              </a:spcBef>
              <a:defRPr sz="14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5359AC37-B5D5-4A3C-995D-94175EE5E1A5}" type="slidenum">
              <a:rPr lang="en-US" altLang="en-US" sz="1100"/>
              <a:pPr>
                <a:spcBef>
                  <a:spcPct val="0"/>
                </a:spcBef>
              </a:pPr>
              <a:t>1</a:t>
            </a:fld>
            <a:endParaRPr lang="en-US" altLang="en-US" sz="11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08013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13</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4658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14</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86485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15</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a:p>
        </p:txBody>
      </p:sp>
    </p:spTree>
    <p:extLst>
      <p:ext uri="{BB962C8B-B14F-4D97-AF65-F5344CB8AC3E}">
        <p14:creationId xmlns:p14="http://schemas.microsoft.com/office/powerpoint/2010/main" val="344396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16</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Drop this slide?</a:t>
            </a:r>
          </a:p>
        </p:txBody>
      </p:sp>
    </p:spTree>
    <p:extLst>
      <p:ext uri="{BB962C8B-B14F-4D97-AF65-F5344CB8AC3E}">
        <p14:creationId xmlns:p14="http://schemas.microsoft.com/office/powerpoint/2010/main" val="1965122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17</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420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18</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a:p>
        </p:txBody>
      </p:sp>
    </p:spTree>
    <p:extLst>
      <p:ext uri="{BB962C8B-B14F-4D97-AF65-F5344CB8AC3E}">
        <p14:creationId xmlns:p14="http://schemas.microsoft.com/office/powerpoint/2010/main" val="2988635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19</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a:p>
        </p:txBody>
      </p:sp>
    </p:spTree>
    <p:extLst>
      <p:ext uri="{BB962C8B-B14F-4D97-AF65-F5344CB8AC3E}">
        <p14:creationId xmlns:p14="http://schemas.microsoft.com/office/powerpoint/2010/main" val="4034332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21</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91987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22</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3115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23</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8327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2</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5644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3</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4705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5</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6002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6</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5526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7</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4630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9</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3187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10</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5215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12</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4776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_17_Narrow">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8929" y="1843992"/>
            <a:ext cx="7612927" cy="4572000"/>
          </a:xfrm>
          <a:prstGeom prst="rect">
            <a:avLst/>
          </a:prstGeom>
        </p:spPr>
        <p:txBody>
          <a:bodyPr/>
          <a:lstStyle>
            <a:lvl1pPr marL="228600" indent="-228600">
              <a:lnSpc>
                <a:spcPct val="95000"/>
              </a:lnSpc>
              <a:spcBef>
                <a:spcPts val="600"/>
              </a:spcBef>
              <a:buClr>
                <a:srgbClr val="001E96"/>
              </a:buClr>
              <a:defRPr sz="1800">
                <a:effectLst/>
              </a:defRPr>
            </a:lvl1pPr>
            <a:lvl2pPr marL="457200" indent="-225425">
              <a:lnSpc>
                <a:spcPct val="95000"/>
              </a:lnSpc>
              <a:spcBef>
                <a:spcPts val="600"/>
              </a:spcBef>
              <a:buClr>
                <a:srgbClr val="001E96"/>
              </a:buClr>
              <a:buFont typeface="Courier New" panose="02070309020205020404" pitchFamily="49" charset="0"/>
              <a:buChar char="­"/>
              <a:defRPr sz="1700">
                <a:effectLst/>
              </a:defRPr>
            </a:lvl2pPr>
            <a:lvl3pPr marL="741363" indent="-230188">
              <a:lnSpc>
                <a:spcPct val="95000"/>
              </a:lnSpc>
              <a:spcBef>
                <a:spcPts val="600"/>
              </a:spcBef>
              <a:buClr>
                <a:srgbClr val="001E96"/>
              </a:buClr>
              <a:buFont typeface="Courier New" panose="02070309020205020404" pitchFamily="49" charset="0"/>
              <a:buChar char="o"/>
              <a:defRPr sz="1600">
                <a:effectLst/>
              </a:defRPr>
            </a:lvl3pPr>
            <a:lvl4pPr marL="1311275" indent="-280988">
              <a:lnSpc>
                <a:spcPct val="95000"/>
              </a:lnSpc>
              <a:spcBef>
                <a:spcPts val="600"/>
              </a:spcBef>
              <a:buClr>
                <a:srgbClr val="001E96"/>
              </a:buClr>
              <a:defRPr sz="1600">
                <a:effectLst/>
              </a:defRPr>
            </a:lvl4pPr>
            <a:lvl5pPr marL="1652588" indent="-279400">
              <a:lnSpc>
                <a:spcPct val="95000"/>
              </a:lnSpc>
              <a:spcBef>
                <a:spcPts val="600"/>
              </a:spcBef>
              <a:buClr>
                <a:srgbClr val="0028A0"/>
              </a:buClr>
              <a:defRPr sz="1600">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lvl1pPr>
              <a:defRPr sz="2700">
                <a:solidFill>
                  <a:srgbClr val="0000A8"/>
                </a:solidFill>
              </a:defRPr>
            </a:lvl1pPr>
          </a:lstStyle>
          <a:p>
            <a:r>
              <a:rPr lang="en-US"/>
              <a:t>Click to edit Master title style</a:t>
            </a:r>
          </a:p>
        </p:txBody>
      </p:sp>
    </p:spTree>
    <p:extLst>
      <p:ext uri="{BB962C8B-B14F-4D97-AF65-F5344CB8AC3E}">
        <p14:creationId xmlns:p14="http://schemas.microsoft.com/office/powerpoint/2010/main" val="360968278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603926"/>
            <a:ext cx="9142413" cy="1905000"/>
          </a:xfrm>
          <a:prstGeom prst="rect">
            <a:avLst/>
          </a:prstGeom>
          <a:solidFill>
            <a:srgbClr val="C0C0C0"/>
          </a:solidFill>
          <a:ln w="9525">
            <a:noFill/>
            <a:miter lim="800000"/>
            <a:headEnd/>
            <a:tailEnd/>
          </a:ln>
          <a:effectLst/>
        </p:spPr>
        <p:txBody>
          <a:bodyPr/>
          <a:lstStyle/>
          <a:p>
            <a:pPr eaLnBrk="0" hangingPunct="0">
              <a:spcBef>
                <a:spcPct val="70000"/>
              </a:spcBef>
              <a:buClr>
                <a:srgbClr val="0000CC"/>
              </a:buClr>
              <a:defRPr/>
            </a:pPr>
            <a:endParaRPr lang="en-US">
              <a:effectLst>
                <a:outerShdw blurRad="38100" dist="38100" dir="2700000" algn="tl">
                  <a:srgbClr val="000000"/>
                </a:outerShdw>
              </a:effectLst>
            </a:endParaRPr>
          </a:p>
        </p:txBody>
      </p:sp>
      <p:sp>
        <p:nvSpPr>
          <p:cNvPr id="143363" name="Rectangle 3"/>
          <p:cNvSpPr>
            <a:spLocks noGrp="1" noChangeArrowheads="1"/>
          </p:cNvSpPr>
          <p:nvPr>
            <p:ph type="ctrTitle" sz="quarter"/>
          </p:nvPr>
        </p:nvSpPr>
        <p:spPr>
          <a:xfrm>
            <a:off x="1562100" y="526224"/>
            <a:ext cx="7239000" cy="1905000"/>
          </a:xfrm>
        </p:spPr>
        <p:txBody>
          <a:bodyPr/>
          <a:lstStyle>
            <a:lvl1pPr>
              <a:defRPr sz="2800">
                <a:solidFill>
                  <a:srgbClr val="0000A8"/>
                </a:solidFill>
              </a:defRPr>
            </a:lvl1pPr>
          </a:lstStyle>
          <a:p>
            <a:r>
              <a:rPr lang="en-US"/>
              <a:t>Click to edit Master title style</a:t>
            </a:r>
          </a:p>
        </p:txBody>
      </p:sp>
      <p:sp>
        <p:nvSpPr>
          <p:cNvPr id="143364" name="Rectangle 4"/>
          <p:cNvSpPr>
            <a:spLocks noGrp="1" noChangeArrowheads="1"/>
          </p:cNvSpPr>
          <p:nvPr>
            <p:ph type="subTitle" sz="quarter" idx="1"/>
          </p:nvPr>
        </p:nvSpPr>
        <p:spPr bwMode="auto">
          <a:xfrm>
            <a:off x="1981200" y="3525184"/>
            <a:ext cx="6400800" cy="1752600"/>
          </a:xfrm>
          <a:prstGeom prst="rect">
            <a:avLst/>
          </a:prstGeom>
          <a:noFill/>
          <a:ln>
            <a:miter lim="800000"/>
            <a:headEnd/>
            <a:tailEnd/>
          </a:ln>
        </p:spPr>
        <p:txBody>
          <a:bodyPr vert="horz" wrap="square" lIns="92051" tIns="46026" rIns="92051" bIns="46026" numCol="1" anchor="t" anchorCtr="0" compatLnSpc="1">
            <a:prstTxWarp prst="textNoShape">
              <a:avLst/>
            </a:prstTxWarp>
          </a:bodyPr>
          <a:lstStyle>
            <a:lvl1pPr marL="0" indent="0" algn="ctr">
              <a:spcBef>
                <a:spcPct val="0"/>
              </a:spcBef>
              <a:buFontTx/>
              <a:buNone/>
              <a:defRPr sz="1700">
                <a:effectLst/>
              </a:defRPr>
            </a:lvl1pPr>
          </a:lstStyle>
          <a:p>
            <a:r>
              <a:rPr lang="en-US"/>
              <a:t>Click to edit Master subtitle style</a:t>
            </a:r>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96" y="-19048"/>
            <a:ext cx="1411146"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A1AE8E7-BC45-420A-AFF3-425B4FA8983A}"/>
              </a:ext>
            </a:extLst>
          </p:cNvPr>
          <p:cNvSpPr/>
          <p:nvPr userDrawn="1"/>
        </p:nvSpPr>
        <p:spPr bwMode="auto">
          <a:xfrm>
            <a:off x="4520738" y="6334679"/>
            <a:ext cx="1321724" cy="421046"/>
          </a:xfrm>
          <a:prstGeom prst="rect">
            <a:avLst/>
          </a:prstGeom>
          <a:solidFill>
            <a:srgbClr val="FFFFFF"/>
          </a:solidFill>
          <a:ln w="9525" cap="flat" cmpd="sng" algn="ctr">
            <a:no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pPr marL="0" marR="0" indent="0" algn="l" defTabSz="914400" rtl="0" eaLnBrk="0" fontAlgn="base" latinLnBrk="0" hangingPunct="0">
              <a:lnSpc>
                <a:spcPct val="100000"/>
              </a:lnSpc>
              <a:spcBef>
                <a:spcPct val="70000"/>
              </a:spcBef>
              <a:spcAft>
                <a:spcPct val="0"/>
              </a:spcAft>
              <a:buClr>
                <a:srgbClr val="0000CC"/>
              </a:buClr>
              <a:buSzTx/>
              <a:buFontTx/>
              <a:buNone/>
              <a:tabLst/>
            </a:pPr>
            <a:endParaRPr kumimoji="1" lang="en-US" sz="1700" b="0" i="0" u="none" strike="noStrike" cap="none" normalizeH="0" baseline="0">
              <a:ln>
                <a:noFill/>
              </a:ln>
              <a:solidFill>
                <a:schemeClr val="accent2"/>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11531424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142338" name="Rectangle 2"/>
          <p:cNvSpPr>
            <a:spLocks noChangeArrowheads="1"/>
          </p:cNvSpPr>
          <p:nvPr/>
        </p:nvSpPr>
        <p:spPr bwMode="ltGray">
          <a:xfrm>
            <a:off x="0" y="609600"/>
            <a:ext cx="9142413" cy="1143000"/>
          </a:xfrm>
          <a:prstGeom prst="rect">
            <a:avLst/>
          </a:prstGeom>
          <a:solidFill>
            <a:srgbClr val="C0C0C0"/>
          </a:solidFill>
          <a:ln w="9525">
            <a:noFill/>
            <a:miter lim="800000"/>
            <a:headEnd/>
            <a:tailEnd/>
          </a:ln>
          <a:effectLst/>
        </p:spPr>
        <p:txBody>
          <a:bodyPr/>
          <a:lstStyle/>
          <a:p>
            <a:pPr eaLnBrk="0" hangingPunct="0">
              <a:spcBef>
                <a:spcPct val="70000"/>
              </a:spcBef>
              <a:buClr>
                <a:srgbClr val="0000CC"/>
              </a:buClr>
              <a:defRPr/>
            </a:pPr>
            <a:endParaRPr lang="en-US">
              <a:effectLst>
                <a:outerShdw blurRad="38100" dist="38100" dir="2700000" algn="tl">
                  <a:srgbClr val="000000"/>
                </a:outerShdw>
              </a:effectLst>
            </a:endParaRPr>
          </a:p>
        </p:txBody>
      </p:sp>
      <p:sp>
        <p:nvSpPr>
          <p:cNvPr id="142339" name="Rectangle 3"/>
          <p:cNvSpPr>
            <a:spLocks noGrp="1" noChangeArrowheads="1"/>
          </p:cNvSpPr>
          <p:nvPr>
            <p:ph type="title"/>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pic>
        <p:nvPicPr>
          <p:cNvPr id="1030"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96" y="-19048"/>
            <a:ext cx="1411146"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4794038" y="6522687"/>
            <a:ext cx="896644" cy="276999"/>
          </a:xfrm>
          <a:prstGeom prst="rect">
            <a:avLst/>
          </a:prstGeom>
          <a:noFill/>
        </p:spPr>
        <p:txBody>
          <a:bodyPr wrap="square" rtlCol="0">
            <a:spAutoFit/>
          </a:bodyPr>
          <a:lstStyle/>
          <a:p>
            <a:pPr algn="ctr"/>
            <a:r>
              <a:rPr lang="en-US" sz="1200" b="1">
                <a:solidFill>
                  <a:srgbClr val="2E5BB6"/>
                </a:solidFill>
              </a:rPr>
              <a:t>-</a:t>
            </a:r>
            <a:fld id="{0E036888-D62F-4EF8-84B0-52CA3D88A94B}" type="slidenum">
              <a:rPr lang="en-US" sz="1200" b="1" smtClean="0">
                <a:solidFill>
                  <a:srgbClr val="2E5BB6"/>
                </a:solidFill>
              </a:rPr>
              <a:pPr algn="ctr"/>
              <a:t>‹#›</a:t>
            </a:fld>
            <a:r>
              <a:rPr lang="en-US" sz="1200" b="1">
                <a:solidFill>
                  <a:srgbClr val="2E5BB6"/>
                </a:solidFill>
              </a:rPr>
              <a:t>-</a:t>
            </a: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96549" y="6337131"/>
            <a:ext cx="923121" cy="502632"/>
          </a:xfrm>
          <a:prstGeom prst="rect">
            <a:avLst/>
          </a:prstGeom>
        </p:spPr>
      </p:pic>
      <p:sp>
        <p:nvSpPr>
          <p:cNvPr id="2" name="TextBox 1"/>
          <p:cNvSpPr txBox="1"/>
          <p:nvPr userDrawn="1"/>
        </p:nvSpPr>
        <p:spPr>
          <a:xfrm>
            <a:off x="1392333" y="6542222"/>
            <a:ext cx="2666082" cy="261610"/>
          </a:xfrm>
          <a:prstGeom prst="rect">
            <a:avLst/>
          </a:prstGeom>
          <a:noFill/>
        </p:spPr>
        <p:txBody>
          <a:bodyPr wrap="square" rtlCol="0">
            <a:spAutoFit/>
          </a:bodyPr>
          <a:lstStyle/>
          <a:p>
            <a:r>
              <a:rPr lang="en-US" sz="1100">
                <a:solidFill>
                  <a:srgbClr val="2E5CB7"/>
                </a:solidFill>
              </a:rPr>
              <a:t>© 2024</a:t>
            </a:r>
            <a:r>
              <a:rPr lang="en-US" sz="1100" baseline="0">
                <a:solidFill>
                  <a:srgbClr val="2E5CB7"/>
                </a:solidFill>
              </a:rPr>
              <a:t> Potomac Economics</a:t>
            </a:r>
            <a:endParaRPr lang="en-US" sz="1100">
              <a:solidFill>
                <a:srgbClr val="2E5CB7"/>
              </a:solidFill>
            </a:endParaRPr>
          </a:p>
        </p:txBody>
      </p:sp>
    </p:spTree>
    <p:extLst>
      <p:ext uri="{BB962C8B-B14F-4D97-AF65-F5344CB8AC3E}">
        <p14:creationId xmlns:p14="http://schemas.microsoft.com/office/powerpoint/2010/main" val="2519710920"/>
      </p:ext>
    </p:extLst>
  </p:cSld>
  <p:clrMap bg1="dk2" tx1="lt1" bg2="dk1" tx2="lt2" accent1="accent1" accent2="accent2" accent3="accent3" accent4="accent4" accent5="accent5" accent6="accent6" hlink="hlink" folHlink="folHlink"/>
  <p:sldLayoutIdLst>
    <p:sldLayoutId id="2147484223" r:id="rId1"/>
    <p:sldLayoutId id="2147484224" r:id="rId2"/>
  </p:sldLayoutIdLst>
  <p:transition spd="slow">
    <p:wipe dir="r"/>
  </p:transition>
  <p:hf sldNum="0" hdr="0" dt="0"/>
  <p:txStyles>
    <p:title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rgbClr val="0000CC"/>
        </a:buClr>
        <a:buChar char="•"/>
        <a:defRPr kumimoji="1" sz="2100">
          <a:solidFill>
            <a:schemeClr val="bg2"/>
          </a:solidFill>
          <a:effectLst>
            <a:outerShdw blurRad="38100" dist="38100" dir="2700000" algn="tl">
              <a:srgbClr val="C0C0C0"/>
            </a:outerShdw>
          </a:effectLst>
          <a:latin typeface="+mn-lt"/>
          <a:ea typeface="+mn-ea"/>
          <a:cs typeface="+mn-cs"/>
        </a:defRPr>
      </a:lvl1pPr>
      <a:lvl2pPr marL="744538" indent="-287338" algn="l" rtl="0" eaLnBrk="0" fontAlgn="base" hangingPunct="0">
        <a:spcBef>
          <a:spcPct val="20000"/>
        </a:spcBef>
        <a:spcAft>
          <a:spcPct val="0"/>
        </a:spcAft>
        <a:buClr>
          <a:srgbClr val="0000CC"/>
        </a:buClr>
        <a:buFont typeface="Wingdings" pitchFamily="2" charset="2"/>
        <a:buChar char="ü"/>
        <a:defRPr kumimoji="1" sz="2000">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0000CC"/>
        </a:buClr>
        <a:buChar char="–"/>
        <a:defRPr kumimoji="1" sz="2400">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0000CC"/>
        </a:buClr>
        <a:buChar char="•"/>
        <a:defRPr kumimoji="1" sz="2000">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0000CC"/>
        </a:buClr>
        <a:buChar char="–"/>
        <a:defRPr kumimoji="1" sz="2000">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404902" y="613675"/>
            <a:ext cx="7739097" cy="1905000"/>
          </a:xfrm>
          <a:noFill/>
          <a:extLst>
            <a:ext uri="{909E8E84-426E-40DD-AFC4-6F175D3DCCD1}">
              <a14:hiddenFill xmlns:a14="http://schemas.microsoft.com/office/drawing/2010/main">
                <a:solidFill>
                  <a:schemeClr val="folHlink"/>
                </a:solidFill>
              </a14:hiddenFill>
            </a:ext>
          </a:extLst>
        </p:spPr>
        <p:txBody>
          <a:bodyPr lIns="92063" tIns="46032" rIns="92063" bIns="46032"/>
          <a:lstStyle/>
          <a:p>
            <a:pPr defTabSz="1031875"/>
            <a:r>
              <a:rPr lang="en-US" altLang="en-US"/>
              <a:t>Proposed ASDC Improvements</a:t>
            </a:r>
          </a:p>
        </p:txBody>
      </p:sp>
      <p:sp>
        <p:nvSpPr>
          <p:cNvPr id="3075" name="Rectangle 3"/>
          <p:cNvSpPr>
            <a:spLocks noGrp="1" noChangeArrowheads="1"/>
          </p:cNvSpPr>
          <p:nvPr>
            <p:ph type="subTitle" sz="quarter" idx="1"/>
          </p:nvPr>
        </p:nvSpPr>
        <p:spPr>
          <a:xfrm>
            <a:off x="1404904" y="2518675"/>
            <a:ext cx="7739096" cy="3776617"/>
          </a:xfrm>
          <a:noFill/>
        </p:spPr>
        <p:txBody>
          <a:bodyPr/>
          <a:lstStyle/>
          <a:p>
            <a:pPr defTabSz="1031875"/>
            <a:endParaRPr lang="en-US" altLang="en-US" sz="2400"/>
          </a:p>
          <a:p>
            <a:pPr defTabSz="1031875"/>
            <a:endParaRPr lang="en-US" altLang="en-US" sz="2400"/>
          </a:p>
          <a:p>
            <a:pPr defTabSz="1031875"/>
            <a:endParaRPr lang="en-US" altLang="en-US" sz="2400"/>
          </a:p>
          <a:p>
            <a:pPr defTabSz="1031875"/>
            <a:r>
              <a:rPr lang="en-US" altLang="en-US" sz="2400"/>
              <a:t>Andrew Reimers, Jonas Kersulis</a:t>
            </a:r>
          </a:p>
          <a:p>
            <a:pPr defTabSz="1031875"/>
            <a:r>
              <a:rPr lang="en-US" altLang="en-US" sz="2400"/>
              <a:t>ERCOT IMM</a:t>
            </a:r>
          </a:p>
          <a:p>
            <a:pPr defTabSz="1031875"/>
            <a:endParaRPr lang="en-US" altLang="en-US" sz="2400"/>
          </a:p>
          <a:p>
            <a:pPr defTabSz="1031875"/>
            <a:endParaRPr lang="en-US" altLang="en-US" sz="2400"/>
          </a:p>
          <a:p>
            <a:pPr defTabSz="1031875"/>
            <a:r>
              <a:rPr lang="en-US" altLang="en-US" sz="2400"/>
              <a:t>RTCBTF</a:t>
            </a:r>
          </a:p>
          <a:p>
            <a:pPr defTabSz="1031875"/>
            <a:r>
              <a:rPr lang="en-US" altLang="en-US" sz="2400"/>
              <a:t>November 13, 2024</a:t>
            </a:r>
          </a:p>
        </p:txBody>
      </p:sp>
    </p:spTree>
    <p:extLst>
      <p:ext uri="{BB962C8B-B14F-4D97-AF65-F5344CB8AC3E}">
        <p14:creationId xmlns:p14="http://schemas.microsoft.com/office/powerpoint/2010/main" val="173769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379214" y="1762110"/>
            <a:ext cx="3192786" cy="4737749"/>
          </a:xfrm>
        </p:spPr>
        <p:txBody>
          <a:bodyPr lIns="91426" tIns="45713" rIns="91426" bIns="45713" anchor="t"/>
          <a:lstStyle/>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With nested curves, Non-Spin prices approach VOLL during shortages, because Non-Spin contributes to the total reserve need.</a:t>
            </a:r>
          </a:p>
          <a:p>
            <a:pPr marL="228600" indent="-228600"/>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KP 1.1(5) curves undervalue ECRS and Non-Spin due to strict price hierarchy.</a:t>
            </a:r>
          </a:p>
          <a:p>
            <a:pPr marL="228600" indent="-228600"/>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Blended ASDCs substantially mitigate this issue.</a:t>
            </a:r>
          </a:p>
          <a:p>
            <a:pPr marL="0" indent="0">
              <a:buNone/>
            </a:pPr>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Conclusions: </a:t>
            </a:r>
          </a:p>
          <a:p>
            <a:pPr marL="228600" indent="-228600"/>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Nested curves are not required – Independent ASDCs can produce reasonable results.</a:t>
            </a:r>
          </a:p>
          <a:p>
            <a:pPr marL="228600" indent="-228600"/>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However, the methodology for producing disaggregated curves should be reconsidered.</a:t>
            </a: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Nested Curve Study: Results</a:t>
            </a:r>
            <a:endParaRPr lang="en-US" altLang="en-US" kern="0">
              <a:solidFill>
                <a:srgbClr val="000082"/>
              </a:solidFill>
            </a:endParaRPr>
          </a:p>
        </p:txBody>
      </p:sp>
      <p:pic>
        <p:nvPicPr>
          <p:cNvPr id="3" name="Picture 2">
            <a:extLst>
              <a:ext uri="{FF2B5EF4-FFF2-40B4-BE49-F238E27FC236}">
                <a16:creationId xmlns:a16="http://schemas.microsoft.com/office/drawing/2014/main" id="{044EDF16-4C96-67A5-DF4A-D3B7796F3A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08" b="3950"/>
          <a:stretch/>
        </p:blipFill>
        <p:spPr bwMode="auto">
          <a:xfrm>
            <a:off x="4504136" y="1785617"/>
            <a:ext cx="4636419" cy="2252784"/>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EC16424B-2BF5-DE95-BEF5-38B0F845D3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808" b="4969"/>
          <a:stretch/>
        </p:blipFill>
        <p:spPr bwMode="auto">
          <a:xfrm>
            <a:off x="4506064" y="4076699"/>
            <a:ext cx="4636419" cy="2226167"/>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C4D8327C-08D3-C164-139F-4D41934D1323}"/>
              </a:ext>
            </a:extLst>
          </p:cNvPr>
          <p:cNvSpPr txBox="1"/>
          <p:nvPr/>
        </p:nvSpPr>
        <p:spPr>
          <a:xfrm>
            <a:off x="4705350" y="1785617"/>
            <a:ext cx="647934" cy="338554"/>
          </a:xfrm>
          <a:prstGeom prst="rect">
            <a:avLst/>
          </a:prstGeom>
          <a:noFill/>
        </p:spPr>
        <p:txBody>
          <a:bodyPr wrap="none" rtlCol="0">
            <a:spAutoFit/>
          </a:bodyPr>
          <a:lstStyle/>
          <a:p>
            <a:r>
              <a:rPr lang="en-US" sz="1600" dirty="0">
                <a:solidFill>
                  <a:schemeClr val="bg2"/>
                </a:solidFill>
                <a:latin typeface="Segoe UI" panose="020B0502040204020203" pitchFamily="34" charset="0"/>
                <a:cs typeface="Segoe UI" panose="020B0502040204020203" pitchFamily="34" charset="0"/>
              </a:rPr>
              <a:t>ECRS</a:t>
            </a:r>
          </a:p>
        </p:txBody>
      </p:sp>
      <p:sp>
        <p:nvSpPr>
          <p:cNvPr id="6" name="TextBox 5">
            <a:extLst>
              <a:ext uri="{FF2B5EF4-FFF2-40B4-BE49-F238E27FC236}">
                <a16:creationId xmlns:a16="http://schemas.microsoft.com/office/drawing/2014/main" id="{C0AF2796-35E6-28CE-C658-AA6FA497D502}"/>
              </a:ext>
            </a:extLst>
          </p:cNvPr>
          <p:cNvSpPr txBox="1"/>
          <p:nvPr/>
        </p:nvSpPr>
        <p:spPr>
          <a:xfrm>
            <a:off x="4705467" y="4066976"/>
            <a:ext cx="1050288" cy="338554"/>
          </a:xfrm>
          <a:prstGeom prst="rect">
            <a:avLst/>
          </a:prstGeom>
          <a:noFill/>
        </p:spPr>
        <p:txBody>
          <a:bodyPr wrap="none" rtlCol="0">
            <a:spAutoFit/>
          </a:bodyPr>
          <a:lstStyle/>
          <a:p>
            <a:r>
              <a:rPr lang="en-US" sz="1600">
                <a:solidFill>
                  <a:schemeClr val="bg2"/>
                </a:solidFill>
                <a:latin typeface="Segoe UI" panose="020B0502040204020203" pitchFamily="34" charset="0"/>
                <a:cs typeface="Segoe UI" panose="020B0502040204020203" pitchFamily="34" charset="0"/>
              </a:rPr>
              <a:t>Non-Spin</a:t>
            </a:r>
          </a:p>
        </p:txBody>
      </p:sp>
    </p:spTree>
    <p:extLst>
      <p:ext uri="{BB962C8B-B14F-4D97-AF65-F5344CB8AC3E}">
        <p14:creationId xmlns:p14="http://schemas.microsoft.com/office/powerpoint/2010/main" val="1633276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DF3ABF-BD16-2D08-DD5E-5BD140090874}"/>
              </a:ext>
            </a:extLst>
          </p:cNvPr>
          <p:cNvSpPr>
            <a:spLocks noGrp="1"/>
          </p:cNvSpPr>
          <p:nvPr>
            <p:ph type="ctrTitle" sz="quarter"/>
          </p:nvPr>
        </p:nvSpPr>
        <p:spPr/>
        <p:txBody>
          <a:bodyPr/>
          <a:lstStyle/>
          <a:p>
            <a:r>
              <a:rPr lang="en-US"/>
              <a:t>Comparing Blended ASDCs to KP 1.1(5) ASDCs</a:t>
            </a:r>
          </a:p>
        </p:txBody>
      </p:sp>
      <p:sp>
        <p:nvSpPr>
          <p:cNvPr id="7" name="Subtitle 6">
            <a:extLst>
              <a:ext uri="{FF2B5EF4-FFF2-40B4-BE49-F238E27FC236}">
                <a16:creationId xmlns:a16="http://schemas.microsoft.com/office/drawing/2014/main" id="{74679C56-1DF7-E3E3-57AB-28A3217145EE}"/>
              </a:ext>
            </a:extLst>
          </p:cNvPr>
          <p:cNvSpPr>
            <a:spLocks noGrp="1"/>
          </p:cNvSpPr>
          <p:nvPr>
            <p:ph type="subTitle" sz="quarter" idx="1"/>
          </p:nvPr>
        </p:nvSpPr>
        <p:spPr/>
        <p:txBody>
          <a:bodyPr/>
          <a:lstStyle/>
          <a:p>
            <a:r>
              <a:rPr lang="en-US"/>
              <a:t>Comparing Performance of Blended and Nested ASDCs Using ERCOT RTC SCED Simulator Tool</a:t>
            </a:r>
          </a:p>
        </p:txBody>
      </p:sp>
    </p:spTree>
    <p:extLst>
      <p:ext uri="{BB962C8B-B14F-4D97-AF65-F5344CB8AC3E}">
        <p14:creationId xmlns:p14="http://schemas.microsoft.com/office/powerpoint/2010/main" val="3581469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7314" y="1847836"/>
            <a:ext cx="7680138" cy="4572000"/>
          </a:xfrm>
        </p:spPr>
        <p:txBody>
          <a:bodyPr lIns="91426" tIns="45713" rIns="91426" bIns="45713" anchor="t"/>
          <a:lstStyle/>
          <a:p>
            <a:pPr>
              <a:spcBef>
                <a:spcPts val="1200"/>
              </a:spcBef>
            </a:pPr>
            <a:r>
              <a:rPr kumimoji="0" lang="en-US" altLang="en-US" sz="20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Simulation tool: ERCOT RTC SCED Simulator Tool</a:t>
            </a:r>
          </a:p>
          <a:p>
            <a:pPr>
              <a:spcBef>
                <a:spcPts val="1200"/>
              </a:spcBef>
            </a:pPr>
            <a:r>
              <a:rPr kumimoji="0" lang="en-US" altLang="en-US" sz="20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Two scenarios presented here:</a:t>
            </a:r>
          </a:p>
          <a:p>
            <a:pPr lvl="1">
              <a:spcBef>
                <a:spcPts val="1200"/>
              </a:spcBef>
            </a:pPr>
            <a:r>
              <a:rPr kumimoji="0" lang="en-US" altLang="en-US" sz="18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9/6/23, to illustrate behavior during tight conditions.</a:t>
            </a:r>
          </a:p>
          <a:p>
            <a:pPr lvl="1">
              <a:spcBef>
                <a:spcPts val="1200"/>
              </a:spcBef>
            </a:pPr>
            <a:r>
              <a:rPr kumimoji="0" lang="en-US" altLang="en-US" sz="18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8/17/23, with GTBD increased by 2 GW to illustrate extreme shortage and max price behavior.</a:t>
            </a: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Blended Curve Study: Methodology</a:t>
            </a:r>
            <a:endParaRPr lang="en-US" altLang="en-US" kern="0">
              <a:solidFill>
                <a:srgbClr val="000082"/>
              </a:solidFill>
            </a:endParaRPr>
          </a:p>
        </p:txBody>
      </p:sp>
    </p:spTree>
    <p:extLst>
      <p:ext uri="{BB962C8B-B14F-4D97-AF65-F5344CB8AC3E}">
        <p14:creationId xmlns:p14="http://schemas.microsoft.com/office/powerpoint/2010/main" val="1274708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7314" y="4375314"/>
            <a:ext cx="7726686" cy="2268420"/>
          </a:xfrm>
        </p:spPr>
        <p:txBody>
          <a:bodyPr lIns="91426" tIns="45713" rIns="91426" bIns="45713" anchor="t"/>
          <a:lstStyle/>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Blended ASDCs price all products similarly.</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KP 1.1(5) ASDCs tend to underprice ECRS and Non-Spin.</a:t>
            </a:r>
          </a:p>
          <a:p>
            <a:pPr marL="576262" lvl="1" indent="-285750">
              <a:buFont typeface="Courier New" panose="02070309020205020404" pitchFamily="49" charset="0"/>
              <a:buChar char="­"/>
            </a:pPr>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This result is consistent with the Nested Curves study.</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Concern: ERCOT ASDCs provide less incentive to build or own Resources that can provide longer-duration reserves like Non-Spin.</a:t>
            </a:r>
          </a:p>
          <a:p>
            <a:pPr marL="0" indent="0">
              <a:buNone/>
            </a:pPr>
            <a:endPar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Blended Curve Study: 9/6/23 Pricing Results</a:t>
            </a:r>
            <a:endParaRPr lang="en-US" altLang="en-US" kern="0">
              <a:solidFill>
                <a:srgbClr val="000082"/>
              </a:solidFill>
            </a:endParaRPr>
          </a:p>
        </p:txBody>
      </p:sp>
      <p:pic>
        <p:nvPicPr>
          <p:cNvPr id="9" name="Picture 8" descr="A graph of a graph of a graph&#10;&#10;Description automatically generated with medium confidence">
            <a:extLst>
              <a:ext uri="{FF2B5EF4-FFF2-40B4-BE49-F238E27FC236}">
                <a16:creationId xmlns:a16="http://schemas.microsoft.com/office/drawing/2014/main" id="{74DCFDF1-E50E-2574-C44A-E94FE4EA0E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515" y="1792012"/>
            <a:ext cx="7626569" cy="2543890"/>
          </a:xfrm>
          <a:prstGeom prst="rect">
            <a:avLst/>
          </a:prstGeom>
        </p:spPr>
      </p:pic>
    </p:spTree>
    <p:extLst>
      <p:ext uri="{BB962C8B-B14F-4D97-AF65-F5344CB8AC3E}">
        <p14:creationId xmlns:p14="http://schemas.microsoft.com/office/powerpoint/2010/main" val="1122568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37193" y="4403033"/>
            <a:ext cx="5383253" cy="1970833"/>
          </a:xfrm>
        </p:spPr>
        <p:txBody>
          <a:bodyPr lIns="91426" tIns="45713" rIns="91426" bIns="45713" anchor="t"/>
          <a:lstStyle/>
          <a:p>
            <a:pPr marL="228600" indent="-228600"/>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Blended ASDCs balance procurement/shortage across all products.</a:t>
            </a:r>
          </a:p>
          <a:p>
            <a:pPr marL="228600" indent="-228600"/>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Total AS procurement is nearly identical. Both sets of ASDCs represent the same aggregate demand.</a:t>
            </a:r>
          </a:p>
          <a:p>
            <a:pPr marL="228600" indent="-228600"/>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Concern: Under extreme shortage, KP 1.1(5) ASDCs procure minimal ECRS and Non-Spin.</a:t>
            </a: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Blended Curve Study: 9/6/23 Procurement Results</a:t>
            </a:r>
            <a:endParaRPr lang="en-US" altLang="en-US" kern="0">
              <a:solidFill>
                <a:srgbClr val="000082"/>
              </a:solidFill>
            </a:endParaRPr>
          </a:p>
        </p:txBody>
      </p:sp>
      <p:pic>
        <p:nvPicPr>
          <p:cNvPr id="11" name="Picture 10" descr="A graph of a graph showing the same number of the same number&#10;&#10;Description automatically generated with medium confidence">
            <a:extLst>
              <a:ext uri="{FF2B5EF4-FFF2-40B4-BE49-F238E27FC236}">
                <a16:creationId xmlns:a16="http://schemas.microsoft.com/office/drawing/2014/main" id="{C62632A5-C82A-E126-98FD-D5B3BC6266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787" y="1767651"/>
            <a:ext cx="7553739" cy="2501062"/>
          </a:xfrm>
          <a:prstGeom prst="rect">
            <a:avLst/>
          </a:prstGeom>
        </p:spPr>
      </p:pic>
      <p:pic>
        <p:nvPicPr>
          <p:cNvPr id="13" name="Picture 12" descr="A graph with numbers and lines&#10;&#10;Description automatically generated">
            <a:extLst>
              <a:ext uri="{FF2B5EF4-FFF2-40B4-BE49-F238E27FC236}">
                <a16:creationId xmlns:a16="http://schemas.microsoft.com/office/drawing/2014/main" id="{3A7E8452-E8DB-21DC-4628-0097BF680F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568" y="4091181"/>
            <a:ext cx="2192784" cy="2064026"/>
          </a:xfrm>
          <a:prstGeom prst="rect">
            <a:avLst/>
          </a:prstGeom>
        </p:spPr>
      </p:pic>
    </p:spTree>
    <p:extLst>
      <p:ext uri="{BB962C8B-B14F-4D97-AF65-F5344CB8AC3E}">
        <p14:creationId xmlns:p14="http://schemas.microsoft.com/office/powerpoint/2010/main" val="1695857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7313" y="4512365"/>
            <a:ext cx="7726685" cy="1916386"/>
          </a:xfrm>
        </p:spPr>
        <p:txBody>
          <a:bodyPr lIns="91426" tIns="45713" rIns="91426" bIns="45713" anchor="t"/>
          <a:lstStyle/>
          <a:p>
            <a:pPr marL="228600" indent="-228600"/>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GTBD was increased by 2 GW in this scenario.</a:t>
            </a:r>
          </a:p>
          <a:p>
            <a:pPr marL="228600" indent="-228600"/>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Blended ASDCs ensure all reserve prices rise to the max ORDC price.</a:t>
            </a:r>
          </a:p>
          <a:p>
            <a:pPr marL="457200" lvl="1" indent="-223838"/>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This is efficient and consistent with nested curves.</a:t>
            </a:r>
          </a:p>
          <a:p>
            <a:pPr marL="223838" indent="-223838"/>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ERCOT curves produce inefficiently low prices for ECRS and Non-Spin under these conditions.</a:t>
            </a:r>
          </a:p>
          <a:p>
            <a:pPr marL="0" indent="0">
              <a:buNone/>
            </a:pPr>
            <a:r>
              <a:rPr kumimoji="0" lang="en-US" altLang="en-US" sz="1400" i="1" dirty="0">
                <a:solidFill>
                  <a:srgbClr val="000000"/>
                </a:solidFill>
                <a:latin typeface="Segoe UI" panose="020B0502040204020203" pitchFamily="34" charset="0"/>
                <a:ea typeface="Times New Roman" panose="02020603050405020304" pitchFamily="18" charset="0"/>
                <a:cs typeface="Segoe UI" panose="020B0502040204020203" pitchFamily="34" charset="0"/>
              </a:rPr>
              <a:t>Note: while optimization prices can exceed $5,000/MWh, settlement prices would not.</a:t>
            </a:r>
          </a:p>
          <a:p>
            <a:pPr marL="0" indent="0">
              <a:buNone/>
            </a:pPr>
            <a:endPar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Blended Curve Study: 8/17/23 Pricing Results</a:t>
            </a:r>
            <a:endParaRPr lang="en-US" altLang="en-US" kern="0">
              <a:solidFill>
                <a:srgbClr val="000082"/>
              </a:solidFill>
            </a:endParaRPr>
          </a:p>
        </p:txBody>
      </p:sp>
      <p:pic>
        <p:nvPicPr>
          <p:cNvPr id="5" name="Picture 4" descr="A graph of a graph showing the time&#10;&#10;Description automatically generated with medium confidence">
            <a:extLst>
              <a:ext uri="{FF2B5EF4-FFF2-40B4-BE49-F238E27FC236}">
                <a16:creationId xmlns:a16="http://schemas.microsoft.com/office/drawing/2014/main" id="{054ED15C-1AFC-6686-2775-844F4DD612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8633" y="1865389"/>
            <a:ext cx="7504043" cy="2348349"/>
          </a:xfrm>
          <a:prstGeom prst="rect">
            <a:avLst/>
          </a:prstGeom>
        </p:spPr>
      </p:pic>
    </p:spTree>
    <p:extLst>
      <p:ext uri="{BB962C8B-B14F-4D97-AF65-F5344CB8AC3E}">
        <p14:creationId xmlns:p14="http://schemas.microsoft.com/office/powerpoint/2010/main" val="2580507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516121" y="4428559"/>
            <a:ext cx="4933790" cy="1942424"/>
          </a:xfrm>
        </p:spPr>
        <p:txBody>
          <a:bodyPr lIns="91426" tIns="45713" rIns="91426" bIns="45713" anchor="t"/>
          <a:lstStyle/>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More extreme, but same takeaway as 9/6/23 study.</a:t>
            </a: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Blended Curve Study: 8/17/23 Procurement Results</a:t>
            </a:r>
            <a:endParaRPr lang="en-US" altLang="en-US" kern="0">
              <a:solidFill>
                <a:srgbClr val="000082"/>
              </a:solidFill>
            </a:endParaRPr>
          </a:p>
        </p:txBody>
      </p:sp>
      <p:pic>
        <p:nvPicPr>
          <p:cNvPr id="5" name="Picture 4" descr="A graph of a graph&#10;&#10;Description automatically generated with medium confidence">
            <a:extLst>
              <a:ext uri="{FF2B5EF4-FFF2-40B4-BE49-F238E27FC236}">
                <a16:creationId xmlns:a16="http://schemas.microsoft.com/office/drawing/2014/main" id="{F114ED43-5D87-2083-CE64-A1500B87F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121" y="1825915"/>
            <a:ext cx="7578183" cy="2380244"/>
          </a:xfrm>
          <a:prstGeom prst="rect">
            <a:avLst/>
          </a:prstGeom>
        </p:spPr>
      </p:pic>
      <p:pic>
        <p:nvPicPr>
          <p:cNvPr id="9" name="Picture 8" descr="A graph with numbers and a line&#10;&#10;Description automatically generated">
            <a:extLst>
              <a:ext uri="{FF2B5EF4-FFF2-40B4-BE49-F238E27FC236}">
                <a16:creationId xmlns:a16="http://schemas.microsoft.com/office/drawing/2014/main" id="{C6DD84B5-A9C7-EE49-F907-B1384B6542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7662" y="4002156"/>
            <a:ext cx="2429553" cy="2276061"/>
          </a:xfrm>
          <a:prstGeom prst="rect">
            <a:avLst/>
          </a:prstGeom>
        </p:spPr>
      </p:pic>
    </p:spTree>
    <p:extLst>
      <p:ext uri="{BB962C8B-B14F-4D97-AF65-F5344CB8AC3E}">
        <p14:creationId xmlns:p14="http://schemas.microsoft.com/office/powerpoint/2010/main" val="3888266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68929" y="1843992"/>
            <a:ext cx="7612927" cy="4572000"/>
          </a:xfrm>
        </p:spPr>
        <p:txBody>
          <a:bodyPr lIns="91426" tIns="45713" rIns="91426" bIns="45713" anchor="t"/>
          <a:lstStyle/>
          <a:p>
            <a:r>
              <a:rPr lang="en-US" sz="2000" dirty="0"/>
              <a:t>Nested ASDCs are not necessary for ERCOT, provided that proper adjustments are made to the independent ASDCs. </a:t>
            </a:r>
          </a:p>
          <a:p>
            <a:pPr lvl="1"/>
            <a:r>
              <a:rPr lang="en-US" sz="1800" dirty="0"/>
              <a:t>Implementation of any independent ASDCs under ERCOT’s RTC software is straightforward and should not affect the project timeline.</a:t>
            </a:r>
          </a:p>
          <a:p>
            <a:r>
              <a:rPr lang="en-US" sz="2000" dirty="0"/>
              <a:t>Compared with KP 1.1(5) ASDCs, blended ASDCs:</a:t>
            </a:r>
          </a:p>
          <a:p>
            <a:pPr lvl="1"/>
            <a:r>
              <a:rPr lang="en-US" sz="1800" dirty="0"/>
              <a:t>Produce more predictable and efficient pricing outcomes under shortage; and</a:t>
            </a:r>
          </a:p>
          <a:p>
            <a:pPr lvl="1"/>
            <a:r>
              <a:rPr lang="en-US" sz="1800" dirty="0"/>
              <a:t>Provide a stronger investment incentive for Resources that provide long-duration reserves.</a:t>
            </a:r>
            <a:br>
              <a:rPr lang="en-US" altLang="en-US" sz="1800" dirty="0"/>
            </a:br>
            <a:endParaRPr lang="en-US" altLang="en-US" sz="1800" dirty="0"/>
          </a:p>
        </p:txBody>
      </p:sp>
      <p:sp>
        <p:nvSpPr>
          <p:cNvPr id="4" name="Title 3">
            <a:extLst>
              <a:ext uri="{FF2B5EF4-FFF2-40B4-BE49-F238E27FC236}">
                <a16:creationId xmlns:a16="http://schemas.microsoft.com/office/drawing/2014/main" id="{5EC189BF-3AF2-0358-7A23-6E6FC0F184CB}"/>
              </a:ext>
            </a:extLst>
          </p:cNvPr>
          <p:cNvSpPr>
            <a:spLocks noGrp="1"/>
          </p:cNvSpPr>
          <p:nvPr>
            <p:ph type="title"/>
          </p:nvPr>
        </p:nvSpPr>
        <p:spPr/>
        <p:txBody>
          <a:bodyPr/>
          <a:lstStyle/>
          <a:p>
            <a:r>
              <a:rPr lang="en-US" altLang="en-US" kern="0"/>
              <a:t>Conclusions</a:t>
            </a:r>
            <a:endParaRPr lang="en-US"/>
          </a:p>
        </p:txBody>
      </p:sp>
    </p:spTree>
    <p:extLst>
      <p:ext uri="{BB962C8B-B14F-4D97-AF65-F5344CB8AC3E}">
        <p14:creationId xmlns:p14="http://schemas.microsoft.com/office/powerpoint/2010/main" val="1062715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51336" y="1839117"/>
            <a:ext cx="7692664" cy="4572000"/>
          </a:xfrm>
        </p:spPr>
        <p:txBody>
          <a:bodyPr lIns="91426" tIns="45713" rIns="91426" bIns="45713" anchor="t"/>
          <a:lstStyle/>
          <a:p>
            <a:pPr>
              <a:lnSpc>
                <a:spcPct val="100000"/>
              </a:lnSpc>
            </a:pPr>
            <a:r>
              <a:rPr lang="en-US" sz="2000" dirty="0">
                <a:cs typeface="Arial" panose="020B0604020202020204" pitchFamily="34" charset="0"/>
              </a:rPr>
              <a:t>The aggregate ORDC is comparable to the total reserve curve in a nested ASDC context.</a:t>
            </a:r>
          </a:p>
          <a:p>
            <a:pPr>
              <a:lnSpc>
                <a:spcPct val="100000"/>
              </a:lnSpc>
            </a:pPr>
            <a:r>
              <a:rPr lang="en-US" sz="2000" dirty="0">
                <a:cs typeface="Arial" panose="020B0604020202020204" pitchFamily="34" charset="0"/>
              </a:rPr>
              <a:t>A disaggregation of the ORDC into ASDCs was primarily motivated by a desire for RTC to produce outcomes comparable to the ORDC price adders.</a:t>
            </a:r>
          </a:p>
          <a:p>
            <a:pPr>
              <a:lnSpc>
                <a:spcPct val="100000"/>
              </a:lnSpc>
            </a:pPr>
            <a:r>
              <a:rPr lang="en-US" sz="2000" dirty="0">
                <a:cs typeface="Arial" panose="020B0604020202020204" pitchFamily="34" charset="0"/>
              </a:rPr>
              <a:t>The IMM is concerned about this approach because:</a:t>
            </a:r>
          </a:p>
          <a:p>
            <a:pPr lvl="1">
              <a:lnSpc>
                <a:spcPct val="100000"/>
              </a:lnSpc>
            </a:pPr>
            <a:r>
              <a:rPr lang="en-US" sz="1900" dirty="0">
                <a:cs typeface="Arial" panose="020B0604020202020204" pitchFamily="34" charset="0"/>
              </a:rPr>
              <a:t>The simulations show that KP 1.1(4) and (5) will not produce market outcomes that mimic today’s ORDC outcomes;</a:t>
            </a:r>
          </a:p>
          <a:p>
            <a:pPr lvl="1">
              <a:lnSpc>
                <a:spcPct val="100000"/>
              </a:lnSpc>
            </a:pPr>
            <a:r>
              <a:rPr lang="en-US" sz="1900" dirty="0">
                <a:cs typeface="Arial" panose="020B0604020202020204" pitchFamily="34" charset="0"/>
              </a:rPr>
              <a:t>KP 1.1(4) limits ERCOT’s ability to produce ASDCs that </a:t>
            </a:r>
            <a:r>
              <a:rPr lang="en-US" sz="2000" dirty="0">
                <a:cs typeface="Arial" panose="020B0604020202020204" pitchFamily="34" charset="0"/>
              </a:rPr>
              <a:t>reflect marginal reliability value of each product;</a:t>
            </a:r>
          </a:p>
          <a:p>
            <a:pPr lvl="1">
              <a:lnSpc>
                <a:spcPct val="100000"/>
              </a:lnSpc>
            </a:pPr>
            <a:r>
              <a:rPr lang="en-US" sz="1900" dirty="0">
                <a:cs typeface="Arial" panose="020B0604020202020204" pitchFamily="34" charset="0"/>
              </a:rPr>
              <a:t>The static MCL value (3,000 MW) is particularly difficult to accommodate efficiently under any methodology given the variation in the AS plan.</a:t>
            </a:r>
          </a:p>
        </p:txBody>
      </p:sp>
      <p:sp>
        <p:nvSpPr>
          <p:cNvPr id="2" name="Rectangle 2">
            <a:extLst>
              <a:ext uri="{FF2B5EF4-FFF2-40B4-BE49-F238E27FC236}">
                <a16:creationId xmlns:a16="http://schemas.microsoft.com/office/drawing/2014/main" id="{7C44ED7F-35A2-065A-5975-9F4263896B0F}"/>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a:effectLst/>
              </a:rPr>
              <a:t>Comments on RTC KP 1.1(4)</a:t>
            </a:r>
            <a:endParaRPr lang="en-US" altLang="en-US" kern="0">
              <a:solidFill>
                <a:srgbClr val="000082"/>
              </a:solidFill>
              <a:effectLst/>
            </a:endParaRPr>
          </a:p>
        </p:txBody>
      </p:sp>
    </p:spTree>
    <p:extLst>
      <p:ext uri="{BB962C8B-B14F-4D97-AF65-F5344CB8AC3E}">
        <p14:creationId xmlns:p14="http://schemas.microsoft.com/office/powerpoint/2010/main" val="2347820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51336" y="1759256"/>
            <a:ext cx="7692664" cy="4657515"/>
          </a:xfrm>
        </p:spPr>
        <p:txBody>
          <a:bodyPr lIns="91426" tIns="45713" rIns="91426" bIns="45713" anchor="t"/>
          <a:lstStyle/>
          <a:p>
            <a:pPr marL="457200" indent="-457200">
              <a:lnSpc>
                <a:spcPct val="100000"/>
              </a:lnSpc>
              <a:buFont typeface="+mj-lt"/>
              <a:buAutoNum type="arabicPeriod"/>
            </a:pPr>
            <a:r>
              <a:rPr lang="en-US" dirty="0">
                <a:cs typeface="Arial" panose="020B0604020202020204" pitchFamily="34" charset="0"/>
              </a:rPr>
              <a:t>Formalize and adopt blended ASDCs to replace KP 1.1(5) ASDCs.</a:t>
            </a:r>
          </a:p>
          <a:p>
            <a:pPr marL="685800" lvl="1" indent="-228600">
              <a:lnSpc>
                <a:spcPct val="100000"/>
              </a:lnSpc>
            </a:pPr>
            <a:r>
              <a:rPr lang="en-US" sz="1800" dirty="0">
                <a:cs typeface="Arial" panose="020B0604020202020204" pitchFamily="34" charset="0"/>
              </a:rPr>
              <a:t>Conduct further analysis to determine the relative shapes and maximum prices of the ASDCs, particularly in consultation with ERCOT Operations. How would they prefer for shortage to be distributed among AS products?</a:t>
            </a:r>
          </a:p>
          <a:p>
            <a:pPr marL="685800" lvl="1" indent="-228600">
              <a:lnSpc>
                <a:spcPct val="100000"/>
              </a:lnSpc>
            </a:pPr>
            <a:r>
              <a:rPr lang="en-US" sz="1800" dirty="0">
                <a:cs typeface="Arial" panose="020B0604020202020204" pitchFamily="34" charset="0"/>
              </a:rPr>
              <a:t>Establish a connection between the final ASDCs and each product’s contribution to system reliability.</a:t>
            </a:r>
          </a:p>
          <a:p>
            <a:pPr marL="457200" indent="-457200">
              <a:lnSpc>
                <a:spcPct val="100000"/>
              </a:lnSpc>
              <a:buFont typeface="+mj-lt"/>
              <a:buAutoNum type="arabicPeriod"/>
            </a:pPr>
            <a:r>
              <a:rPr lang="en-US" dirty="0">
                <a:cs typeface="Arial" panose="020B0604020202020204" pitchFamily="34" charset="0"/>
              </a:rPr>
              <a:t>Study the impacts and trade-offs of adopting various duration requirements. E</a:t>
            </a:r>
            <a:r>
              <a:rPr lang="en-US" sz="1800" dirty="0">
                <a:cs typeface="Arial" panose="020B0604020202020204" pitchFamily="34" charset="0"/>
              </a:rPr>
              <a:t>stablish requirements that promote efficient performance.</a:t>
            </a:r>
          </a:p>
          <a:p>
            <a:pPr marL="457200" indent="-457200">
              <a:lnSpc>
                <a:spcPct val="100000"/>
              </a:lnSpc>
              <a:buFont typeface="+mj-lt"/>
              <a:buAutoNum type="arabicPeriod"/>
            </a:pPr>
            <a:r>
              <a:rPr lang="en-US" dirty="0">
                <a:cs typeface="Arial" panose="020B0604020202020204" pitchFamily="34" charset="0"/>
              </a:rPr>
              <a:t>Evaluate the benefits of relaxing the requirement that the ASDCs match the aggregate ORDC under KP 1.1(4)</a:t>
            </a:r>
          </a:p>
          <a:p>
            <a:pPr marL="685800" lvl="1" indent="-228600">
              <a:lnSpc>
                <a:spcPct val="100000"/>
              </a:lnSpc>
            </a:pPr>
            <a:r>
              <a:rPr lang="en-US" sz="1800" dirty="0">
                <a:cs typeface="Arial" panose="020B0604020202020204" pitchFamily="34" charset="0"/>
              </a:rPr>
              <a:t>ASDCs could be better aligned with the marginal reliability benefit of each product.</a:t>
            </a:r>
          </a:p>
          <a:p>
            <a:pPr marL="685800" lvl="1" indent="-228600">
              <a:lnSpc>
                <a:spcPct val="100000"/>
              </a:lnSpc>
            </a:pPr>
            <a:r>
              <a:rPr lang="en-US" sz="1800" dirty="0">
                <a:cs typeface="Arial" panose="020B0604020202020204" pitchFamily="34" charset="0"/>
              </a:rPr>
              <a:t>ASDCs could be specified using a few parameters, rather than a complex derivation that starts with the AORDC.</a:t>
            </a:r>
          </a:p>
        </p:txBody>
      </p:sp>
      <p:sp>
        <p:nvSpPr>
          <p:cNvPr id="2" name="Rectangle 2">
            <a:extLst>
              <a:ext uri="{FF2B5EF4-FFF2-40B4-BE49-F238E27FC236}">
                <a16:creationId xmlns:a16="http://schemas.microsoft.com/office/drawing/2014/main" id="{7C44ED7F-35A2-065A-5975-9F4263896B0F}"/>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a:effectLst/>
              </a:rPr>
              <a:t>Recommendations</a:t>
            </a:r>
            <a:endParaRPr lang="en-US" altLang="en-US" kern="0">
              <a:solidFill>
                <a:srgbClr val="000082"/>
              </a:solidFill>
              <a:effectLst/>
            </a:endParaRPr>
          </a:p>
        </p:txBody>
      </p:sp>
    </p:spTree>
    <p:extLst>
      <p:ext uri="{BB962C8B-B14F-4D97-AF65-F5344CB8AC3E}">
        <p14:creationId xmlns:p14="http://schemas.microsoft.com/office/powerpoint/2010/main" val="70773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828467"/>
            <a:ext cx="7725508" cy="4696116"/>
          </a:xfrm>
        </p:spPr>
        <p:txBody>
          <a:bodyPr lIns="91426" tIns="45713" rIns="91426" bIns="45713" anchor="t"/>
          <a:lstStyle/>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Under Real-Time Co-optimization, the Ancillary Service Demand Curves (ASDCs) reflect system demand for real-time reserves. Each ASDC represents demand for one AS product.</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ASDCs are typically “nested” in other market jurisdictions, meaning each product is substitutable for any lower-quality product.</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The currently approved ERCOT ASDCs are described in RTC Key Principle (KP) 1.1(4) and 1.1(5). The IMM has concerns with these curves:</a:t>
            </a:r>
          </a:p>
          <a:p>
            <a:pPr lvl="1"/>
            <a:r>
              <a:rPr kumimoji="0" lang="en-US" altLang="en-US" sz="18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SCED cannot efficiently trade off between products, as pricing is strictly hierarchical.</a:t>
            </a:r>
          </a:p>
          <a:p>
            <a:pPr lvl="1"/>
            <a:r>
              <a:rPr kumimoji="0" lang="en-US" altLang="en-US" sz="18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KP 1.1(5) ASDCs tend to underprice ECRS and Non-Spin during shortages.</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The IMM has developed an ORDC disaggregation approach to address these shortcomings, creating what we call “blended” ASDCs.</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This presentation provides a comparative analysis of:  (a) ERCOT KP 1.1(5) ASDCs, (b) nested ASDCs, and (c) “blended” ASDCs.</a:t>
            </a: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Introduction</a:t>
            </a:r>
            <a:endParaRPr lang="en-US" altLang="en-US" kern="0">
              <a:solidFill>
                <a:srgbClr val="000082"/>
              </a:solidFill>
            </a:endParaRPr>
          </a:p>
        </p:txBody>
      </p:sp>
    </p:spTree>
    <p:extLst>
      <p:ext uri="{BB962C8B-B14F-4D97-AF65-F5344CB8AC3E}">
        <p14:creationId xmlns:p14="http://schemas.microsoft.com/office/powerpoint/2010/main" val="59346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DF3ABF-BD16-2D08-DD5E-5BD140090874}"/>
              </a:ext>
            </a:extLst>
          </p:cNvPr>
          <p:cNvSpPr>
            <a:spLocks noGrp="1"/>
          </p:cNvSpPr>
          <p:nvPr>
            <p:ph type="ctrTitle" sz="quarter"/>
          </p:nvPr>
        </p:nvSpPr>
        <p:spPr/>
        <p:txBody>
          <a:bodyPr/>
          <a:lstStyle/>
          <a:p>
            <a:r>
              <a:rPr lang="en-US"/>
              <a:t>Appendix: Blended ASDC Derivation</a:t>
            </a:r>
          </a:p>
        </p:txBody>
      </p:sp>
      <p:sp>
        <p:nvSpPr>
          <p:cNvPr id="7" name="Subtitle 6">
            <a:extLst>
              <a:ext uri="{FF2B5EF4-FFF2-40B4-BE49-F238E27FC236}">
                <a16:creationId xmlns:a16="http://schemas.microsoft.com/office/drawing/2014/main" id="{74679C56-1DF7-E3E3-57AB-28A3217145EE}"/>
              </a:ext>
            </a:extLst>
          </p:cNvPr>
          <p:cNvSpPr>
            <a:spLocks noGrp="1"/>
          </p:cNvSpPr>
          <p:nvPr>
            <p:ph type="subTitle" sz="quarter" idx="1"/>
          </p:nvPr>
        </p:nvSpPr>
        <p:spPr/>
        <p:txBody>
          <a:bodyPr/>
          <a:lstStyle/>
          <a:p>
            <a:r>
              <a:rPr lang="en-US" sz="1800" dirty="0"/>
              <a:t>An Alternative Approach for Disaggregating the Aggregate ORDC</a:t>
            </a:r>
          </a:p>
        </p:txBody>
      </p:sp>
    </p:spTree>
    <p:extLst>
      <p:ext uri="{BB962C8B-B14F-4D97-AF65-F5344CB8AC3E}">
        <p14:creationId xmlns:p14="http://schemas.microsoft.com/office/powerpoint/2010/main" val="249481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752600"/>
            <a:ext cx="7649308" cy="4696116"/>
          </a:xfrm>
        </p:spPr>
        <p:txBody>
          <a:bodyPr lIns="91426" tIns="45713" rIns="91426" bIns="45713" anchor="t"/>
          <a:lstStyle/>
          <a:p>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Based on the 3,000 MW Minimum Contingency Level (MCL), the first 3,000 MW of the aggregate ORDC are priced at VOLL.</a:t>
            </a:r>
          </a:p>
          <a:p>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As the AS plan amounts vary, how should the flat MCL portion of the aggregate ORDC be divided up among the upward-AS products?</a:t>
            </a:r>
          </a:p>
          <a:p>
            <a:pPr>
              <a:spcAft>
                <a:spcPts val="600"/>
              </a:spcAft>
            </a:pPr>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IMM derived five parameters which, when fixed, allow for a unique map from a given set of AS requirement amounts to a set distribution of the 3,000 MW across the four up-AS products:</a:t>
            </a:r>
          </a:p>
          <a:p>
            <a:endPar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endPar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endPar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endPar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pPr marL="0" indent="0">
              <a:buNone/>
            </a:pPr>
            <a:endPar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IMM also selected max prices for each product, enforcing the product hierarchy:</a:t>
            </a: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solidFill>
                  <a:srgbClr val="000082"/>
                </a:solidFill>
              </a:rPr>
              <a:t>Blended ASDCs: Flat Portion of ORDC</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1C33D2ED-63A2-50CD-3559-A2157A5E4078}"/>
                  </a:ext>
                </a:extLst>
              </p:cNvPr>
              <p:cNvGraphicFramePr>
                <a:graphicFrameLocks noGrp="1"/>
              </p:cNvGraphicFramePr>
              <p:nvPr>
                <p:extLst>
                  <p:ext uri="{D42A27DB-BD31-4B8C-83A1-F6EECF244321}">
                    <p14:modId xmlns:p14="http://schemas.microsoft.com/office/powerpoint/2010/main" val="220669799"/>
                  </p:ext>
                </p:extLst>
              </p:nvPr>
            </p:nvGraphicFramePr>
            <p:xfrm>
              <a:off x="2274521" y="3625873"/>
              <a:ext cx="5937250" cy="1602105"/>
            </p:xfrm>
            <a:graphic>
              <a:graphicData uri="http://schemas.openxmlformats.org/drawingml/2006/table">
                <a:tbl>
                  <a:tblPr firstRow="1" firstCol="1" bandRow="1">
                    <a:tableStyleId>{5C22544A-7EE6-4342-B048-85BDC9FD1C3A}</a:tableStyleId>
                  </a:tblPr>
                  <a:tblGrid>
                    <a:gridCol w="1139825">
                      <a:extLst>
                        <a:ext uri="{9D8B030D-6E8A-4147-A177-3AD203B41FA5}">
                          <a16:colId xmlns:a16="http://schemas.microsoft.com/office/drawing/2014/main" val="3973106348"/>
                        </a:ext>
                      </a:extLst>
                    </a:gridCol>
                    <a:gridCol w="3714750">
                      <a:extLst>
                        <a:ext uri="{9D8B030D-6E8A-4147-A177-3AD203B41FA5}">
                          <a16:colId xmlns:a16="http://schemas.microsoft.com/office/drawing/2014/main" val="525915582"/>
                        </a:ext>
                      </a:extLst>
                    </a:gridCol>
                    <a:gridCol w="1082675">
                      <a:extLst>
                        <a:ext uri="{9D8B030D-6E8A-4147-A177-3AD203B41FA5}">
                          <a16:colId xmlns:a16="http://schemas.microsoft.com/office/drawing/2014/main" val="3082616501"/>
                        </a:ext>
                      </a:extLst>
                    </a:gridCol>
                  </a:tblGrid>
                  <a:tr h="0">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Name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Description</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Value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2180122781"/>
                      </a:ext>
                    </a:extLst>
                  </a:tr>
                  <a:tr h="262255">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100" kern="100">
                                    <a:effectLst/>
                                    <a:latin typeface="Cambria Math" panose="02040503050406030204" pitchFamily="18" charset="0"/>
                                  </a:rPr>
                                  <m:t>𝑅𝑒𝑔𝑈</m:t>
                                </m:r>
                                <m:sSubSup>
                                  <m:sSubSupPr>
                                    <m:ctrlPr>
                                      <a:rPr lang="en-US" sz="1200" i="1" kern="100">
                                        <a:effectLst/>
                                        <a:latin typeface="Cambria Math" panose="02040503050406030204" pitchFamily="18" charset="0"/>
                                      </a:rPr>
                                    </m:ctrlPr>
                                  </m:sSubSupPr>
                                  <m:e>
                                    <m:r>
                                      <a:rPr lang="en-US" sz="1100" kern="100">
                                        <a:effectLst/>
                                        <a:latin typeface="Cambria Math" panose="02040503050406030204" pitchFamily="18" charset="0"/>
                                      </a:rPr>
                                      <m:t>𝑝</m:t>
                                    </m:r>
                                  </m:e>
                                  <m:sub>
                                    <m:r>
                                      <a:rPr lang="en-US" sz="1100" kern="100">
                                        <a:effectLst/>
                                        <a:latin typeface="Cambria Math" panose="02040503050406030204" pitchFamily="18" charset="0"/>
                                      </a:rPr>
                                      <m:t>𝑚𝑎𝑥</m:t>
                                    </m:r>
                                  </m:sub>
                                  <m:sup>
                                    <m:r>
                                      <a:rPr lang="en-US" sz="1100" kern="100">
                                        <a:effectLst/>
                                        <a:latin typeface="Cambria Math" panose="02040503050406030204" pitchFamily="18" charset="0"/>
                                      </a:rPr>
                                      <m:t>𝑝𝑐𝑡</m:t>
                                    </m:r>
                                  </m:sup>
                                </m:sSubSup>
                              </m:oMath>
                            </m:oMathPara>
                          </a14:m>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Fixed percentage of RegUp priced at RegUp max price.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90%</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992881202"/>
                      </a:ext>
                    </a:extLst>
                  </a:tr>
                  <a:tr h="233680">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100" kern="100">
                                    <a:effectLst/>
                                    <a:latin typeface="Cambria Math" panose="02040503050406030204" pitchFamily="18" charset="0"/>
                                  </a:rPr>
                                  <m:t>𝑅𝑅</m:t>
                                </m:r>
                                <m:sSubSup>
                                  <m:sSubSupPr>
                                    <m:ctrlPr>
                                      <a:rPr lang="en-US" sz="1200" i="1" kern="100">
                                        <a:effectLst/>
                                        <a:latin typeface="Cambria Math" panose="02040503050406030204" pitchFamily="18" charset="0"/>
                                      </a:rPr>
                                    </m:ctrlPr>
                                  </m:sSubSupPr>
                                  <m:e>
                                    <m:r>
                                      <a:rPr lang="en-US" sz="1100" kern="100">
                                        <a:effectLst/>
                                        <a:latin typeface="Cambria Math" panose="02040503050406030204" pitchFamily="18" charset="0"/>
                                      </a:rPr>
                                      <m:t>𝑆</m:t>
                                    </m:r>
                                  </m:e>
                                  <m:sub>
                                    <m:r>
                                      <a:rPr lang="en-US" sz="1100" kern="100">
                                        <a:effectLst/>
                                        <a:latin typeface="Cambria Math" panose="02040503050406030204" pitchFamily="18" charset="0"/>
                                      </a:rPr>
                                      <m:t>𝑚𝑎𝑥</m:t>
                                    </m:r>
                                  </m:sub>
                                  <m:sup>
                                    <m:r>
                                      <a:rPr lang="en-US" sz="1100" kern="100">
                                        <a:effectLst/>
                                        <a:latin typeface="Cambria Math" panose="02040503050406030204" pitchFamily="18" charset="0"/>
                                      </a:rPr>
                                      <m:t>𝑝𝑐𝑡</m:t>
                                    </m:r>
                                  </m:sup>
                                </m:sSubSup>
                              </m:oMath>
                            </m:oMathPara>
                          </a14:m>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Maximum RRS percentage at RRS max price.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80%</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3745431908"/>
                      </a:ext>
                    </a:extLst>
                  </a:tr>
                  <a:tr h="267970">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100" kern="100">
                                    <a:effectLst/>
                                    <a:latin typeface="Cambria Math" panose="02040503050406030204" pitchFamily="18" charset="0"/>
                                  </a:rPr>
                                  <m:t>𝐸𝐶𝑅</m:t>
                                </m:r>
                                <m:sSubSup>
                                  <m:sSubSupPr>
                                    <m:ctrlPr>
                                      <a:rPr lang="en-US" sz="1200" i="1" kern="100">
                                        <a:effectLst/>
                                        <a:latin typeface="Cambria Math" panose="02040503050406030204" pitchFamily="18" charset="0"/>
                                      </a:rPr>
                                    </m:ctrlPr>
                                  </m:sSubSupPr>
                                  <m:e>
                                    <m:r>
                                      <a:rPr lang="en-US" sz="1100" kern="100">
                                        <a:effectLst/>
                                        <a:latin typeface="Cambria Math" panose="02040503050406030204" pitchFamily="18" charset="0"/>
                                      </a:rPr>
                                      <m:t>𝑆</m:t>
                                    </m:r>
                                  </m:e>
                                  <m:sub>
                                    <m:r>
                                      <a:rPr lang="en-US" sz="1100" kern="100">
                                        <a:effectLst/>
                                        <a:latin typeface="Cambria Math" panose="02040503050406030204" pitchFamily="18" charset="0"/>
                                      </a:rPr>
                                      <m:t>𝑚𝑎𝑥</m:t>
                                    </m:r>
                                  </m:sub>
                                  <m:sup>
                                    <m:r>
                                      <a:rPr lang="en-US" sz="1100" kern="100">
                                        <a:effectLst/>
                                        <a:latin typeface="Cambria Math" panose="02040503050406030204" pitchFamily="18" charset="0"/>
                                      </a:rPr>
                                      <m:t>𝑝𝑐𝑡</m:t>
                                    </m:r>
                                  </m:sup>
                                </m:sSubSup>
                              </m:oMath>
                            </m:oMathPara>
                          </a14:m>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Maximum ECRS percentage at ECRS max price.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30%</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750385650"/>
                      </a:ext>
                    </a:extLst>
                  </a:tr>
                  <a:tr h="0">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100" kern="100">
                                    <a:effectLst/>
                                    <a:latin typeface="Cambria Math" panose="02040503050406030204" pitchFamily="18" charset="0"/>
                                  </a:rPr>
                                  <m:t>𝐸𝐶𝑅</m:t>
                                </m:r>
                                <m:sSubSup>
                                  <m:sSubSupPr>
                                    <m:ctrlPr>
                                      <a:rPr lang="en-US" sz="1200" i="1" kern="100">
                                        <a:effectLst/>
                                        <a:latin typeface="Cambria Math" panose="02040503050406030204" pitchFamily="18" charset="0"/>
                                      </a:rPr>
                                    </m:ctrlPr>
                                  </m:sSubSupPr>
                                  <m:e>
                                    <m:r>
                                      <a:rPr lang="en-US" sz="1100" kern="100">
                                        <a:effectLst/>
                                        <a:latin typeface="Cambria Math" panose="02040503050406030204" pitchFamily="18" charset="0"/>
                                      </a:rPr>
                                      <m:t>𝑆</m:t>
                                    </m:r>
                                  </m:e>
                                  <m:sub>
                                    <m:r>
                                      <a:rPr lang="en-US" sz="1100" kern="100">
                                        <a:effectLst/>
                                        <a:latin typeface="Cambria Math" panose="02040503050406030204" pitchFamily="18" charset="0"/>
                                      </a:rPr>
                                      <m:t>𝑚𝑖𝑛</m:t>
                                    </m:r>
                                  </m:sub>
                                  <m:sup>
                                    <m:r>
                                      <a:rPr lang="en-US" sz="1100" kern="100">
                                        <a:effectLst/>
                                        <a:latin typeface="Cambria Math" panose="02040503050406030204" pitchFamily="18" charset="0"/>
                                      </a:rPr>
                                      <m:t>𝑀𝑊</m:t>
                                    </m:r>
                                  </m:sup>
                                </m:sSubSup>
                              </m:oMath>
                            </m:oMathPara>
                          </a14:m>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Minimum ECRS MW amount at max price, regardless of requirement amount.</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200 MW</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77091806"/>
                      </a:ext>
                    </a:extLst>
                  </a:tr>
                  <a:tr h="0">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100" kern="100">
                                    <a:effectLst/>
                                    <a:latin typeface="Cambria Math" panose="02040503050406030204" pitchFamily="18" charset="0"/>
                                  </a:rPr>
                                  <m:t>𝑁𝑜𝑛𝑆𝑝𝑖</m:t>
                                </m:r>
                                <m:sSubSup>
                                  <m:sSubSupPr>
                                    <m:ctrlPr>
                                      <a:rPr lang="en-US" sz="1200" i="1" kern="100">
                                        <a:effectLst/>
                                        <a:latin typeface="Cambria Math" panose="02040503050406030204" pitchFamily="18" charset="0"/>
                                      </a:rPr>
                                    </m:ctrlPr>
                                  </m:sSubSupPr>
                                  <m:e>
                                    <m:r>
                                      <a:rPr lang="en-US" sz="1100" kern="100">
                                        <a:effectLst/>
                                        <a:latin typeface="Cambria Math" panose="02040503050406030204" pitchFamily="18" charset="0"/>
                                      </a:rPr>
                                      <m:t>𝑛</m:t>
                                    </m:r>
                                  </m:e>
                                  <m:sub>
                                    <m:r>
                                      <a:rPr lang="en-US" sz="1100" kern="100">
                                        <a:effectLst/>
                                        <a:latin typeface="Cambria Math" panose="02040503050406030204" pitchFamily="18" charset="0"/>
                                      </a:rPr>
                                      <m:t>𝑚𝑖𝑛</m:t>
                                    </m:r>
                                  </m:sub>
                                  <m:sup>
                                    <m:r>
                                      <a:rPr lang="en-US" sz="1100" kern="100">
                                        <a:effectLst/>
                                        <a:latin typeface="Cambria Math" panose="02040503050406030204" pitchFamily="18" charset="0"/>
                                      </a:rPr>
                                      <m:t>𝑀𝑊</m:t>
                                    </m:r>
                                  </m:sup>
                                </m:sSubSup>
                              </m:oMath>
                            </m:oMathPara>
                          </a14:m>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Minimum Non-Spin MW amount at max price, regardless of requirement amount.</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100 MW</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1075966455"/>
                      </a:ext>
                    </a:extLst>
                  </a:tr>
                </a:tbl>
              </a:graphicData>
            </a:graphic>
          </p:graphicFrame>
        </mc:Choice>
        <mc:Fallback xmlns="">
          <p:graphicFrame>
            <p:nvGraphicFramePr>
              <p:cNvPr id="3" name="Table 2">
                <a:extLst>
                  <a:ext uri="{FF2B5EF4-FFF2-40B4-BE49-F238E27FC236}">
                    <a16:creationId xmlns:a16="http://schemas.microsoft.com/office/drawing/2014/main" id="{1C33D2ED-63A2-50CD-3559-A2157A5E4078}"/>
                  </a:ext>
                </a:extLst>
              </p:cNvPr>
              <p:cNvGraphicFramePr>
                <a:graphicFrameLocks noGrp="1"/>
              </p:cNvGraphicFramePr>
              <p:nvPr>
                <p:extLst>
                  <p:ext uri="{D42A27DB-BD31-4B8C-83A1-F6EECF244321}">
                    <p14:modId xmlns:p14="http://schemas.microsoft.com/office/powerpoint/2010/main" val="220669799"/>
                  </p:ext>
                </p:extLst>
              </p:nvPr>
            </p:nvGraphicFramePr>
            <p:xfrm>
              <a:off x="2274521" y="3625873"/>
              <a:ext cx="5937250" cy="1602105"/>
            </p:xfrm>
            <a:graphic>
              <a:graphicData uri="http://schemas.openxmlformats.org/drawingml/2006/table">
                <a:tbl>
                  <a:tblPr firstRow="1" firstCol="1" bandRow="1">
                    <a:tableStyleId>{5C22544A-7EE6-4342-B048-85BDC9FD1C3A}</a:tableStyleId>
                  </a:tblPr>
                  <a:tblGrid>
                    <a:gridCol w="1139825">
                      <a:extLst>
                        <a:ext uri="{9D8B030D-6E8A-4147-A177-3AD203B41FA5}">
                          <a16:colId xmlns:a16="http://schemas.microsoft.com/office/drawing/2014/main" val="3973106348"/>
                        </a:ext>
                      </a:extLst>
                    </a:gridCol>
                    <a:gridCol w="3714750">
                      <a:extLst>
                        <a:ext uri="{9D8B030D-6E8A-4147-A177-3AD203B41FA5}">
                          <a16:colId xmlns:a16="http://schemas.microsoft.com/office/drawing/2014/main" val="525915582"/>
                        </a:ext>
                      </a:extLst>
                    </a:gridCol>
                    <a:gridCol w="1082675">
                      <a:extLst>
                        <a:ext uri="{9D8B030D-6E8A-4147-A177-3AD203B41FA5}">
                          <a16:colId xmlns:a16="http://schemas.microsoft.com/office/drawing/2014/main" val="3082616501"/>
                        </a:ext>
                      </a:extLst>
                    </a:gridCol>
                  </a:tblGrid>
                  <a:tr h="167640">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Name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Description</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Value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2180122781"/>
                      </a:ext>
                    </a:extLst>
                  </a:tr>
                  <a:tr h="262255">
                    <a:tc>
                      <a:txBody>
                        <a:bodyPr/>
                        <a:lstStyle/>
                        <a:p>
                          <a:endParaRPr lang="en-US"/>
                        </a:p>
                      </a:txBody>
                      <a:tcPr marL="68580" marR="68580" marT="0" marB="0" anchor="ctr">
                        <a:blipFill>
                          <a:blip r:embed="rId3"/>
                          <a:stretch>
                            <a:fillRect l="-535" t="-83721" r="-423529" b="-481395"/>
                          </a:stretch>
                        </a:blipFill>
                      </a:tcP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Fixed percentage of RegUp priced at RegUp max price.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90%</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992881202"/>
                      </a:ext>
                    </a:extLst>
                  </a:tr>
                  <a:tr h="233680">
                    <a:tc>
                      <a:txBody>
                        <a:bodyPr/>
                        <a:lstStyle/>
                        <a:p>
                          <a:endParaRPr lang="en-US"/>
                        </a:p>
                      </a:txBody>
                      <a:tcPr marL="68580" marR="68580" marT="0" marB="0" anchor="ctr">
                        <a:blipFill>
                          <a:blip r:embed="rId3"/>
                          <a:stretch>
                            <a:fillRect l="-535" t="-207895" r="-423529" b="-444737"/>
                          </a:stretch>
                        </a:blipFill>
                      </a:tcP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Maximum RRS percentage at RRS max price.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80%</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3745431908"/>
                      </a:ext>
                    </a:extLst>
                  </a:tr>
                  <a:tr h="267970">
                    <a:tc>
                      <a:txBody>
                        <a:bodyPr/>
                        <a:lstStyle/>
                        <a:p>
                          <a:endParaRPr lang="en-US"/>
                        </a:p>
                      </a:txBody>
                      <a:tcPr marL="68580" marR="68580" marT="0" marB="0" anchor="ctr">
                        <a:blipFill>
                          <a:blip r:embed="rId3"/>
                          <a:stretch>
                            <a:fillRect l="-535" t="-260000" r="-423529" b="-275556"/>
                          </a:stretch>
                        </a:blipFill>
                      </a:tcP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Maximum ECRS percentage at ECRS max price.</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30%</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750385650"/>
                      </a:ext>
                    </a:extLst>
                  </a:tr>
                  <a:tr h="335280">
                    <a:tc>
                      <a:txBody>
                        <a:bodyPr/>
                        <a:lstStyle/>
                        <a:p>
                          <a:endParaRPr lang="en-US"/>
                        </a:p>
                      </a:txBody>
                      <a:tcPr marL="68580" marR="68580" marT="0" marB="0" anchor="ctr">
                        <a:blipFill>
                          <a:blip r:embed="rId3"/>
                          <a:stretch>
                            <a:fillRect l="-535" t="-294545" r="-423529" b="-125455"/>
                          </a:stretch>
                        </a:blipFill>
                      </a:tcP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Minimum ECRS MW amount at max price, regardless of requirement amount.</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200 MW</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77091806"/>
                      </a:ext>
                    </a:extLst>
                  </a:tr>
                  <a:tr h="335280">
                    <a:tc>
                      <a:txBody>
                        <a:bodyPr/>
                        <a:lstStyle/>
                        <a:p>
                          <a:endParaRPr lang="en-US"/>
                        </a:p>
                      </a:txBody>
                      <a:tcPr marL="68580" marR="68580" marT="0" marB="0" anchor="ctr">
                        <a:blipFill>
                          <a:blip r:embed="rId3"/>
                          <a:stretch>
                            <a:fillRect l="-535" t="-394545" r="-423529" b="-25455"/>
                          </a:stretch>
                        </a:blipFill>
                      </a:tcPr>
                    </a:tc>
                    <a:tc>
                      <a:txBody>
                        <a:bodyPr/>
                        <a:lstStyle/>
                        <a:p>
                          <a:pPr marL="0" marR="0">
                            <a:spcBef>
                              <a:spcPts val="0"/>
                            </a:spcBef>
                            <a:spcAft>
                              <a:spcPts val="0"/>
                            </a:spcAft>
                          </a:pPr>
                          <a:r>
                            <a:rPr lang="en-US" sz="1100" kern="100">
                              <a:effectLst/>
                              <a:latin typeface="Segoe UI" panose="020B0502040204020203" pitchFamily="34" charset="0"/>
                              <a:cs typeface="Segoe UI" panose="020B0502040204020203" pitchFamily="34" charset="0"/>
                            </a:rPr>
                            <a:t>Minimum Non-Spin MW amount at max price, regardless of requirement amount.</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tc>
                    <a:tc>
                      <a:txBody>
                        <a:bodyPr/>
                        <a:lstStyle/>
                        <a:p>
                          <a:pPr marL="0" marR="0" algn="ctr">
                            <a:spcBef>
                              <a:spcPts val="0"/>
                            </a:spcBef>
                            <a:spcAft>
                              <a:spcPts val="0"/>
                            </a:spcAft>
                          </a:pPr>
                          <a:r>
                            <a:rPr lang="en-US" sz="1100" kern="100">
                              <a:effectLst/>
                              <a:latin typeface="Segoe UI" panose="020B0502040204020203" pitchFamily="34" charset="0"/>
                              <a:cs typeface="Segoe UI" panose="020B0502040204020203" pitchFamily="34" charset="0"/>
                            </a:rPr>
                            <a:t>100 MW</a:t>
                          </a:r>
                          <a:endParaRPr lang="en-US" sz="1200" kern="100">
                            <a:solidFill>
                              <a:srgbClr val="000000"/>
                            </a:solidFill>
                            <a:effectLst/>
                            <a:latin typeface="Segoe UI" panose="020B0502040204020203" pitchFamily="34" charset="0"/>
                            <a:ea typeface="MS Mincho" panose="02020609040205080304" pitchFamily="49" charset="-128"/>
                            <a:cs typeface="Segoe UI" panose="020B0502040204020203" pitchFamily="34" charset="0"/>
                          </a:endParaRPr>
                        </a:p>
                      </a:txBody>
                      <a:tcPr marL="68580" marR="68580" marT="0" marB="0" anchor="ctr"/>
                    </a:tc>
                    <a:extLst>
                      <a:ext uri="{0D108BD9-81ED-4DB2-BD59-A6C34878D82A}">
                        <a16:rowId xmlns:a16="http://schemas.microsoft.com/office/drawing/2014/main" val="1075966455"/>
                      </a:ext>
                    </a:extLst>
                  </a:tr>
                </a:tbl>
              </a:graphicData>
            </a:graphic>
          </p:graphicFrame>
        </mc:Fallback>
      </mc:AlternateContent>
      <p:graphicFrame>
        <p:nvGraphicFramePr>
          <p:cNvPr id="4" name="Table 3">
            <a:extLst>
              <a:ext uri="{FF2B5EF4-FFF2-40B4-BE49-F238E27FC236}">
                <a16:creationId xmlns:a16="http://schemas.microsoft.com/office/drawing/2014/main" id="{2760AFD9-3CC9-E8A5-D37D-4A11DB2351E6}"/>
              </a:ext>
            </a:extLst>
          </p:cNvPr>
          <p:cNvGraphicFramePr>
            <a:graphicFrameLocks noGrp="1"/>
          </p:cNvGraphicFramePr>
          <p:nvPr>
            <p:extLst>
              <p:ext uri="{D42A27DB-BD31-4B8C-83A1-F6EECF244321}">
                <p14:modId xmlns:p14="http://schemas.microsoft.com/office/powerpoint/2010/main" val="2124174830"/>
              </p:ext>
            </p:extLst>
          </p:nvPr>
        </p:nvGraphicFramePr>
        <p:xfrm>
          <a:off x="4102345" y="5577840"/>
          <a:ext cx="1771650" cy="670560"/>
        </p:xfrm>
        <a:graphic>
          <a:graphicData uri="http://schemas.openxmlformats.org/drawingml/2006/table">
            <a:tbl>
              <a:tblPr firstCol="1" bandRow="1">
                <a:tableStyleId>{5C22544A-7EE6-4342-B048-85BDC9FD1C3A}</a:tableStyleId>
              </a:tblPr>
              <a:tblGrid>
                <a:gridCol w="800100">
                  <a:extLst>
                    <a:ext uri="{9D8B030D-6E8A-4147-A177-3AD203B41FA5}">
                      <a16:colId xmlns:a16="http://schemas.microsoft.com/office/drawing/2014/main" val="1545145205"/>
                    </a:ext>
                  </a:extLst>
                </a:gridCol>
                <a:gridCol w="971550">
                  <a:extLst>
                    <a:ext uri="{9D8B030D-6E8A-4147-A177-3AD203B41FA5}">
                      <a16:colId xmlns:a16="http://schemas.microsoft.com/office/drawing/2014/main" val="532054115"/>
                    </a:ext>
                  </a:extLst>
                </a:gridCol>
              </a:tblGrid>
              <a:tr h="0">
                <a:tc>
                  <a:txBody>
                    <a:bodyPr/>
                    <a:lstStyle/>
                    <a:p>
                      <a:pPr marL="0" marR="0" algn="r">
                        <a:spcBef>
                          <a:spcPts val="0"/>
                        </a:spcBef>
                        <a:spcAft>
                          <a:spcPts val="0"/>
                        </a:spcAft>
                      </a:pPr>
                      <a:r>
                        <a:rPr lang="en-US" sz="1100" kern="100">
                          <a:effectLst/>
                        </a:rPr>
                        <a:t>RegUp</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00">
                          <a:effectLst/>
                        </a:rPr>
                        <a:t>$5,250/MWh</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47242958"/>
                  </a:ext>
                </a:extLst>
              </a:tr>
              <a:tr h="0">
                <a:tc>
                  <a:txBody>
                    <a:bodyPr/>
                    <a:lstStyle/>
                    <a:p>
                      <a:pPr marL="0" marR="0" algn="r">
                        <a:spcBef>
                          <a:spcPts val="0"/>
                        </a:spcBef>
                        <a:spcAft>
                          <a:spcPts val="0"/>
                        </a:spcAft>
                      </a:pPr>
                      <a:r>
                        <a:rPr lang="en-US" sz="1100" kern="100">
                          <a:effectLst/>
                        </a:rPr>
                        <a:t>RRS</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00">
                          <a:effectLst/>
                        </a:rPr>
                        <a:t>$5,100/MWh</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87181673"/>
                  </a:ext>
                </a:extLst>
              </a:tr>
              <a:tr h="0">
                <a:tc>
                  <a:txBody>
                    <a:bodyPr/>
                    <a:lstStyle/>
                    <a:p>
                      <a:pPr marL="0" marR="0" algn="r">
                        <a:spcBef>
                          <a:spcPts val="0"/>
                        </a:spcBef>
                        <a:spcAft>
                          <a:spcPts val="0"/>
                        </a:spcAft>
                      </a:pPr>
                      <a:r>
                        <a:rPr lang="en-US" sz="1100" kern="100">
                          <a:effectLst/>
                        </a:rPr>
                        <a:t>ECRS</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00">
                          <a:effectLst/>
                        </a:rPr>
                        <a:t>$5,050/MWh</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81723709"/>
                  </a:ext>
                </a:extLst>
              </a:tr>
              <a:tr h="0">
                <a:tc>
                  <a:txBody>
                    <a:bodyPr/>
                    <a:lstStyle/>
                    <a:p>
                      <a:pPr marL="0" marR="0" algn="r">
                        <a:spcBef>
                          <a:spcPts val="0"/>
                        </a:spcBef>
                        <a:spcAft>
                          <a:spcPts val="0"/>
                        </a:spcAft>
                      </a:pPr>
                      <a:r>
                        <a:rPr lang="en-US" sz="1100" kern="100">
                          <a:effectLst/>
                        </a:rPr>
                        <a:t>Non-Spin</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kern="100">
                          <a:effectLst/>
                        </a:rPr>
                        <a:t>$5,000/MWh</a:t>
                      </a:r>
                      <a:endParaRPr lang="en-US" sz="1200" kern="1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628571842"/>
                  </a:ext>
                </a:extLst>
              </a:tr>
            </a:tbl>
          </a:graphicData>
        </a:graphic>
      </p:graphicFrame>
    </p:spTree>
    <p:extLst>
      <p:ext uri="{BB962C8B-B14F-4D97-AF65-F5344CB8AC3E}">
        <p14:creationId xmlns:p14="http://schemas.microsoft.com/office/powerpoint/2010/main" val="2486762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dirty="0">
                <a:solidFill>
                  <a:srgbClr val="000082"/>
                </a:solidFill>
              </a:rPr>
              <a:t>Blended ASDCs: Flat Portion of ORDC</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B4821C-65DA-FBD4-09A4-B20C5EEF8569}"/>
                  </a:ext>
                </a:extLst>
              </p:cNvPr>
              <p:cNvSpPr txBox="1"/>
              <p:nvPr/>
            </p:nvSpPr>
            <p:spPr>
              <a:xfrm>
                <a:off x="1549290" y="1803570"/>
                <a:ext cx="7554780" cy="4427430"/>
              </a:xfrm>
              <a:prstGeom prst="rect">
                <a:avLst/>
              </a:prstGeom>
              <a:noFill/>
            </p:spPr>
            <p:txBody>
              <a:bodyPr wrap="square">
                <a:spAutoFit/>
              </a:bodyPr>
              <a:lstStyle/>
              <a:p>
                <a:pPr marR="0" lvl="0">
                  <a:lnSpc>
                    <a:spcPct val="107000"/>
                  </a:lnSpc>
                  <a:spcBef>
                    <a:spcPts val="0"/>
                  </a:spcBef>
                  <a:spcAft>
                    <a:spcPts val="0"/>
                  </a:spcAft>
                </a:pPr>
                <a:r>
                  <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Using RegUp max price percentage, ECRS and RRS maximum max price percentages, ECRS minimum MW at max price, and Non-Spin MW at max price, distribute the 3,000 MW MCL amount over each product:</a:t>
                </a:r>
              </a:p>
              <a:p>
                <a:pPr marL="285750" indent="-285750">
                  <a:lnSpc>
                    <a:spcPct val="107000"/>
                  </a:lnSpc>
                  <a:spcBef>
                    <a:spcPts val="0"/>
                  </a:spcBef>
                  <a:spcAft>
                    <a:spcPts val="0"/>
                  </a:spcAft>
                  <a:buFont typeface="+mj-lt"/>
                  <a:buAutoNum type="arabicPeriod"/>
                </a:pPr>
                <a:r>
                  <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If </a:t>
                </a:r>
                <a14:m>
                  <m:oMath xmlns:m="http://schemas.openxmlformats.org/officeDocument/2006/math">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p>
                      <m:s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b>
                      <m:sSub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Sup>
                      <m:sSub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b>
                      <m:sSubPr>
                        <m:ctrlP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𝑅𝑅</m:t>
                    </m:r>
                    <m:sSubSup>
                      <m:sSubSupPr>
                        <m:ctrlP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𝑚𝑎𝑥</m:t>
                        </m:r>
                      </m:sub>
                      <m:sup>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sup>
                    </m:sSubSup>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𝑅𝑅</m:t>
                    </m:r>
                    <m:sSub>
                      <m:sSubPr>
                        <m:ctrlP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𝑁𝑜𝑛𝑆𝑝𝑖</m:t>
                    </m:r>
                    <m:sSubSup>
                      <m:sSubSupPr>
                        <m:ctrlP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𝑚𝑖𝑛</m:t>
                        </m:r>
                      </m:sub>
                      <m:sup>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bSup>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11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𝑀𝐶𝐿</m:t>
                    </m:r>
                  </m:oMath>
                </a14:m>
                <a:r>
                  <a:rPr lang="en-US" sz="1100"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bSup>
                      <m:sSub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b>
                      <m:sSub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𝑟𝑒𝑞</m:t>
                        </m:r>
                      </m:sub>
                    </m:sSub>
                  </m:oMath>
                </a14:m>
                <a:endParaRPr lang="en-US" sz="1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𝑅𝑅</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𝑅𝑅</m:t>
                    </m:r>
                    <m:sSubSup>
                      <m:sSub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𝑅𝑅</m:t>
                    </m:r>
                    <m:sSub>
                      <m:sSub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𝑟𝑒𝑞</m:t>
                        </m:r>
                      </m:sub>
                    </m:sSub>
                  </m:oMath>
                </a14:m>
                <a:endParaRPr lang="en-US" sz="1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𝑁𝑜𝑛𝑆𝑝𝑖</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𝑀𝐶𝐿</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𝑅𝑒𝑔𝑈</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𝑝</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𝑅𝑅</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oMath>
                </a14:m>
                <a:endParaRPr lang="en-US" sz="1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0"/>
                  </a:spcAft>
                  <a:buFont typeface="+mj-lt"/>
                  <a:buAutoNum type="arabicPeriod"/>
                </a:pPr>
                <a:r>
                  <a:rPr lang="en-US" sz="1100"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Else if </a:t>
                </a:r>
                <a14:m>
                  <m:oMath xmlns:m="http://schemas.openxmlformats.org/officeDocument/2006/math">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p>
                      <m:s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b>
                      <m:sSub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Sup>
                      <m:sSub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
                      <m:sSub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Sup>
                      <m:sSub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𝑁𝑜𝑛𝑆𝑝𝑖</m:t>
                    </m:r>
                    <m:sSubSup>
                      <m:sSub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𝑀𝐶𝐿</m:t>
                    </m:r>
                  </m:oMath>
                </a14:m>
                <a:r>
                  <a:rPr lang="en-US" sz="1100"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oMath>
                </a14:m>
                <a:endParaRPr lang="en-US" sz="1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𝑅𝑅</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p>
                          <m:s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𝑅𝑒𝑔𝑈</m:t>
                        </m:r>
                        <m:sSub>
                          <m:sSub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𝑀𝐶𝐿</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𝑁𝑜𝑛𝑆𝑝𝑖</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e>
                        </m:d>
                      </m:e>
                    </m:d>
                  </m:oMath>
                </a14:m>
                <a:endParaRPr lang="en-US" sz="1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𝑁𝑜𝑛𝑆𝑝𝑖</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𝑁𝑜𝑛𝑆𝑝𝑖</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oMath>
                </a14:m>
                <a:endPar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0"/>
                  </a:spcBef>
                  <a:spcAft>
                    <a:spcPts val="0"/>
                  </a:spcAft>
                  <a:buFont typeface="+mj-lt"/>
                  <a:buAutoNum type="arabicPeriod"/>
                </a:pPr>
                <a:r>
                  <a:rPr lang="en-US" sz="1100" kern="100"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Otherwise: </a:t>
                </a:r>
                <a14:m>
                  <m:oMath xmlns:m="http://schemas.openxmlformats.org/officeDocument/2006/math">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p>
                      <m:s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b>
                      <m:sSub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Sup>
                      <m:sSub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
                      <m:sSub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Sup>
                      <m:sSub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
                      <m:sSub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𝑁𝑜𝑛𝑆𝑝𝑖</m:t>
                    </m:r>
                    <m:sSubSup>
                      <m:sSubSupPr>
                        <m:ctrlP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11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𝑀𝐶𝐿</m:t>
                    </m:r>
                  </m:oMath>
                </a14:m>
                <a:endPar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p>
                      <m:s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2</m:t>
                        </m:r>
                      </m:den>
                    </m:f>
                    <m:d>
                      <m:d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p>
                          <m:s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𝑀𝐶𝐿</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𝑁𝑜𝑛𝑆𝑝𝑖</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e>
                        </m:d>
                      </m:e>
                    </m:d>
                  </m:oMath>
                </a14:m>
                <a:endParaRPr lang="en-US" sz="1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bSup>
                      <m:sSub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𝐸𝐶𝑅</m:t>
                    </m:r>
                    <m:sSub>
                      <m:sSub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2</m:t>
                        </m:r>
                      </m:den>
                    </m:f>
                    <m:d>
                      <m:d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p>
                          <m:s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𝑅𝑒𝑔𝑈</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𝑅𝑅</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𝑚𝑎𝑥</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𝑝𝑐𝑡</m:t>
                            </m:r>
                          </m:sup>
                        </m:sSub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𝐸𝐶𝑅</m:t>
                        </m:r>
                        <m:sSub>
                          <m:sSub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𝑀𝐶𝐿</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𝑁𝑜𝑛𝑆𝑝𝑖</m:t>
                            </m:r>
                            <m:sSubSup>
                              <m:sSubSupPr>
                                <m:ctrlP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𝑚𝑖𝑛</m:t>
                                </m:r>
                              </m:sub>
                              <m:sup>
                                <m:r>
                                  <a:rPr lang="en-US" sz="1000" i="1" kern="100">
                                    <a:solidFill>
                                      <a:schemeClr val="bg2"/>
                                    </a:solidFill>
                                    <a:effectLst/>
                                    <a:latin typeface="Cambria Math" panose="02040503050406030204" pitchFamily="18" charset="0"/>
                                    <a:ea typeface="Calibri" panose="020F0502020204030204" pitchFamily="34" charset="0"/>
                                    <a:cs typeface="Times New Roman" panose="02020603050405020304" pitchFamily="18" charset="0"/>
                                  </a:rPr>
                                  <m:t>𝑀𝑊</m:t>
                                </m:r>
                              </m:sup>
                            </m:sSubSup>
                          </m:e>
                        </m:d>
                      </m:e>
                    </m:d>
                  </m:oMath>
                </a14:m>
                <a:endParaRPr lang="en-US" sz="1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0"/>
                  </a:spcAft>
                  <a:buFont typeface="+mj-lt"/>
                  <a:buAutoNum type="alphaLcPeriod"/>
                </a:pPr>
                <a14:m>
                  <m:oMath xmlns:m="http://schemas.openxmlformats.org/officeDocument/2006/math">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𝑁𝑜𝑛𝑆𝑝𝑖</m:t>
                    </m:r>
                    <m:sSup>
                      <m:s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𝑁𝑜𝑛𝑆𝑝𝑖</m:t>
                    </m:r>
                    <m:sSubSup>
                      <m:sSubSupPr>
                        <m:ctrlP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𝑚𝑖𝑛</m:t>
                        </m:r>
                      </m:sub>
                      <m:sup>
                        <m:r>
                          <a:rPr lang="en-US" sz="1000" i="1" kern="100">
                            <a:solidFill>
                              <a:schemeClr val="bg2"/>
                            </a:solidFill>
                            <a:effectLst/>
                            <a:latin typeface="Cambria Math" panose="02040503050406030204" pitchFamily="18" charset="0"/>
                            <a:ea typeface="Times New Roman" panose="02020603050405020304" pitchFamily="18" charset="0"/>
                            <a:cs typeface="Times New Roman" panose="02020603050405020304" pitchFamily="18" charset="0"/>
                          </a:rPr>
                          <m:t>𝑀𝑊</m:t>
                        </m:r>
                      </m:sup>
                    </m:sSubSup>
                  </m:oMath>
                </a14:m>
                <a:endPar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endPar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endPar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Using the 8/19/24 19:00 delivery hour as an example:</a:t>
                </a:r>
              </a:p>
              <a:p>
                <a:pPr marL="685800" lvl="1" indent="-228600">
                  <a:lnSpc>
                    <a:spcPct val="107000"/>
                  </a:lnSpc>
                  <a:spcBef>
                    <a:spcPts val="0"/>
                  </a:spcBef>
                  <a:spcAft>
                    <a:spcPts val="0"/>
                  </a:spcAft>
                  <a:buFont typeface="+mj-lt"/>
                  <a:buAutoNum type="arabicPeriod"/>
                </a:pPr>
                <a:r>
                  <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RegUp: 544 MW of 604 MW requirement</a:t>
                </a:r>
              </a:p>
              <a:p>
                <a:pPr marL="685800" lvl="1" indent="-228600">
                  <a:lnSpc>
                    <a:spcPct val="107000"/>
                  </a:lnSpc>
                  <a:spcBef>
                    <a:spcPts val="0"/>
                  </a:spcBef>
                  <a:spcAft>
                    <a:spcPts val="0"/>
                  </a:spcAft>
                  <a:buFont typeface="+mj-lt"/>
                  <a:buAutoNum type="arabicPeriod"/>
                </a:pPr>
                <a:r>
                  <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RRS: 1,714 MW of 2,300 MW requirement</a:t>
                </a:r>
              </a:p>
              <a:p>
                <a:pPr marL="685800" lvl="1" indent="-228600">
                  <a:lnSpc>
                    <a:spcPct val="107000"/>
                  </a:lnSpc>
                  <a:spcBef>
                    <a:spcPts val="0"/>
                  </a:spcBef>
                  <a:spcAft>
                    <a:spcPts val="0"/>
                  </a:spcAft>
                  <a:buFont typeface="+mj-lt"/>
                  <a:buAutoNum type="arabicPeriod"/>
                </a:pPr>
                <a:r>
                  <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ECRS: 642 MW of 2,559 MW requirement</a:t>
                </a:r>
              </a:p>
              <a:p>
                <a:pPr marL="685800" lvl="1" indent="-228600">
                  <a:lnSpc>
                    <a:spcPct val="107000"/>
                  </a:lnSpc>
                  <a:spcBef>
                    <a:spcPts val="0"/>
                  </a:spcBef>
                  <a:spcAft>
                    <a:spcPts val="800"/>
                  </a:spcAft>
                  <a:buFont typeface="+mj-lt"/>
                  <a:buAutoNum type="arabicPeriod"/>
                </a:pPr>
                <a:r>
                  <a:rPr lang="en-US"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Non-Spin: 100 MW of 3,725 MW requirement</a:t>
                </a:r>
              </a:p>
            </p:txBody>
          </p:sp>
        </mc:Choice>
        <mc:Fallback xmlns="">
          <p:sp>
            <p:nvSpPr>
              <p:cNvPr id="6" name="TextBox 5">
                <a:extLst>
                  <a:ext uri="{FF2B5EF4-FFF2-40B4-BE49-F238E27FC236}">
                    <a16:creationId xmlns:a16="http://schemas.microsoft.com/office/drawing/2014/main" id="{AEB4821C-65DA-FBD4-09A4-B20C5EEF8569}"/>
                  </a:ext>
                </a:extLst>
              </p:cNvPr>
              <p:cNvSpPr txBox="1">
                <a:spLocks noRot="1" noChangeAspect="1" noMove="1" noResize="1" noEditPoints="1" noAdjustHandles="1" noChangeArrowheads="1" noChangeShapeType="1" noTextEdit="1"/>
              </p:cNvSpPr>
              <p:nvPr/>
            </p:nvSpPr>
            <p:spPr>
              <a:xfrm>
                <a:off x="1549290" y="1803570"/>
                <a:ext cx="7554780" cy="442743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62778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752600"/>
            <a:ext cx="7649308" cy="4696116"/>
          </a:xfrm>
        </p:spPr>
        <p:txBody>
          <a:bodyPr lIns="91426" tIns="45713" rIns="91426" bIns="45713" anchor="t"/>
          <a:lstStyle/>
          <a:p>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Additional design parameters to limit RegUp and RRS shortages:</a:t>
            </a:r>
          </a:p>
          <a:p>
            <a:pPr lvl="1"/>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Min RegUp price: $250/MWh</a:t>
            </a:r>
          </a:p>
          <a:p>
            <a:pPr lvl="1"/>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Min RRS price: $100/MWh</a:t>
            </a:r>
          </a:p>
          <a:p>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Disaggregation process:</a:t>
            </a:r>
          </a:p>
          <a:p>
            <a:pPr lvl="1"/>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Extract evenly spaced 1 MW ORDC segments extending from the start of the curved portion out to the min RegUp price. These segments form the curved portion of the RegUp demand curve.</a:t>
            </a:r>
          </a:p>
          <a:p>
            <a:pPr lvl="1"/>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Extract evenly spaced 1 MW ORDC segments extending from the start of the curved portion out to the min RRS price. These segments form the curved portion of the RRS demand curve.</a:t>
            </a:r>
          </a:p>
          <a:p>
            <a:pPr lvl="1"/>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Assign the remaining 1 MW segments of the ORDC to ECRS and Non-Spin alternately, until the requirements for both products have been met.</a:t>
            </a:r>
          </a:p>
          <a:p>
            <a:pPr lvl="1"/>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Assign any remaining 1 MW segments of the ORDC priced above $0.01/MWh to Non-Spin.</a:t>
            </a:r>
          </a:p>
          <a:p>
            <a:r>
              <a:rPr kumimoji="0" lang="en-US" altLang="en-US" sz="1600">
                <a:solidFill>
                  <a:srgbClr val="000000"/>
                </a:solidFill>
                <a:latin typeface="Segoe UI" panose="020B0502040204020203" pitchFamily="34" charset="0"/>
                <a:ea typeface="Times New Roman" panose="02020603050405020304" pitchFamily="18" charset="0"/>
                <a:cs typeface="Segoe UI" panose="020B0502040204020203" pitchFamily="34" charset="0"/>
              </a:rPr>
              <a:t>Finally, use linear interpolation to represent each ASDC with 100 price-quantity pairs.</a:t>
            </a: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solidFill>
                  <a:srgbClr val="000082"/>
                </a:solidFill>
              </a:rPr>
              <a:t>Blended ASDCs: Curved Portion of ORDC</a:t>
            </a:r>
          </a:p>
        </p:txBody>
      </p:sp>
    </p:spTree>
    <p:extLst>
      <p:ext uri="{BB962C8B-B14F-4D97-AF65-F5344CB8AC3E}">
        <p14:creationId xmlns:p14="http://schemas.microsoft.com/office/powerpoint/2010/main" val="2871494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812495"/>
            <a:ext cx="7649308" cy="4532403"/>
          </a:xfrm>
        </p:spPr>
        <p:txBody>
          <a:bodyPr lIns="91426" tIns="45713" rIns="91426" bIns="45713" anchor="t"/>
          <a:lstStyle/>
          <a:p>
            <a:pPr marL="0" indent="0">
              <a:buNone/>
            </a:pPr>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Can the KP 1.1(4) aggregate ORDC be disaggregated to produce ASDCs that:</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Allow SCED to trade off efficiently between products, rather than enforcing a strict price hierarchy?</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Achieve comparable market efficiency and reliability to the nested curves in place in other US ancillary service markets?</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Produce prices for each AS product and Energy during shortage conditions that provide efficient short and long-term incentives?</a:t>
            </a: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Motivating Questions</a:t>
            </a:r>
            <a:endParaRPr lang="en-US" altLang="en-US" kern="0">
              <a:solidFill>
                <a:srgbClr val="000082"/>
              </a:solidFill>
            </a:endParaRPr>
          </a:p>
        </p:txBody>
      </p:sp>
    </p:spTree>
    <p:extLst>
      <p:ext uri="{BB962C8B-B14F-4D97-AF65-F5344CB8AC3E}">
        <p14:creationId xmlns:p14="http://schemas.microsoft.com/office/powerpoint/2010/main" val="2401954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DF3ABF-BD16-2D08-DD5E-5BD140090874}"/>
              </a:ext>
            </a:extLst>
          </p:cNvPr>
          <p:cNvSpPr>
            <a:spLocks noGrp="1"/>
          </p:cNvSpPr>
          <p:nvPr>
            <p:ph type="ctrTitle" sz="quarter"/>
          </p:nvPr>
        </p:nvSpPr>
        <p:spPr/>
        <p:txBody>
          <a:bodyPr/>
          <a:lstStyle/>
          <a:p>
            <a:r>
              <a:rPr lang="en-US"/>
              <a:t>ASDC Design</a:t>
            </a:r>
          </a:p>
        </p:txBody>
      </p:sp>
      <p:sp>
        <p:nvSpPr>
          <p:cNvPr id="7" name="Subtitle 6">
            <a:extLst>
              <a:ext uri="{FF2B5EF4-FFF2-40B4-BE49-F238E27FC236}">
                <a16:creationId xmlns:a16="http://schemas.microsoft.com/office/drawing/2014/main" id="{74679C56-1DF7-E3E3-57AB-28A3217145EE}"/>
              </a:ext>
            </a:extLst>
          </p:cNvPr>
          <p:cNvSpPr>
            <a:spLocks noGrp="1"/>
          </p:cNvSpPr>
          <p:nvPr>
            <p:ph type="subTitle" sz="quarter" idx="1"/>
          </p:nvPr>
        </p:nvSpPr>
        <p:spPr/>
        <p:txBody>
          <a:bodyPr/>
          <a:lstStyle/>
          <a:p>
            <a:r>
              <a:rPr lang="en-US" sz="1800"/>
              <a:t>ERCOT KP 1.1(5) Curves, Nested Curves, and Blended Curves</a:t>
            </a:r>
          </a:p>
        </p:txBody>
      </p:sp>
    </p:spTree>
    <p:extLst>
      <p:ext uri="{BB962C8B-B14F-4D97-AF65-F5344CB8AC3E}">
        <p14:creationId xmlns:p14="http://schemas.microsoft.com/office/powerpoint/2010/main" val="837875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781175"/>
            <a:ext cx="7649308" cy="1345978"/>
          </a:xfrm>
        </p:spPr>
        <p:txBody>
          <a:bodyPr lIns="91426" tIns="45713" rIns="91426" bIns="45713" anchor="t"/>
          <a:lstStyle/>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To promote continuity in pricing outcomes relative to today’s Operating Reserve Demand Curve (ORDC), KP 1.1(4) describes an aggregate ORDC based on historical pricing outcomes as a starting point for ASDC design.</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KP 1.1(5) then defines each ASDC as a contiguous vertical slice of this curve. This enforces a strict price hierarchy and prevents trade-offs between products.</a:t>
            </a: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RTC KP 1.1 ASDCs</a:t>
            </a:r>
            <a:endParaRPr lang="en-US" altLang="en-US" kern="0">
              <a:solidFill>
                <a:srgbClr val="000082"/>
              </a:solidFill>
            </a:endParaRPr>
          </a:p>
        </p:txBody>
      </p:sp>
      <p:sp>
        <p:nvSpPr>
          <p:cNvPr id="10" name="TextBox 9">
            <a:extLst>
              <a:ext uri="{FF2B5EF4-FFF2-40B4-BE49-F238E27FC236}">
                <a16:creationId xmlns:a16="http://schemas.microsoft.com/office/drawing/2014/main" id="{358103EB-328F-BE60-D066-D4350D194806}"/>
              </a:ext>
            </a:extLst>
          </p:cNvPr>
          <p:cNvSpPr txBox="1"/>
          <p:nvPr/>
        </p:nvSpPr>
        <p:spPr>
          <a:xfrm>
            <a:off x="1584601" y="6042122"/>
            <a:ext cx="7350805" cy="461665"/>
          </a:xfrm>
          <a:prstGeom prst="rect">
            <a:avLst/>
          </a:prstGeom>
          <a:noFill/>
        </p:spPr>
        <p:txBody>
          <a:bodyPr wrap="square">
            <a:spAutoFit/>
          </a:bodyPr>
          <a:lstStyle/>
          <a:p>
            <a:r>
              <a:rPr kumimoji="0" lang="en-US" altLang="en-US" sz="12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Left: KP 1.1(4) aggregate ORDC, with ASDCs colored according to AS plan for 8/19/24 1900.</a:t>
            </a:r>
          </a:p>
          <a:p>
            <a:r>
              <a:rPr kumimoji="0" lang="en-US" sz="1200" dirty="0">
                <a:solidFill>
                  <a:srgbClr val="000000"/>
                </a:solidFill>
                <a:latin typeface="Segoe UI" panose="020B0502040204020203" pitchFamily="34" charset="0"/>
                <a:cs typeface="Segoe UI" panose="020B0502040204020203" pitchFamily="34" charset="0"/>
              </a:rPr>
              <a:t>Right: Same ASDCs, all shifted to the origin.</a:t>
            </a:r>
            <a:endParaRPr lang="en-US" sz="1200" dirty="0"/>
          </a:p>
        </p:txBody>
      </p:sp>
      <p:pic>
        <p:nvPicPr>
          <p:cNvPr id="16" name="Picture 15">
            <a:extLst>
              <a:ext uri="{FF2B5EF4-FFF2-40B4-BE49-F238E27FC236}">
                <a16:creationId xmlns:a16="http://schemas.microsoft.com/office/drawing/2014/main" id="{4AD81AA3-6675-5873-F914-3C4258F47D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09454" y="3149577"/>
            <a:ext cx="7258592" cy="2772062"/>
          </a:xfrm>
          <a:prstGeom prst="rect">
            <a:avLst/>
          </a:prstGeom>
        </p:spPr>
      </p:pic>
    </p:spTree>
    <p:extLst>
      <p:ext uri="{BB962C8B-B14F-4D97-AF65-F5344CB8AC3E}">
        <p14:creationId xmlns:p14="http://schemas.microsoft.com/office/powerpoint/2010/main" val="210889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752599"/>
            <a:ext cx="7649308" cy="2305120"/>
          </a:xfrm>
        </p:spPr>
        <p:txBody>
          <a:bodyPr lIns="91426" tIns="45713" rIns="91426" bIns="45713" anchor="t"/>
          <a:lstStyle/>
          <a:p>
            <a: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Nested curves are based on substitutability (RRS may stand in for ECRS or Non-Spin, etc.).</a:t>
            </a:r>
          </a:p>
          <a:p>
            <a:pPr lvl="1"/>
            <a:r>
              <a:rPr kumimoji="0" lang="en-US" altLang="en-US" sz="13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Efficient performance demonstrated in other US ancillary service markets.</a:t>
            </a:r>
          </a:p>
          <a:p>
            <a:pPr lvl="1"/>
            <a:r>
              <a:rPr kumimoji="0" lang="en-US" altLang="en-US" sz="13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Sound theory. Example: marginal cost of 1 MW of Non-Spin shortage depends on shortages in other products.</a:t>
            </a:r>
          </a:p>
          <a:p>
            <a: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Substitutability poses challenges in an ERCOT context:</a:t>
            </a:r>
          </a:p>
          <a:p>
            <a:pPr lvl="1"/>
            <a:r>
              <a:rPr kumimoji="0" lang="en-US" altLang="en-US" sz="13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ERCOT’s AS suite was not designed around substitutability.</a:t>
            </a:r>
          </a:p>
          <a:p>
            <a:pPr lvl="1"/>
            <a:r>
              <a:rPr kumimoji="0" lang="en-US" altLang="en-US" sz="13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Duration requirements and deployment risk/cost vary by product.</a:t>
            </a:r>
          </a:p>
          <a:p>
            <a:pPr lvl="1"/>
            <a:r>
              <a:rPr kumimoji="0" lang="en-US" altLang="en-US" sz="13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Modifying today’s RTC SCED formulation to nest the ASDCs could delay implementation.</a:t>
            </a:r>
            <a:endPar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The IMM developed nested ASDCs that roughly reflect ERCOT’s aggregate ORDC.</a:t>
            </a:r>
          </a:p>
          <a:p>
            <a:endPar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Nested ASDCs</a:t>
            </a:r>
            <a:endParaRPr lang="en-US" altLang="en-US" kern="0">
              <a:solidFill>
                <a:srgbClr val="000082"/>
              </a:solidFill>
            </a:endParaRPr>
          </a:p>
        </p:txBody>
      </p:sp>
      <p:sp>
        <p:nvSpPr>
          <p:cNvPr id="10" name="TextBox 9">
            <a:extLst>
              <a:ext uri="{FF2B5EF4-FFF2-40B4-BE49-F238E27FC236}">
                <a16:creationId xmlns:a16="http://schemas.microsoft.com/office/drawing/2014/main" id="{358103EB-328F-BE60-D066-D4350D194806}"/>
              </a:ext>
            </a:extLst>
          </p:cNvPr>
          <p:cNvSpPr txBox="1"/>
          <p:nvPr/>
        </p:nvSpPr>
        <p:spPr>
          <a:xfrm>
            <a:off x="1526495" y="6094472"/>
            <a:ext cx="6923884" cy="461665"/>
          </a:xfrm>
          <a:prstGeom prst="rect">
            <a:avLst/>
          </a:prstGeom>
          <a:noFill/>
        </p:spPr>
        <p:txBody>
          <a:bodyPr wrap="square">
            <a:spAutoFit/>
          </a:bodyPr>
          <a:lstStyle/>
          <a:p>
            <a:r>
              <a:rPr kumimoji="0" lang="en-US" altLang="en-US" sz="12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Left: Nested ASDCs that roughly approximate the aggregate demand of ERCOT’s ORDC.</a:t>
            </a:r>
          </a:p>
          <a:p>
            <a:r>
              <a:rPr kumimoji="0" lang="en-US" altLang="en-US" sz="12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Right: Same ASDCs shown as independent curves.</a:t>
            </a:r>
            <a:endParaRPr lang="en-US" sz="1200" dirty="0"/>
          </a:p>
        </p:txBody>
      </p:sp>
      <p:pic>
        <p:nvPicPr>
          <p:cNvPr id="4" name="Picture 3">
            <a:extLst>
              <a:ext uri="{FF2B5EF4-FFF2-40B4-BE49-F238E27FC236}">
                <a16:creationId xmlns:a16="http://schemas.microsoft.com/office/drawing/2014/main" id="{7C7A3B2A-E520-8A8D-F8F8-FD85EDAAE895}"/>
              </a:ext>
            </a:extLst>
          </p:cNvPr>
          <p:cNvPicPr>
            <a:picLocks noChangeAspect="1"/>
          </p:cNvPicPr>
          <p:nvPr/>
        </p:nvPicPr>
        <p:blipFill>
          <a:blip r:embed="rId3"/>
          <a:stretch>
            <a:fillRect/>
          </a:stretch>
        </p:blipFill>
        <p:spPr>
          <a:xfrm>
            <a:off x="2182201" y="4057719"/>
            <a:ext cx="2874507" cy="2086947"/>
          </a:xfrm>
          <a:prstGeom prst="rect">
            <a:avLst/>
          </a:prstGeom>
        </p:spPr>
      </p:pic>
      <p:pic>
        <p:nvPicPr>
          <p:cNvPr id="5" name="Picture 4">
            <a:extLst>
              <a:ext uri="{FF2B5EF4-FFF2-40B4-BE49-F238E27FC236}">
                <a16:creationId xmlns:a16="http://schemas.microsoft.com/office/drawing/2014/main" id="{381FE9CC-EAA8-1D95-9F10-20515CEED96A}"/>
              </a:ext>
            </a:extLst>
          </p:cNvPr>
          <p:cNvPicPr>
            <a:picLocks noChangeAspect="1"/>
          </p:cNvPicPr>
          <p:nvPr/>
        </p:nvPicPr>
        <p:blipFill>
          <a:blip r:embed="rId4"/>
          <a:stretch>
            <a:fillRect/>
          </a:stretch>
        </p:blipFill>
        <p:spPr>
          <a:xfrm>
            <a:off x="5480431" y="4057719"/>
            <a:ext cx="2874507" cy="2086947"/>
          </a:xfrm>
          <a:prstGeom prst="rect">
            <a:avLst/>
          </a:prstGeom>
        </p:spPr>
      </p:pic>
    </p:spTree>
    <p:extLst>
      <p:ext uri="{BB962C8B-B14F-4D97-AF65-F5344CB8AC3E}">
        <p14:creationId xmlns:p14="http://schemas.microsoft.com/office/powerpoint/2010/main" val="44065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7314" y="1762111"/>
            <a:ext cx="7680138" cy="4572000"/>
          </a:xfrm>
        </p:spPr>
        <p:txBody>
          <a:bodyPr lIns="91426" tIns="45713" rIns="91426" bIns="45713" anchor="t"/>
          <a:lstStyle/>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Using the same KP 1.1(4) aggregate ORDC as a starting point, the IMM developed curves that overlap, as opposed to each curve having its own distinct ORDC block.</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Design goals:</a:t>
            </a:r>
          </a:p>
          <a:p>
            <a:pPr lvl="1"/>
            <a: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Aggregate demand must match the ORDC.</a:t>
            </a:r>
          </a:p>
          <a:p>
            <a:pPr lvl="1"/>
            <a: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Individual ASDC shapes and max prices exhibit a product hierarchy.</a:t>
            </a:r>
          </a:p>
          <a:p>
            <a:pPr lvl="1"/>
            <a: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Each curve reaches a max price near VOLL.</a:t>
            </a:r>
          </a:p>
          <a:p>
            <a:pPr lvl="1"/>
            <a: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RegUp and RRS shortages should occur only during extreme scarcity.</a:t>
            </a:r>
            <a:br>
              <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br>
            <a:endParaRPr kumimoji="0" lang="en-US" altLang="en-US" sz="1400"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IMM “Blended” ASDCs</a:t>
            </a:r>
            <a:endParaRPr lang="en-US" altLang="en-US" kern="0">
              <a:solidFill>
                <a:srgbClr val="000082"/>
              </a:solidFill>
            </a:endParaRPr>
          </a:p>
        </p:txBody>
      </p:sp>
      <p:pic>
        <p:nvPicPr>
          <p:cNvPr id="3" name="Picture 2">
            <a:extLst>
              <a:ext uri="{FF2B5EF4-FFF2-40B4-BE49-F238E27FC236}">
                <a16:creationId xmlns:a16="http://schemas.microsoft.com/office/drawing/2014/main" id="{70C2766B-303A-556F-134E-6CC28751D9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26727" y="4048111"/>
            <a:ext cx="3831229" cy="2099631"/>
          </a:xfrm>
          <a:prstGeom prst="rect">
            <a:avLst/>
          </a:prstGeom>
        </p:spPr>
      </p:pic>
      <p:pic>
        <p:nvPicPr>
          <p:cNvPr id="14" name="Picture 13">
            <a:extLst>
              <a:ext uri="{FF2B5EF4-FFF2-40B4-BE49-F238E27FC236}">
                <a16:creationId xmlns:a16="http://schemas.microsoft.com/office/drawing/2014/main" id="{158596E0-5CE1-D136-008E-0FEC449654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698296" y="4048111"/>
            <a:ext cx="3189153" cy="2099172"/>
          </a:xfrm>
          <a:prstGeom prst="rect">
            <a:avLst/>
          </a:prstGeom>
        </p:spPr>
      </p:pic>
      <p:sp>
        <p:nvSpPr>
          <p:cNvPr id="15" name="TextBox 14">
            <a:extLst>
              <a:ext uri="{FF2B5EF4-FFF2-40B4-BE49-F238E27FC236}">
                <a16:creationId xmlns:a16="http://schemas.microsoft.com/office/drawing/2014/main" id="{AE741481-93E3-02B1-4484-BDF7922B5C58}"/>
              </a:ext>
            </a:extLst>
          </p:cNvPr>
          <p:cNvSpPr txBox="1"/>
          <p:nvPr/>
        </p:nvSpPr>
        <p:spPr>
          <a:xfrm>
            <a:off x="1515802" y="6127266"/>
            <a:ext cx="6923884" cy="461665"/>
          </a:xfrm>
          <a:prstGeom prst="rect">
            <a:avLst/>
          </a:prstGeom>
          <a:noFill/>
        </p:spPr>
        <p:txBody>
          <a:bodyPr wrap="square">
            <a:spAutoFit/>
          </a:bodyPr>
          <a:lstStyle/>
          <a:p>
            <a:r>
              <a:rPr kumimoji="0" lang="en-US" altLang="en-US" sz="12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Left: RTC KP 1.1(4) aggregate ORDC.</a:t>
            </a:r>
          </a:p>
          <a:p>
            <a:r>
              <a:rPr kumimoji="0" lang="en-US" altLang="en-US" sz="12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Right: IMM blended ASDCs based on AS plan amounts for 8/19/24 1900.</a:t>
            </a:r>
            <a:endParaRPr lang="en-US" sz="1200" dirty="0"/>
          </a:p>
        </p:txBody>
      </p:sp>
    </p:spTree>
    <p:extLst>
      <p:ext uri="{BB962C8B-B14F-4D97-AF65-F5344CB8AC3E}">
        <p14:creationId xmlns:p14="http://schemas.microsoft.com/office/powerpoint/2010/main" val="3949428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DF3ABF-BD16-2D08-DD5E-5BD140090874}"/>
              </a:ext>
            </a:extLst>
          </p:cNvPr>
          <p:cNvSpPr>
            <a:spLocks noGrp="1"/>
          </p:cNvSpPr>
          <p:nvPr>
            <p:ph type="ctrTitle" sz="quarter"/>
          </p:nvPr>
        </p:nvSpPr>
        <p:spPr/>
        <p:txBody>
          <a:bodyPr/>
          <a:lstStyle/>
          <a:p>
            <a:r>
              <a:rPr lang="en-US"/>
              <a:t>Are Nested ASDCs Necessary for ERCOT?</a:t>
            </a:r>
          </a:p>
        </p:txBody>
      </p:sp>
      <p:sp>
        <p:nvSpPr>
          <p:cNvPr id="7" name="Subtitle 6">
            <a:extLst>
              <a:ext uri="{FF2B5EF4-FFF2-40B4-BE49-F238E27FC236}">
                <a16:creationId xmlns:a16="http://schemas.microsoft.com/office/drawing/2014/main" id="{74679C56-1DF7-E3E3-57AB-28A3217145EE}"/>
              </a:ext>
            </a:extLst>
          </p:cNvPr>
          <p:cNvSpPr>
            <a:spLocks noGrp="1"/>
          </p:cNvSpPr>
          <p:nvPr>
            <p:ph type="subTitle" sz="quarter" idx="1"/>
          </p:nvPr>
        </p:nvSpPr>
        <p:spPr/>
        <p:txBody>
          <a:bodyPr/>
          <a:lstStyle/>
          <a:p>
            <a:r>
              <a:rPr lang="en-US" sz="1800"/>
              <a:t>Comparing Independent and Nested ASDCs</a:t>
            </a:r>
          </a:p>
        </p:txBody>
      </p:sp>
    </p:spTree>
    <p:extLst>
      <p:ext uri="{BB962C8B-B14F-4D97-AF65-F5344CB8AC3E}">
        <p14:creationId xmlns:p14="http://schemas.microsoft.com/office/powerpoint/2010/main" val="26260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7314" y="1762111"/>
            <a:ext cx="7680138" cy="4572000"/>
          </a:xfrm>
        </p:spPr>
        <p:txBody>
          <a:bodyPr lIns="91426" tIns="45713" rIns="91426" bIns="45713" anchor="t"/>
          <a:lstStyle/>
          <a:p>
            <a:endPar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Simulation tool: Potomac Economics SCED.</a:t>
            </a:r>
          </a:p>
          <a:p>
            <a:pPr lvl="1"/>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We did not use the ERCOT RTC SCED Simulation Tool, which cannot model nested ASDCs.</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Days studied: 8/17/23, 9/6/23, 8/19/24. 6-9 PM each day.</a:t>
            </a:r>
          </a:p>
          <a:p>
            <a:r>
              <a:rPr kumimoji="0" lang="en-US" altLang="en-US" dirty="0">
                <a:solidFill>
                  <a:srgbClr val="000000"/>
                </a:solidFill>
                <a:latin typeface="Segoe UI" panose="020B0502040204020203" pitchFamily="34" charset="0"/>
                <a:ea typeface="Times New Roman" panose="02020603050405020304" pitchFamily="18" charset="0"/>
                <a:cs typeface="Segoe UI" panose="020B0502040204020203" pitchFamily="34" charset="0"/>
              </a:rPr>
              <a:t>Load (GTBD) increased by 2 GW, to better illustrate performance under shortage conditions.</a:t>
            </a: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Nested Curve Study: Methodology</a:t>
            </a:r>
            <a:endParaRPr lang="en-US" altLang="en-US" kern="0">
              <a:solidFill>
                <a:srgbClr val="000082"/>
              </a:solidFill>
            </a:endParaRPr>
          </a:p>
        </p:txBody>
      </p:sp>
    </p:spTree>
    <p:extLst>
      <p:ext uri="{BB962C8B-B14F-4D97-AF65-F5344CB8AC3E}">
        <p14:creationId xmlns:p14="http://schemas.microsoft.com/office/powerpoint/2010/main" val="3956186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Patton-Tx Tower2">
  <a:themeElements>
    <a:clrScheme name="Patton-Tx Tower2 5">
      <a:dk1>
        <a:srgbClr val="000000"/>
      </a:dk1>
      <a:lt1>
        <a:srgbClr val="F8F8F8"/>
      </a:lt1>
      <a:dk2>
        <a:srgbClr val="003366"/>
      </a:dk2>
      <a:lt2>
        <a:srgbClr val="CCCC00"/>
      </a:lt2>
      <a:accent1>
        <a:srgbClr val="0099FF"/>
      </a:accent1>
      <a:accent2>
        <a:srgbClr val="669900"/>
      </a:accent2>
      <a:accent3>
        <a:srgbClr val="AAADB8"/>
      </a:accent3>
      <a:accent4>
        <a:srgbClr val="D4D4D4"/>
      </a:accent4>
      <a:accent5>
        <a:srgbClr val="AACAFF"/>
      </a:accent5>
      <a:accent6>
        <a:srgbClr val="5C8A00"/>
      </a:accent6>
      <a:hlink>
        <a:srgbClr val="CC0000"/>
      </a:hlink>
      <a:folHlink>
        <a:srgbClr val="CCCCCC"/>
      </a:folHlink>
    </a:clrScheme>
    <a:fontScheme name="Patton-Tx Tower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31" tIns="45715" rIns="91431" bIns="45715" numCol="1" anchor="t" anchorCtr="0" compatLnSpc="1">
        <a:prstTxWarp prst="textNoShape">
          <a:avLst/>
        </a:prstTxWarp>
      </a:bodyPr>
      <a:lstStyle>
        <a:defPPr marL="0" marR="0" indent="0" algn="l" defTabSz="914400" rtl="0" eaLnBrk="0" fontAlgn="base" latinLnBrk="0" hangingPunct="0">
          <a:lnSpc>
            <a:spcPct val="100000"/>
          </a:lnSpc>
          <a:spcBef>
            <a:spcPct val="70000"/>
          </a:spcBef>
          <a:spcAft>
            <a:spcPct val="0"/>
          </a:spcAft>
          <a:buClr>
            <a:srgbClr val="0000CC"/>
          </a:buClr>
          <a:buSzTx/>
          <a:buFontTx/>
          <a:buNone/>
          <a:tabLst/>
          <a:defRPr kumimoji="1" lang="en-US" sz="1700" b="0" i="0" u="none" strike="noStrike" cap="none" normalizeH="0" baseline="0" smtClean="0">
            <a:ln>
              <a:noFill/>
            </a:ln>
            <a:solidFill>
              <a:schemeClr val="accent2"/>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31" tIns="45715" rIns="91431" bIns="45715" numCol="1" anchor="t" anchorCtr="0" compatLnSpc="1">
        <a:prstTxWarp prst="textNoShape">
          <a:avLst/>
        </a:prstTxWarp>
      </a:bodyPr>
      <a:lstStyle>
        <a:defPPr marL="0" marR="0" indent="0" algn="l" defTabSz="914400" rtl="0" eaLnBrk="0" fontAlgn="base" latinLnBrk="0" hangingPunct="0">
          <a:lnSpc>
            <a:spcPct val="100000"/>
          </a:lnSpc>
          <a:spcBef>
            <a:spcPct val="70000"/>
          </a:spcBef>
          <a:spcAft>
            <a:spcPct val="0"/>
          </a:spcAft>
          <a:buClr>
            <a:srgbClr val="0000CC"/>
          </a:buClr>
          <a:buSzTx/>
          <a:buFontTx/>
          <a:buNone/>
          <a:tabLst/>
          <a:defRPr kumimoji="1" lang="en-US" sz="1700" b="0" i="0" u="none" strike="noStrike" cap="none" normalizeH="0" baseline="0" smtClean="0">
            <a:ln>
              <a:noFill/>
            </a:ln>
            <a:solidFill>
              <a:schemeClr val="accent2"/>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Patton-Tx Tower2 1">
        <a:dk1>
          <a:srgbClr val="5F5F5F"/>
        </a:dk1>
        <a:lt1>
          <a:srgbClr val="FFCC66"/>
        </a:lt1>
        <a:dk2>
          <a:srgbClr val="000000"/>
        </a:dk2>
        <a:lt2>
          <a:srgbClr val="999933"/>
        </a:lt2>
        <a:accent1>
          <a:srgbClr val="CC9900"/>
        </a:accent1>
        <a:accent2>
          <a:srgbClr val="669900"/>
        </a:accent2>
        <a:accent3>
          <a:srgbClr val="AAAAAA"/>
        </a:accent3>
        <a:accent4>
          <a:srgbClr val="DAAE56"/>
        </a:accent4>
        <a:accent5>
          <a:srgbClr val="E2CAAA"/>
        </a:accent5>
        <a:accent6>
          <a:srgbClr val="5C8A00"/>
        </a:accent6>
        <a:hlink>
          <a:srgbClr val="CC0000"/>
        </a:hlink>
        <a:folHlink>
          <a:srgbClr val="CCCCCC"/>
        </a:folHlink>
      </a:clrScheme>
      <a:clrMap bg1="dk2" tx1="lt1" bg2="dk1" tx2="lt2" accent1="accent1" accent2="accent2" accent3="accent3" accent4="accent4" accent5="accent5" accent6="accent6" hlink="hlink" folHlink="folHlink"/>
    </a:extraClrScheme>
    <a:extraClrScheme>
      <a:clrScheme name="Patton-Tx Tower2 2">
        <a:dk1>
          <a:srgbClr val="000000"/>
        </a:dk1>
        <a:lt1>
          <a:srgbClr val="DDDDDD"/>
        </a:lt1>
        <a:dk2>
          <a:srgbClr val="9FAC93"/>
        </a:dk2>
        <a:lt2>
          <a:srgbClr val="FFFFCC"/>
        </a:lt2>
        <a:accent1>
          <a:srgbClr val="666633"/>
        </a:accent1>
        <a:accent2>
          <a:srgbClr val="009999"/>
        </a:accent2>
        <a:accent3>
          <a:srgbClr val="CDD2C8"/>
        </a:accent3>
        <a:accent4>
          <a:srgbClr val="BDBDBD"/>
        </a:accent4>
        <a:accent5>
          <a:srgbClr val="B8B8AD"/>
        </a:accent5>
        <a:accent6>
          <a:srgbClr val="008A8A"/>
        </a:accent6>
        <a:hlink>
          <a:srgbClr val="FF9900"/>
        </a:hlink>
        <a:folHlink>
          <a:srgbClr val="CC0000"/>
        </a:folHlink>
      </a:clrScheme>
      <a:clrMap bg1="dk2" tx1="lt1" bg2="dk1" tx2="lt2" accent1="accent1" accent2="accent2" accent3="accent3" accent4="accent4" accent5="accent5" accent6="accent6" hlink="hlink" folHlink="folHlink"/>
    </a:extraClrScheme>
    <a:extraClrScheme>
      <a:clrScheme name="Patton-Tx Tower2 3">
        <a:dk1>
          <a:srgbClr val="000000"/>
        </a:dk1>
        <a:lt1>
          <a:srgbClr val="FFFFFF"/>
        </a:lt1>
        <a:dk2>
          <a:srgbClr val="000000"/>
        </a:dk2>
        <a:lt2>
          <a:srgbClr val="868686"/>
        </a:lt2>
        <a:accent1>
          <a:srgbClr val="FFFFFF"/>
        </a:accent1>
        <a:accent2>
          <a:srgbClr val="CBCBCB"/>
        </a:accent2>
        <a:accent3>
          <a:srgbClr val="FFFFFF"/>
        </a:accent3>
        <a:accent4>
          <a:srgbClr val="000000"/>
        </a:accent4>
        <a:accent5>
          <a:srgbClr val="FFFFFF"/>
        </a:accent5>
        <a:accent6>
          <a:srgbClr val="B8B8B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Patton-Tx Tower2 4">
        <a:dk1>
          <a:srgbClr val="000000"/>
        </a:dk1>
        <a:lt1>
          <a:srgbClr val="FFFFCC"/>
        </a:lt1>
        <a:dk2>
          <a:srgbClr val="660033"/>
        </a:dk2>
        <a:lt2>
          <a:srgbClr val="FFCCCC"/>
        </a:lt2>
        <a:accent1>
          <a:srgbClr val="BA899A"/>
        </a:accent1>
        <a:accent2>
          <a:srgbClr val="009999"/>
        </a:accent2>
        <a:accent3>
          <a:srgbClr val="B8AAAD"/>
        </a:accent3>
        <a:accent4>
          <a:srgbClr val="DADAAE"/>
        </a:accent4>
        <a:accent5>
          <a:srgbClr val="D9C4CA"/>
        </a:accent5>
        <a:accent6>
          <a:srgbClr val="008A8A"/>
        </a:accent6>
        <a:hlink>
          <a:srgbClr val="CC0066"/>
        </a:hlink>
        <a:folHlink>
          <a:srgbClr val="CCCCCC"/>
        </a:folHlink>
      </a:clrScheme>
      <a:clrMap bg1="dk2" tx1="lt1" bg2="dk1" tx2="lt2" accent1="accent1" accent2="accent2" accent3="accent3" accent4="accent4" accent5="accent5" accent6="accent6" hlink="hlink" folHlink="folHlink"/>
    </a:extraClrScheme>
    <a:extraClrScheme>
      <a:clrScheme name="Patton-Tx Tower2 5">
        <a:dk1>
          <a:srgbClr val="000000"/>
        </a:dk1>
        <a:lt1>
          <a:srgbClr val="F8F8F8"/>
        </a:lt1>
        <a:dk2>
          <a:srgbClr val="003366"/>
        </a:dk2>
        <a:lt2>
          <a:srgbClr val="CCCC00"/>
        </a:lt2>
        <a:accent1>
          <a:srgbClr val="0099FF"/>
        </a:accent1>
        <a:accent2>
          <a:srgbClr val="669900"/>
        </a:accent2>
        <a:accent3>
          <a:srgbClr val="AAADB8"/>
        </a:accent3>
        <a:accent4>
          <a:srgbClr val="D4D4D4"/>
        </a:accent4>
        <a:accent5>
          <a:srgbClr val="AACAFF"/>
        </a:accent5>
        <a:accent6>
          <a:srgbClr val="5C8A00"/>
        </a:accent6>
        <a:hlink>
          <a:srgbClr val="CC0000"/>
        </a:hlink>
        <a:folHlink>
          <a:srgbClr val="CCCCCC"/>
        </a:folHlink>
      </a:clrScheme>
      <a:clrMap bg1="dk2" tx1="lt1" bg2="dk1" tx2="lt2" accent1="accent1" accent2="accent2" accent3="accent3" accent4="accent4" accent5="accent5" accent6="accent6" hlink="hlink" folHlink="folHlink"/>
    </a:extraClrScheme>
    <a:extraClrScheme>
      <a:clrScheme name="Patton-Tx Tower2 6">
        <a:dk1>
          <a:srgbClr val="663300"/>
        </a:dk1>
        <a:lt1>
          <a:srgbClr val="D9E8F3"/>
        </a:lt1>
        <a:dk2>
          <a:srgbClr val="999933"/>
        </a:dk2>
        <a:lt2>
          <a:srgbClr val="5F5F5F"/>
        </a:lt2>
        <a:accent1>
          <a:srgbClr val="CBB480"/>
        </a:accent1>
        <a:accent2>
          <a:srgbClr val="99CCFF"/>
        </a:accent2>
        <a:accent3>
          <a:srgbClr val="E9F2F8"/>
        </a:accent3>
        <a:accent4>
          <a:srgbClr val="562A00"/>
        </a:accent4>
        <a:accent5>
          <a:srgbClr val="E2D6C0"/>
        </a:accent5>
        <a:accent6>
          <a:srgbClr val="8AB9E7"/>
        </a:accent6>
        <a:hlink>
          <a:srgbClr val="FFCC99"/>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tomac Econ_Pwrpt Template_6-16" id="{C398C018-7341-4720-92BC-2F87250E3AD7}" vid="{6B910848-D936-44E5-919E-A6E0E4048D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EC4A72CAB0D64D9F7E9682FD2192C4" ma:contentTypeVersion="14" ma:contentTypeDescription="Create a new document." ma:contentTypeScope="" ma:versionID="a5165c74cab0e6c9af3b79b6eb384124">
  <xsd:schema xmlns:xsd="http://www.w3.org/2001/XMLSchema" xmlns:xs="http://www.w3.org/2001/XMLSchema" xmlns:p="http://schemas.microsoft.com/office/2006/metadata/properties" xmlns:ns2="b74bb770-530c-43db-868c-470100b04b21" xmlns:ns3="937cce53-552a-4e6c-8bb2-bd9caca87b17" targetNamespace="http://schemas.microsoft.com/office/2006/metadata/properties" ma:root="true" ma:fieldsID="f178178eaf85337b0375d597f0b3fcd9" ns2:_="" ns3:_="">
    <xsd:import namespace="b74bb770-530c-43db-868c-470100b04b21"/>
    <xsd:import namespace="937cce53-552a-4e6c-8bb2-bd9caca87b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bb770-530c-43db-868c-470100b04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2c33fb-773d-4c7f-af06-7655ec8c41c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7cce53-552a-4e6c-8bb2-bd9caca87b1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d2b1ae2-937c-401e-b607-a9cafcc47ee4}" ma:internalName="TaxCatchAll" ma:showField="CatchAllData" ma:web="937cce53-552a-4e6c-8bb2-bd9caca87b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4bb770-530c-43db-868c-470100b04b21">
      <Terms xmlns="http://schemas.microsoft.com/office/infopath/2007/PartnerControls"/>
    </lcf76f155ced4ddcb4097134ff3c332f>
    <TaxCatchAll xmlns="937cce53-552a-4e6c-8bb2-bd9caca87b17" xsi:nil="true"/>
  </documentManagement>
</p:properties>
</file>

<file path=customXml/itemProps1.xml><?xml version="1.0" encoding="utf-8"?>
<ds:datastoreItem xmlns:ds="http://schemas.openxmlformats.org/officeDocument/2006/customXml" ds:itemID="{F95F2BEE-233C-4659-875F-23D92C6D7714}">
  <ds:schemaRefs>
    <ds:schemaRef ds:uri="http://schemas.microsoft.com/sharepoint/v3/contenttype/forms"/>
  </ds:schemaRefs>
</ds:datastoreItem>
</file>

<file path=customXml/itemProps2.xml><?xml version="1.0" encoding="utf-8"?>
<ds:datastoreItem xmlns:ds="http://schemas.openxmlformats.org/officeDocument/2006/customXml" ds:itemID="{20C5894A-B835-46D1-85B5-CB760EC4B664}">
  <ds:schemaRefs>
    <ds:schemaRef ds:uri="937cce53-552a-4e6c-8bb2-bd9caca87b17"/>
    <ds:schemaRef ds:uri="b74bb770-530c-43db-868c-470100b04b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D4F769C-40B7-4BE1-82EE-F4D8634BB39A}">
  <ds:schemaRefs>
    <ds:schemaRef ds:uri="http://purl.org/dc/terms/"/>
    <ds:schemaRef ds:uri="http://purl.org/dc/elements/1.1/"/>
    <ds:schemaRef ds:uri="http://schemas.microsoft.com/office/2006/metadata/properties"/>
    <ds:schemaRef ds:uri="b74bb770-530c-43db-868c-470100b04b21"/>
    <ds:schemaRef ds:uri="937cce53-552a-4e6c-8bb2-bd9caca87b17"/>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699</TotalTime>
  <Words>1947</Words>
  <Application>Microsoft Office PowerPoint</Application>
  <PresentationFormat>Letter Paper (8.5x11 in)</PresentationFormat>
  <Paragraphs>201</Paragraphs>
  <Slides>23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Cambria Math</vt:lpstr>
      <vt:lpstr>Courier New</vt:lpstr>
      <vt:lpstr>Segoe UI</vt:lpstr>
      <vt:lpstr>Times New Roman</vt:lpstr>
      <vt:lpstr>Wingdings</vt:lpstr>
      <vt:lpstr>1_Patton-Tx Tower2</vt:lpstr>
      <vt:lpstr>Proposed ASDC Improvements</vt:lpstr>
      <vt:lpstr>PowerPoint Presentation</vt:lpstr>
      <vt:lpstr>PowerPoint Presentation</vt:lpstr>
      <vt:lpstr>ASDC Design</vt:lpstr>
      <vt:lpstr>PowerPoint Presentation</vt:lpstr>
      <vt:lpstr>PowerPoint Presentation</vt:lpstr>
      <vt:lpstr>PowerPoint Presentation</vt:lpstr>
      <vt:lpstr>Are Nested ASDCs Necessary for ERCOT?</vt:lpstr>
      <vt:lpstr>PowerPoint Presentation</vt:lpstr>
      <vt:lpstr>PowerPoint Presentation</vt:lpstr>
      <vt:lpstr>Comparing Blended ASDCs to KP 1.1(5) ASDCs</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lpstr>Appendix: Blended ASDC Derivation</vt:lpstr>
      <vt:lpstr>PowerPoint Presentation</vt:lpstr>
      <vt:lpstr>PowerPoint Presentation</vt:lpstr>
      <vt:lpstr>PowerPoint Presentation</vt:lpstr>
    </vt:vector>
  </TitlesOfParts>
  <Company>Howrey &amp; Simon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Agreement To Change Market Rules</dc:title>
  <dc:creator>Valerie Walker</dc:creator>
  <cp:lastModifiedBy>Mereness, Matt</cp:lastModifiedBy>
  <cp:revision>2</cp:revision>
  <cp:lastPrinted>2023-12-04T17:16:34Z</cp:lastPrinted>
  <dcterms:created xsi:type="dcterms:W3CDTF">1998-05-07T17:54:14Z</dcterms:created>
  <dcterms:modified xsi:type="dcterms:W3CDTF">2024-12-06T20:39:29Z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0x010100BEEC4A72CAB0D64D9F7E9682FD2192C4</vt:lpwstr>
  </property>
  <property fmtid="{D5CDD505-2E9C-101B-9397-08002B2CF9AE}" pid="3" name="MediaServiceImageTags">
    <vt:lpwstr/>
  </property>
  <property fmtid="{D5CDD505-2E9C-101B-9397-08002B2CF9AE}" pid="4" name="MSIP_Label_7084cbda-52b8-46fb-a7b7-cb5bd465ed85_Enabled">
    <vt:lpwstr>true</vt:lpwstr>
  </property>
  <property fmtid="{D5CDD505-2E9C-101B-9397-08002B2CF9AE}" pid="5" name="MSIP_Label_7084cbda-52b8-46fb-a7b7-cb5bd465ed85_SetDate">
    <vt:lpwstr>2024-12-06T20:38:59Z</vt:lpwstr>
  </property>
  <property fmtid="{D5CDD505-2E9C-101B-9397-08002B2CF9AE}" pid="6" name="MSIP_Label_7084cbda-52b8-46fb-a7b7-cb5bd465ed85_Method">
    <vt:lpwstr>Standard</vt:lpwstr>
  </property>
  <property fmtid="{D5CDD505-2E9C-101B-9397-08002B2CF9AE}" pid="7" name="MSIP_Label_7084cbda-52b8-46fb-a7b7-cb5bd465ed85_Name">
    <vt:lpwstr>Internal</vt:lpwstr>
  </property>
  <property fmtid="{D5CDD505-2E9C-101B-9397-08002B2CF9AE}" pid="8" name="MSIP_Label_7084cbda-52b8-46fb-a7b7-cb5bd465ed85_SiteId">
    <vt:lpwstr>0afb747d-bff7-4596-a9fc-950ef9e0ec45</vt:lpwstr>
  </property>
  <property fmtid="{D5CDD505-2E9C-101B-9397-08002B2CF9AE}" pid="9" name="MSIP_Label_7084cbda-52b8-46fb-a7b7-cb5bd465ed85_ActionId">
    <vt:lpwstr>2db6d023-5b5a-49ab-aa8e-ffde7522d135</vt:lpwstr>
  </property>
  <property fmtid="{D5CDD505-2E9C-101B-9397-08002B2CF9AE}" pid="10" name="MSIP_Label_7084cbda-52b8-46fb-a7b7-cb5bd465ed85_ContentBits">
    <vt:lpwstr>0</vt:lpwstr>
  </property>
</Properties>
</file>