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85" r:id="rId4"/>
    <p:sldId id="289" r:id="rId5"/>
    <p:sldId id="287" r:id="rId6"/>
    <p:sldId id="290" r:id="rId7"/>
    <p:sldId id="291" r:id="rId8"/>
    <p:sldId id="263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ERCOT Reporting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  <dgm:t>
        <a:bodyPr/>
        <a:lstStyle/>
        <a:p>
          <a:endParaRPr lang="en-US"/>
        </a:p>
      </dgm:t>
    </dgm:pt>
    <dgm:pt modelId="{604F6657-325A-45C6-81B8-AFB3C91F5317}" type="sibTrans" cxnId="{CBBB8E3D-CD50-45B3-B7B2-B60891BD50D5}">
      <dgm:prSet/>
      <dgm:spPr/>
      <dgm:t>
        <a:bodyPr/>
        <a:lstStyle/>
        <a:p>
          <a:endParaRPr lang="en-US"/>
        </a:p>
      </dgm:t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  <dgm:t>
        <a:bodyPr/>
        <a:lstStyle/>
        <a:p>
          <a:endParaRPr lang="en-US"/>
        </a:p>
      </dgm:t>
    </dgm:pt>
    <dgm:pt modelId="{E4E6C7DA-0DCE-4085-9AAA-A8B306BC756D}" type="sibTrans" cxnId="{C8574798-3ECD-4B9E-85DD-58961791511C}">
      <dgm:prSet/>
      <dgm:spPr/>
      <dgm:t>
        <a:bodyPr/>
        <a:lstStyle/>
        <a:p>
          <a:endParaRPr lang="en-US"/>
        </a:p>
      </dgm:t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  <dgm:t>
        <a:bodyPr/>
        <a:lstStyle/>
        <a:p>
          <a:endParaRPr lang="en-US"/>
        </a:p>
      </dgm:t>
    </dgm:pt>
    <dgm:pt modelId="{7D058FAA-9DAB-4484-B830-5E697D43271D}" type="sibTrans" cxnId="{17C19D28-564E-412F-B7FC-4E5712803C7A}">
      <dgm:prSet/>
      <dgm:spPr/>
      <dgm:t>
        <a:bodyPr/>
        <a:lstStyle/>
        <a:p>
          <a:endParaRPr lang="en-US"/>
        </a:p>
      </dgm:t>
    </dgm:pt>
    <dgm:pt modelId="{FCEFAC0C-5069-4448-A59D-67F3FF38F00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312F7C53-0530-4E08-B016-CCE6D131AE27}" type="parTrans" cxnId="{A31892C0-AF46-441B-99A6-9B942F13566D}">
      <dgm:prSet/>
      <dgm:spPr/>
      <dgm:t>
        <a:bodyPr/>
        <a:lstStyle/>
        <a:p>
          <a:endParaRPr lang="en-US"/>
        </a:p>
      </dgm:t>
    </dgm:pt>
    <dgm:pt modelId="{B77A0499-3CAC-4B79-B1A8-9F2666AC4508}" type="sibTrans" cxnId="{A31892C0-AF46-441B-99A6-9B942F13566D}">
      <dgm:prSet/>
      <dgm:spPr/>
      <dgm:t>
        <a:bodyPr/>
        <a:lstStyle/>
        <a:p>
          <a:endParaRPr lang="en-US"/>
        </a:p>
      </dgm:t>
    </dgm:pt>
    <dgm:pt modelId="{0CECDB57-B9D3-44E6-A2D1-2B3212E4F9D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192466B8-3FF2-4C5B-A04F-2D616EACCEE2}" type="parTrans" cxnId="{4D6A1677-FACA-4FC2-9BAD-D795E46A726B}">
      <dgm:prSet/>
      <dgm:spPr/>
      <dgm:t>
        <a:bodyPr/>
        <a:lstStyle/>
        <a:p>
          <a:endParaRPr lang="en-US"/>
        </a:p>
      </dgm:t>
    </dgm:pt>
    <dgm:pt modelId="{4171523B-F827-47D5-B708-BFF4D519D913}" type="sibTrans" cxnId="{4D6A1677-FACA-4FC2-9BAD-D795E46A726B}">
      <dgm:prSet/>
      <dgm:spPr/>
      <dgm:t>
        <a:bodyPr/>
        <a:lstStyle/>
        <a:p>
          <a:endParaRPr lang="en-US"/>
        </a:p>
      </dgm:t>
    </dgm:pt>
    <dgm:pt modelId="{5AF85BF6-DD91-42CE-84E2-B98D52B18B5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8024007F-6F3B-47DA-AD18-359D35A22394}" type="parTrans" cxnId="{331665CB-018B-4FA1-8206-E89A18A785B5}">
      <dgm:prSet/>
      <dgm:spPr/>
      <dgm:t>
        <a:bodyPr/>
        <a:lstStyle/>
        <a:p>
          <a:endParaRPr lang="en-US"/>
        </a:p>
      </dgm:t>
    </dgm:pt>
    <dgm:pt modelId="{5B2ABAF9-1FC4-4A0B-B20A-0758D3A12001}" type="sibTrans" cxnId="{331665CB-018B-4FA1-8206-E89A18A785B5}">
      <dgm:prSet/>
      <dgm:spPr/>
      <dgm:t>
        <a:bodyPr/>
        <a:lstStyle/>
        <a:p>
          <a:endParaRPr lang="en-US"/>
        </a:p>
      </dgm:t>
    </dgm:pt>
    <dgm:pt modelId="{263CFF6C-8696-4F6A-9EB7-628D97548AA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400" b="1" dirty="0">
            <a:solidFill>
              <a:srgbClr val="FF0000"/>
            </a:solidFill>
          </a:endParaRPr>
        </a:p>
      </dgm:t>
    </dgm:pt>
    <dgm:pt modelId="{A043C1D6-F430-46C4-B296-68806E48B67A}" type="parTrans" cxnId="{A29359D6-D4DC-4749-9D2D-64F72F786730}">
      <dgm:prSet/>
      <dgm:spPr/>
      <dgm:t>
        <a:bodyPr/>
        <a:lstStyle/>
        <a:p>
          <a:endParaRPr lang="en-US"/>
        </a:p>
      </dgm:t>
    </dgm:pt>
    <dgm:pt modelId="{CDABCD78-7AF2-430B-BCD5-72F16543D760}" type="sibTrans" cxnId="{A29359D6-D4DC-4749-9D2D-64F72F786730}">
      <dgm:prSet/>
      <dgm:spPr/>
      <dgm:t>
        <a:bodyPr/>
        <a:lstStyle/>
        <a:p>
          <a:endParaRPr lang="en-US"/>
        </a:p>
      </dgm:t>
    </dgm:pt>
    <dgm:pt modelId="{F9A36B2E-3D32-427C-B6D2-3234E6BF0C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3FE0C6DD-321E-49CC-B900-89077B80B3FE}" type="parTrans" cxnId="{2E5AFDAE-E8EE-4CF7-AAFE-853A1D0707CF}">
      <dgm:prSet/>
      <dgm:spPr/>
      <dgm:t>
        <a:bodyPr/>
        <a:lstStyle/>
        <a:p>
          <a:endParaRPr lang="en-US"/>
        </a:p>
      </dgm:t>
    </dgm:pt>
    <dgm:pt modelId="{0FB94073-DD7B-4A99-B186-A08DE8A2AAA4}" type="sibTrans" cxnId="{2E5AFDAE-E8EE-4CF7-AAFE-853A1D0707CF}">
      <dgm:prSet/>
      <dgm:spPr/>
      <dgm:t>
        <a:bodyPr/>
        <a:lstStyle/>
        <a:p>
          <a:endParaRPr lang="en-US"/>
        </a:p>
      </dgm:t>
    </dgm:pt>
    <dgm:pt modelId="{226B0FD5-C8F1-4A31-92EE-7133608D07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6BAB4B72-5E31-437F-BA9F-1C8BAD622EBB}" type="parTrans" cxnId="{E10B46AC-F791-4473-90F0-88FB3E5093F9}">
      <dgm:prSet/>
      <dgm:spPr/>
      <dgm:t>
        <a:bodyPr/>
        <a:lstStyle/>
        <a:p>
          <a:endParaRPr lang="en-US"/>
        </a:p>
      </dgm:t>
    </dgm:pt>
    <dgm:pt modelId="{9B6AC911-7C23-4037-8F88-6A4709B859E4}" type="sibTrans" cxnId="{E10B46AC-F791-4473-90F0-88FB3E5093F9}">
      <dgm:prSet/>
      <dgm:spPr/>
      <dgm:t>
        <a:bodyPr/>
        <a:lstStyle/>
        <a:p>
          <a:endParaRPr lang="en-US"/>
        </a:p>
      </dgm:t>
    </dgm:pt>
    <dgm:pt modelId="{E15C1410-7F0E-4185-926C-39F817A0C3D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r>
            <a:rPr lang="en-US" sz="2000" b="1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2025 SLO &amp; Release Calendar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TDTMS supports ERCOT’s Retail Release calendar aligning production releases with retail releases.  Market participants agreed to support mid-week outages scheduled during the 4:30 to 5:30 timeframe.  ERCOT expects the full hour will not be utilized and anticipates detailed market notices on the expected releases before the outage and once the outage concludes. </a:t>
          </a:r>
          <a:endParaRPr lang="en-US" sz="2800" b="1" dirty="0">
            <a:solidFill>
              <a:srgbClr val="FF0000"/>
            </a:solidFill>
          </a:endParaRPr>
        </a:p>
      </dgm:t>
    </dgm:pt>
    <dgm:pt modelId="{FA584E19-5F98-4075-AE8C-CDAAA03AEE0D}" type="parTrans" cxnId="{88C32A1D-DD90-44C2-A691-1200AF962A42}">
      <dgm:prSet/>
      <dgm:spPr/>
      <dgm:t>
        <a:bodyPr/>
        <a:lstStyle/>
        <a:p>
          <a:endParaRPr lang="en-US"/>
        </a:p>
      </dgm:t>
    </dgm:pt>
    <dgm:pt modelId="{C6D9BD8B-69F1-435E-A049-CA6C9C403599}" type="sibTrans" cxnId="{88C32A1D-DD90-44C2-A691-1200AF962A42}">
      <dgm:prSet/>
      <dgm:spPr/>
      <dgm:t>
        <a:bodyPr/>
        <a:lstStyle/>
        <a:p>
          <a:endParaRPr lang="en-US"/>
        </a:p>
      </dgm:t>
    </dgm:pt>
    <dgm:pt modelId="{1616B780-130C-4489-8015-5B7727E7191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b="0" u="sng" dirty="0"/>
        </a:p>
      </dgm:t>
    </dgm:pt>
    <dgm:pt modelId="{8CD62D38-3DF6-4F3A-92D1-742D49A5F97A}" type="parTrans" cxnId="{F4314A4D-0735-44B5-9582-32F4296D3752}">
      <dgm:prSet/>
      <dgm:spPr/>
      <dgm:t>
        <a:bodyPr/>
        <a:lstStyle/>
        <a:p>
          <a:endParaRPr lang="en-US"/>
        </a:p>
      </dgm:t>
    </dgm:pt>
    <dgm:pt modelId="{B23F14C2-1F74-4D6C-A372-2B787DD37545}" type="sibTrans" cxnId="{F4314A4D-0735-44B5-9582-32F4296D3752}">
      <dgm:prSet/>
      <dgm:spPr/>
      <dgm:t>
        <a:bodyPr/>
        <a:lstStyle/>
        <a:p>
          <a:endParaRPr lang="en-US"/>
        </a:p>
      </dgm:t>
    </dgm:pt>
    <dgm:pt modelId="{97ADB67D-A496-4D70-9A09-7CAE1F4DF62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r>
            <a:rPr lang="en-US" sz="2000" b="1" u="sng" dirty="0">
              <a:solidFill>
                <a:schemeClr val="tx1"/>
              </a:solidFill>
            </a:rPr>
            <a:t>System Instances &amp; MT Performance </a:t>
          </a:r>
          <a:r>
            <a:rPr lang="en-US" sz="2000" b="0" u="none" dirty="0">
              <a:solidFill>
                <a:schemeClr val="tx1"/>
              </a:solidFill>
            </a:rPr>
            <a:t>– All September, October, and November SLAs met. MarkeTrak performance remains well within SLO each month. </a:t>
          </a:r>
          <a:endParaRPr lang="en-US" sz="2000" b="1" u="sng" dirty="0">
            <a:solidFill>
              <a:schemeClr val="tx1"/>
            </a:solidFill>
          </a:endParaRPr>
        </a:p>
      </dgm:t>
    </dgm:pt>
    <dgm:pt modelId="{3B077C5E-99EE-4675-92B8-E14FE678C395}" type="parTrans" cxnId="{FD72CCBE-7643-405B-A5C0-FEDB8E572040}">
      <dgm:prSet/>
      <dgm:spPr/>
    </dgm:pt>
    <dgm:pt modelId="{B0853B0C-13CD-45C6-956C-B5E25938384D}" type="sibTrans" cxnId="{FD72CCBE-7643-405B-A5C0-FEDB8E572040}">
      <dgm:prSet/>
      <dgm:spPr/>
    </dgm:pt>
    <dgm:pt modelId="{94550AC5-755B-4FE2-BC99-418571DCBA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  <a:spcAft>
              <a:spcPct val="15000"/>
            </a:spcAft>
          </a:pPr>
          <a:endParaRPr lang="en-US" sz="500" b="0" u="sng" dirty="0">
            <a:solidFill>
              <a:schemeClr val="tx1"/>
            </a:solidFill>
          </a:endParaRPr>
        </a:p>
      </dgm:t>
    </dgm:pt>
    <dgm:pt modelId="{5F933F13-77D4-474D-BF80-CCFE77C06778}" type="sibTrans" cxnId="{BF43E7D7-4876-4F08-A970-02BE68EB30D0}">
      <dgm:prSet/>
      <dgm:spPr/>
      <dgm:t>
        <a:bodyPr/>
        <a:lstStyle/>
        <a:p>
          <a:endParaRPr lang="en-US"/>
        </a:p>
      </dgm:t>
    </dgm:pt>
    <dgm:pt modelId="{AFF17592-D8D3-48B6-9DA0-9DBBD36BDB49}" type="parTrans" cxnId="{BF43E7D7-4876-4F08-A970-02BE68EB30D0}">
      <dgm:prSet/>
      <dgm:spPr/>
      <dgm:t>
        <a:bodyPr/>
        <a:lstStyle/>
        <a:p>
          <a:endParaRPr lang="en-US"/>
        </a:p>
      </dgm:t>
    </dgm:pt>
    <dgm:pt modelId="{9C3A2005-A209-4C68-B3C7-AA869E8BB27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r>
            <a:rPr lang="en-US" sz="2000" b="1" u="sng" dirty="0">
              <a:solidFill>
                <a:schemeClr val="tx1"/>
              </a:solidFill>
            </a:rPr>
            <a:t>Listservs </a:t>
          </a:r>
          <a:r>
            <a:rPr lang="en-US" sz="2000" b="0" dirty="0">
              <a:solidFill>
                <a:schemeClr val="tx1"/>
              </a:solidFill>
            </a:rPr>
            <a:t>– No issues.</a:t>
          </a:r>
        </a:p>
      </dgm:t>
    </dgm:pt>
    <dgm:pt modelId="{17F0B1FE-EC4E-4D98-A43F-FD814F245AFB}" type="sibTrans" cxnId="{AA2C3B27-DBC3-433A-98FE-538B2504EF6D}">
      <dgm:prSet/>
      <dgm:spPr/>
    </dgm:pt>
    <dgm:pt modelId="{08CD82FF-A315-41BD-9942-8E34D07EC0B7}" type="parTrans" cxnId="{AA2C3B27-DBC3-433A-98FE-538B2504EF6D}">
      <dgm:prSet/>
      <dgm:spPr/>
    </dgm:pt>
    <dgm:pt modelId="{8776B6F4-A836-436A-8E55-03F488D45FC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  <a:buFontTx/>
            <a:buNone/>
          </a:pP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2800" b="1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VOTE</a:t>
          </a:r>
          <a:endParaRPr lang="en-US" sz="2800" b="1" dirty="0">
            <a:solidFill>
              <a:srgbClr val="FF0000"/>
            </a:solidFill>
          </a:endParaRPr>
        </a:p>
      </dgm:t>
    </dgm:pt>
    <dgm:pt modelId="{00558169-0D69-4B86-A9A3-AD3846C3ACB0}" type="parTrans" cxnId="{B10DCFB4-E774-4792-9F9F-FD4B90CA5546}">
      <dgm:prSet/>
      <dgm:spPr/>
    </dgm:pt>
    <dgm:pt modelId="{4A7A6DB9-9E03-4929-9672-76E9BCF4B434}" type="sibTrans" cxnId="{B10DCFB4-E774-4792-9F9F-FD4B90CA5546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38767" custLinFactY="-8060" custLinFactNeighborX="-736" custLinFactNeighborY="-100000">
        <dgm:presLayoutVars>
          <dgm:bulletEnabled val="1"/>
        </dgm:presLayoutVars>
      </dgm:prSet>
      <dgm:spPr/>
    </dgm:pt>
  </dgm:ptLst>
  <dgm:cxnLst>
    <dgm:cxn modelId="{06F0BE12-F991-49E5-BB58-50EC465A56C0}" type="presOf" srcId="{97ADB67D-A496-4D70-9A09-7CAE1F4DF62D}" destId="{12E172B9-01B0-436D-9684-1CCC8FA3FE5C}" srcOrd="0" destOrd="6" presId="urn:microsoft.com/office/officeart/2005/8/layout/list1"/>
    <dgm:cxn modelId="{39DDC214-6FC1-454E-88EC-0DDBEDCA2EF5}" type="presOf" srcId="{0CECDB57-B9D3-44E6-A2D1-2B3212E4F9DC}" destId="{12E172B9-01B0-436D-9684-1CCC8FA3FE5C}" srcOrd="0" destOrd="11" presId="urn:microsoft.com/office/officeart/2005/8/layout/list1"/>
    <dgm:cxn modelId="{88C32A1D-DD90-44C2-A691-1200AF962A42}" srcId="{FA84BF92-43C6-4E94-A77F-6263E68B6783}" destId="{E15C1410-7F0E-4185-926C-39F817A0C3D4}" srcOrd="3" destOrd="0" parTransId="{FA584E19-5F98-4075-AE8C-CDAAA03AEE0D}" sibTransId="{C6D9BD8B-69F1-435E-A049-CA6C9C403599}"/>
    <dgm:cxn modelId="{AA2C3B27-DBC3-433A-98FE-538B2504EF6D}" srcId="{FA84BF92-43C6-4E94-A77F-6263E68B6783}" destId="{9C3A2005-A209-4C68-B3C7-AA869E8BB276}" srcOrd="4" destOrd="0" parTransId="{08CD82FF-A315-41BD-9942-8E34D07EC0B7}" sibTransId="{17F0B1FE-EC4E-4D98-A43F-FD814F245AFB}"/>
    <dgm:cxn modelId="{17C19D28-564E-412F-B7FC-4E5712803C7A}" srcId="{FA84BF92-43C6-4E94-A77F-6263E68B6783}" destId="{C8BAF929-6746-4A55-8092-1987E15E9A3A}" srcOrd="1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57E1922A-C923-4407-B0ED-322DA4414834}" type="presOf" srcId="{8776B6F4-A836-436A-8E55-03F488D45FC7}" destId="{12E172B9-01B0-436D-9684-1CCC8FA3FE5C}" srcOrd="0" destOrd="4" presId="urn:microsoft.com/office/officeart/2005/8/layout/list1"/>
    <dgm:cxn modelId="{B23A0731-79E2-4270-AAB6-7A1EE80C9C3D}" type="presOf" srcId="{F18887B4-A9C2-4B49-ABE8-49DF326452E7}" destId="{12E172B9-01B0-436D-9684-1CCC8FA3FE5C}" srcOrd="0" destOrd="17" presId="urn:microsoft.com/office/officeart/2005/8/layout/list1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E505B03E-3128-4A60-A348-2AB28ADC737B}" srcId="{FA84BF92-43C6-4E94-A77F-6263E68B6783}" destId="{74E390F1-7AF1-432A-99A0-B8F1B85D20B3}" srcOrd="11" destOrd="0" parTransId="{97BDA069-1255-4E85-B88A-6FCCDC7B7136}" sibTransId="{A4CF7CFA-5064-4465-83D7-9FEE5A29D561}"/>
    <dgm:cxn modelId="{4176E43E-FDED-4F11-8E1C-D5C82883D1F3}" type="presOf" srcId="{94550AC5-755B-4FE2-BC99-418571DCBADA}" destId="{12E172B9-01B0-436D-9684-1CCC8FA3FE5C}" srcOrd="0" destOrd="7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2EA4FD5C-BCE7-4278-98D1-B794D0698A3D}" type="presOf" srcId="{9C3A2005-A209-4C68-B3C7-AA869E8BB276}" destId="{12E172B9-01B0-436D-9684-1CCC8FA3FE5C}" srcOrd="0" destOrd="5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8D807B46-5BDE-486E-BB4B-6737743BFE0B}" type="presOf" srcId="{EF487C93-5E55-4DAF-B79D-ADDE8830BA0C}" destId="{12E172B9-01B0-436D-9684-1CCC8FA3FE5C}" srcOrd="0" destOrd="14" presId="urn:microsoft.com/office/officeart/2005/8/layout/list1"/>
    <dgm:cxn modelId="{A1F9B648-F63C-432A-A4F3-E26A8CBE4719}" type="presOf" srcId="{FCEFAC0C-5069-4448-A59D-67F3FF38F006}" destId="{12E172B9-01B0-436D-9684-1CCC8FA3FE5C}" srcOrd="0" destOrd="13" presId="urn:microsoft.com/office/officeart/2005/8/layout/list1"/>
    <dgm:cxn modelId="{F4314A4D-0735-44B5-9582-32F4296D3752}" srcId="{FA84BF92-43C6-4E94-A77F-6263E68B6783}" destId="{1616B780-130C-4489-8015-5B7727E71914}" srcOrd="2" destOrd="0" parTransId="{8CD62D38-3DF6-4F3A-92D1-742D49A5F97A}" sibTransId="{B23F14C2-1F74-4D6C-A372-2B787DD37545}"/>
    <dgm:cxn modelId="{4D6A1677-FACA-4FC2-9BAD-D795E46A726B}" srcId="{FA84BF92-43C6-4E94-A77F-6263E68B6783}" destId="{0CECDB57-B9D3-44E6-A2D1-2B3212E4F9DC}" srcOrd="9" destOrd="0" parTransId="{192466B8-3FF2-4C5B-A04F-2D616EACCEE2}" sibTransId="{4171523B-F827-47D5-B708-BFF4D519D913}"/>
    <dgm:cxn modelId="{37B62457-56F2-4E5F-9626-E38527A8F72E}" type="presOf" srcId="{1616B780-130C-4489-8015-5B7727E71914}" destId="{12E172B9-01B0-436D-9684-1CCC8FA3FE5C}" srcOrd="0" destOrd="2" presId="urn:microsoft.com/office/officeart/2005/8/layout/list1"/>
    <dgm:cxn modelId="{DD48DB58-3F86-4D61-8F9C-D900565CCF29}" type="presOf" srcId="{F9A36B2E-3D32-427C-B6D2-3234E6BF0C93}" destId="{12E172B9-01B0-436D-9684-1CCC8FA3FE5C}" srcOrd="0" destOrd="9" presId="urn:microsoft.com/office/officeart/2005/8/layout/list1"/>
    <dgm:cxn modelId="{0C8D335A-1E31-4D71-A435-F30023CACF77}" type="presOf" srcId="{263CFF6C-8696-4F6A-9EB7-628D97548AAD}" destId="{12E172B9-01B0-436D-9684-1CCC8FA3FE5C}" srcOrd="0" destOrd="10" presId="urn:microsoft.com/office/officeart/2005/8/layout/list1"/>
    <dgm:cxn modelId="{E3D56A7A-83E3-4EFF-9C59-322EF44762C9}" type="presOf" srcId="{226B0FD5-C8F1-4A31-92EE-7133608D07F3}" destId="{12E172B9-01B0-436D-9684-1CCC8FA3FE5C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13" destOrd="0" parTransId="{480C3FD9-8EB1-4EE2-B4F9-2C138C6BD6D0}" sibTransId="{9E5FF257-C3DA-4EA6-B516-DEDC36EB687B}"/>
    <dgm:cxn modelId="{CCAE0588-6A04-4E4F-87A6-969C4A8AC45C}" type="presOf" srcId="{E15C1410-7F0E-4185-926C-39F817A0C3D4}" destId="{12E172B9-01B0-436D-9684-1CCC8FA3FE5C}" srcOrd="0" destOrd="3" presId="urn:microsoft.com/office/officeart/2005/8/layout/list1"/>
    <dgm:cxn modelId="{53FE3A94-2A7C-4489-88CD-2B784B95DDA8}" type="presOf" srcId="{74E390F1-7AF1-432A-99A0-B8F1B85D20B3}" destId="{12E172B9-01B0-436D-9684-1CCC8FA3FE5C}" srcOrd="0" destOrd="16" presId="urn:microsoft.com/office/officeart/2005/8/layout/list1"/>
    <dgm:cxn modelId="{1B216798-B512-402E-9FF6-18FE7E53DA3D}" srcId="{FA84BF92-43C6-4E94-A77F-6263E68B6783}" destId="{F18887B4-A9C2-4B49-ABE8-49DF326452E7}" srcOrd="12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10" destOrd="0" parTransId="{2C58708F-C7CE-45B7-9B32-0810D9FFD79A}" sibTransId="{E4E6C7DA-0DCE-4085-9AAA-A8B306BC756D}"/>
    <dgm:cxn modelId="{E10B46AC-F791-4473-90F0-88FB3E5093F9}" srcId="{FA84BF92-43C6-4E94-A77F-6263E68B6783}" destId="{226B0FD5-C8F1-4A31-92EE-7133608D07F3}" srcOrd="7" destOrd="0" parTransId="{6BAB4B72-5E31-437F-BA9F-1C8BAD622EBB}" sibTransId="{9B6AC911-7C23-4037-8F88-6A4709B859E4}"/>
    <dgm:cxn modelId="{2E5AFDAE-E8EE-4CF7-AAFE-853A1D0707CF}" srcId="{226B0FD5-C8F1-4A31-92EE-7133608D07F3}" destId="{F9A36B2E-3D32-427C-B6D2-3234E6BF0C93}" srcOrd="0" destOrd="0" parTransId="{3FE0C6DD-321E-49CC-B900-89077B80B3FE}" sibTransId="{0FB94073-DD7B-4A99-B186-A08DE8A2AAA4}"/>
    <dgm:cxn modelId="{950E0FB1-AE7A-4B5B-90C3-644F310F6CA0}" type="presOf" srcId="{D45AA15C-ACDC-4858-A60B-A8623616E445}" destId="{12E172B9-01B0-436D-9684-1CCC8FA3FE5C}" srcOrd="0" destOrd="18" presId="urn:microsoft.com/office/officeart/2005/8/layout/list1"/>
    <dgm:cxn modelId="{B10DCFB4-E774-4792-9F9F-FD4B90CA5546}" srcId="{E15C1410-7F0E-4185-926C-39F817A0C3D4}" destId="{8776B6F4-A836-436A-8E55-03F488D45FC7}" srcOrd="0" destOrd="0" parTransId="{00558169-0D69-4B86-A9A3-AD3846C3ACB0}" sibTransId="{4A7A6DB9-9E03-4929-9672-76E9BCF4B434}"/>
    <dgm:cxn modelId="{FD72CCBE-7643-405B-A5C0-FEDB8E572040}" srcId="{FA84BF92-43C6-4E94-A77F-6263E68B6783}" destId="{97ADB67D-A496-4D70-9A09-7CAE1F4DF62D}" srcOrd="5" destOrd="0" parTransId="{3B077C5E-99EE-4675-92B8-E14FE678C395}" sibTransId="{B0853B0C-13CD-45C6-956C-B5E25938384D}"/>
    <dgm:cxn modelId="{A31892C0-AF46-441B-99A6-9B942F13566D}" srcId="{0CECDB57-B9D3-44E6-A2D1-2B3212E4F9DC}" destId="{FCEFAC0C-5069-4448-A59D-67F3FF38F006}" srcOrd="1" destOrd="0" parTransId="{312F7C53-0530-4E08-B016-CCE6D131AE27}" sibTransId="{B77A0499-3CAC-4B79-B1A8-9F2666AC4508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331665CB-018B-4FA1-8206-E89A18A785B5}" srcId="{0CECDB57-B9D3-44E6-A2D1-2B3212E4F9DC}" destId="{5AF85BF6-DD91-42CE-84E2-B98D52B18B5B}" srcOrd="0" destOrd="0" parTransId="{8024007F-6F3B-47DA-AD18-359D35A22394}" sibTransId="{5B2ABAF9-1FC4-4A0B-B20A-0758D3A12001}"/>
    <dgm:cxn modelId="{A29359D6-D4DC-4749-9D2D-64F72F786730}" srcId="{FA84BF92-43C6-4E94-A77F-6263E68B6783}" destId="{263CFF6C-8696-4F6A-9EB7-628D97548AAD}" srcOrd="8" destOrd="0" parTransId="{A043C1D6-F430-46C4-B296-68806E48B67A}" sibTransId="{CDABCD78-7AF2-430B-BCD5-72F16543D760}"/>
    <dgm:cxn modelId="{BF43E7D7-4876-4F08-A970-02BE68EB30D0}" srcId="{FA84BF92-43C6-4E94-A77F-6263E68B6783}" destId="{94550AC5-755B-4FE2-BC99-418571DCBADA}" srcOrd="6" destOrd="0" parTransId="{AFF17592-D8D3-48B6-9DA0-9DBBD36BDB49}" sibTransId="{5F933F13-77D4-474D-BF80-CCFE77C06778}"/>
    <dgm:cxn modelId="{05A690E2-0105-4346-9445-82CDC7965746}" type="presOf" srcId="{94C110E6-5461-46AA-8C04-078B6F0C89A9}" destId="{12E172B9-01B0-436D-9684-1CCC8FA3FE5C}" srcOrd="0" destOrd="15" presId="urn:microsoft.com/office/officeart/2005/8/layout/list1"/>
    <dgm:cxn modelId="{CCB438E3-E93C-400B-B9F0-3A7CBCC7AB66}" type="presOf" srcId="{C8BAF929-6746-4A55-8092-1987E15E9A3A}" destId="{12E172B9-01B0-436D-9684-1CCC8FA3FE5C}" srcOrd="0" destOrd="1" presId="urn:microsoft.com/office/officeart/2005/8/layout/list1"/>
    <dgm:cxn modelId="{92D55DF4-1424-4F0A-928F-ECB1868D5190}" type="presOf" srcId="{5AF85BF6-DD91-42CE-84E2-B98D52B18B5B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SCR 817 – </a:t>
          </a:r>
          <a:r>
            <a:rPr lang="en-US" sz="2600" dirty="0">
              <a:solidFill>
                <a:srgbClr val="FF0000"/>
              </a:solidFill>
              <a:latin typeface="Arial Rounded MT Bold" panose="020F0704030504030204" pitchFamily="34" charset="0"/>
            </a:rPr>
            <a:t>SUCCESS!!!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None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  <dgm:t>
        <a:bodyPr/>
        <a:lstStyle/>
        <a:p>
          <a:endParaRPr lang="en-US"/>
        </a:p>
      </dgm:t>
    </dgm:pt>
    <dgm:pt modelId="{7D058FAA-9DAB-4484-B830-5E697D43271D}" type="sibTrans" cxnId="{17C19D28-564E-412F-B7FC-4E5712803C7A}">
      <dgm:prSet/>
      <dgm:spPr/>
      <dgm:t>
        <a:bodyPr/>
        <a:lstStyle/>
        <a:p>
          <a:endParaRPr lang="en-US"/>
        </a:p>
      </dgm:t>
    </dgm:pt>
    <dgm:pt modelId="{94550AC5-755B-4FE2-BC99-418571DCBA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AFF17592-D8D3-48B6-9DA0-9DBBD36BDB49}" type="parTrans" cxnId="{BF43E7D7-4876-4F08-A970-02BE68EB30D0}">
      <dgm:prSet/>
      <dgm:spPr/>
      <dgm:t>
        <a:bodyPr/>
        <a:lstStyle/>
        <a:p>
          <a:endParaRPr lang="en-US"/>
        </a:p>
      </dgm:t>
    </dgm:pt>
    <dgm:pt modelId="{5F933F13-77D4-474D-BF80-CCFE77C06778}" type="sibTrans" cxnId="{BF43E7D7-4876-4F08-A970-02BE68EB30D0}">
      <dgm:prSet/>
      <dgm:spPr/>
      <dgm:t>
        <a:bodyPr/>
        <a:lstStyle/>
        <a:p>
          <a:endParaRPr lang="en-US"/>
        </a:p>
      </dgm:t>
    </dgm:pt>
    <dgm:pt modelId="{8742D0D6-B847-41EA-B540-844C7A9CA19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r>
            <a:rPr lang="en-US" sz="2000" b="0" dirty="0">
              <a:solidFill>
                <a:schemeClr val="tx1"/>
              </a:solidFill>
            </a:rPr>
            <a:t>Find Transaction will now resize to user’s screen</a:t>
          </a:r>
        </a:p>
      </dgm:t>
    </dgm:pt>
    <dgm:pt modelId="{0EE5984B-914D-4509-AF9B-B62F908C01F6}" type="parTrans" cxnId="{336D92C9-A707-4D71-8573-4CB2BDF7119F}">
      <dgm:prSet/>
      <dgm:spPr/>
    </dgm:pt>
    <dgm:pt modelId="{E9D5E864-8F31-44E9-85A2-45F41D9078F4}" type="sibTrans" cxnId="{336D92C9-A707-4D71-8573-4CB2BDF7119F}">
      <dgm:prSet/>
      <dgm:spPr/>
    </dgm:pt>
    <dgm:pt modelId="{59F1EB01-8390-4B7E-ADDD-E49D8F66044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r>
            <a:rPr lang="en-US" sz="2000" b="1" dirty="0">
              <a:solidFill>
                <a:schemeClr val="tx1"/>
              </a:solidFill>
            </a:rPr>
            <a:t>Market notices </a:t>
          </a:r>
          <a:r>
            <a:rPr lang="en-US" sz="2000" b="0" dirty="0">
              <a:solidFill>
                <a:schemeClr val="tx1"/>
              </a:solidFill>
            </a:rPr>
            <a:t>were sent out on 10/26, 11/4, and 11/11 offering instruction on in-flight IGL activities </a:t>
          </a:r>
        </a:p>
      </dgm:t>
    </dgm:pt>
    <dgm:pt modelId="{5571FE3A-67C1-4A66-ADB1-77D29354CBE6}" type="sibTrans" cxnId="{FCE6FCAA-2D47-4612-8A6F-6899E439D7D4}">
      <dgm:prSet/>
      <dgm:spPr/>
      <dgm:t>
        <a:bodyPr/>
        <a:lstStyle/>
        <a:p>
          <a:endParaRPr lang="en-US"/>
        </a:p>
      </dgm:t>
    </dgm:pt>
    <dgm:pt modelId="{5B446236-A632-4F13-BA07-A8B189DD68FF}" type="parTrans" cxnId="{FCE6FCAA-2D47-4612-8A6F-6899E439D7D4}">
      <dgm:prSet/>
      <dgm:spPr/>
      <dgm:t>
        <a:bodyPr/>
        <a:lstStyle/>
        <a:p>
          <a:endParaRPr lang="en-US"/>
        </a:p>
      </dgm:t>
    </dgm:pt>
    <dgm:pt modelId="{0FD0A983-AF7B-4A83-B9D7-9A36B82BD73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r>
            <a:rPr lang="en-US" sz="2000" b="1" dirty="0">
              <a:solidFill>
                <a:schemeClr val="tx1"/>
              </a:solidFill>
            </a:rPr>
            <a:t>Switch Hold API issue </a:t>
          </a:r>
          <a:r>
            <a:rPr lang="en-US" sz="2000" b="0" dirty="0">
              <a:solidFill>
                <a:schemeClr val="tx1"/>
              </a:solidFill>
            </a:rPr>
            <a:t>was corrected and solution was put into production on 12/2</a:t>
          </a:r>
        </a:p>
      </dgm:t>
    </dgm:pt>
    <dgm:pt modelId="{40EA61D1-9047-4077-8E4E-6EAE7C47E52E}" type="sibTrans" cxnId="{74EB5EA6-8458-436B-B409-7FE86E6D3188}">
      <dgm:prSet/>
      <dgm:spPr/>
    </dgm:pt>
    <dgm:pt modelId="{1720F551-4683-44AE-9B85-CC1598AC9A1A}" type="parTrans" cxnId="{74EB5EA6-8458-436B-B409-7FE86E6D3188}">
      <dgm:prSet/>
      <dgm:spPr/>
    </dgm:pt>
    <dgm:pt modelId="{90EF4384-BFA3-45A0-BF4E-A28F3351703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r>
            <a:rPr lang="en-US" sz="2000" b="1" dirty="0">
              <a:solidFill>
                <a:schemeClr val="tx1"/>
              </a:solidFill>
            </a:rPr>
            <a:t>New ERCOT MIS views</a:t>
          </a:r>
          <a:r>
            <a:rPr lang="en-US" sz="2000" b="0" dirty="0">
              <a:solidFill>
                <a:schemeClr val="tx1"/>
              </a:solidFill>
            </a:rPr>
            <a:t> for Find ESI and Find Transaction – UPDATE:</a:t>
          </a:r>
        </a:p>
      </dgm:t>
    </dgm:pt>
    <dgm:pt modelId="{9F8BC582-DC72-4F04-AE47-C948ED86D164}" type="sibTrans" cxnId="{A8061446-6B56-4306-9EF3-8214682A84A4}">
      <dgm:prSet/>
      <dgm:spPr/>
    </dgm:pt>
    <dgm:pt modelId="{8FD4F695-2A64-4267-935E-7556FE60AFD9}" type="parTrans" cxnId="{A8061446-6B56-4306-9EF3-8214682A84A4}">
      <dgm:prSet/>
      <dgm:spPr/>
    </dgm:pt>
    <dgm:pt modelId="{841C1435-642A-473B-97BD-B458595EE50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r>
            <a:rPr lang="en-US" sz="2000" b="0" dirty="0">
              <a:solidFill>
                <a:schemeClr val="tx1"/>
              </a:solidFill>
            </a:rPr>
            <a:t>Second ‘back’ button was added to the top of both Find ESI and Find Transaction</a:t>
          </a:r>
        </a:p>
      </dgm:t>
    </dgm:pt>
    <dgm:pt modelId="{1F8A8DD7-C0B2-41C3-BD4C-00D521A3D728}" type="parTrans" cxnId="{9A4EFDEF-4A77-4A68-ACE0-89C030DC9A07}">
      <dgm:prSet/>
      <dgm:spPr/>
    </dgm:pt>
    <dgm:pt modelId="{13958350-6957-44ED-BCE2-9A4B1A52BF5E}" type="sibTrans" cxnId="{9A4EFDEF-4A77-4A68-ACE0-89C030DC9A07}">
      <dgm:prSet/>
      <dgm:spPr/>
    </dgm:pt>
    <dgm:pt modelId="{5E761968-7EA0-4BCF-BD7E-9A7CDFA72C8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r>
            <a:rPr lang="en-US" sz="2000" b="0" dirty="0">
              <a:solidFill>
                <a:schemeClr val="tx1"/>
              </a:solidFill>
            </a:rPr>
            <a:t>Extra lines between attributes on Find ESI will be removed to compress view</a:t>
          </a:r>
        </a:p>
      </dgm:t>
    </dgm:pt>
    <dgm:pt modelId="{A2729F6F-AF9B-4DA4-A255-2F98F7F5CF85}" type="parTrans" cxnId="{7E51E2E4-7A4F-4894-AF1E-61A76F2A7DFD}">
      <dgm:prSet/>
      <dgm:spPr/>
    </dgm:pt>
    <dgm:pt modelId="{B36A45B5-B11C-450A-A267-6CBC08878489}" type="sibTrans" cxnId="{7E51E2E4-7A4F-4894-AF1E-61A76F2A7DFD}">
      <dgm:prSet/>
      <dgm:spPr/>
    </dgm:pt>
    <dgm:pt modelId="{752DB3C6-8708-41D7-89B4-ACA930EB0CF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81447608-DA46-43B8-9966-919A34F350A9}" type="parTrans" cxnId="{6A60C2ED-F895-47D7-860C-62D6F3A98F82}">
      <dgm:prSet/>
      <dgm:spPr/>
    </dgm:pt>
    <dgm:pt modelId="{6E20297D-C06D-4CFE-8537-F708286CCCE4}" type="sibTrans" cxnId="{6A60C2ED-F895-47D7-860C-62D6F3A98F82}">
      <dgm:prSet/>
      <dgm:spPr/>
    </dgm:pt>
    <dgm:pt modelId="{A21EA40E-B2FA-464E-9C37-6DC232E0E05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Char char="ü"/>
          </a:pPr>
          <a:endParaRPr lang="en-US" sz="2000" b="0" dirty="0">
            <a:solidFill>
              <a:schemeClr val="tx1"/>
            </a:solidFill>
          </a:endParaRPr>
        </a:p>
      </dgm:t>
    </dgm:pt>
    <dgm:pt modelId="{C44BFE72-7CC2-4460-B775-01C676F054CA}" type="parTrans" cxnId="{6B6F52BD-4EEF-4742-AEE2-BE32E55D40AA}">
      <dgm:prSet/>
      <dgm:spPr/>
    </dgm:pt>
    <dgm:pt modelId="{F2E96FFE-2204-4FC1-B462-06D5F4679584}" type="sibTrans" cxnId="{6B6F52BD-4EEF-4742-AEE2-BE32E55D40AA}">
      <dgm:prSet/>
      <dgm:spPr/>
    </dgm:pt>
    <dgm:pt modelId="{8116AF54-5504-4FE5-AB58-FD8B0322C0B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r>
            <a:rPr lang="en-US" sz="2000" b="1" dirty="0">
              <a:solidFill>
                <a:schemeClr val="tx1"/>
              </a:solidFill>
            </a:rPr>
            <a:t>Market Training </a:t>
          </a:r>
          <a:r>
            <a:rPr lang="en-US" sz="2000" b="0" dirty="0">
              <a:solidFill>
                <a:schemeClr val="tx1"/>
              </a:solidFill>
            </a:rPr>
            <a:t>was held September 18, 2024 and October 24</a:t>
          </a:r>
          <a:r>
            <a:rPr lang="en-US" sz="2000" b="0" baseline="30000" dirty="0">
              <a:solidFill>
                <a:schemeClr val="tx1"/>
              </a:solidFill>
            </a:rPr>
            <a:t>th</a:t>
          </a:r>
          <a:r>
            <a:rPr lang="en-US" sz="2000" b="0" dirty="0">
              <a:solidFill>
                <a:schemeClr val="tx1"/>
              </a:solidFill>
            </a:rPr>
            <a:t>, 2024 for the SCR817 - MarkeTrak Changes Associated with TXSET v5.0. It was largely attended by market participants with more than 163 attendees on 9/18 and 225 on 10/24. </a:t>
          </a:r>
        </a:p>
      </dgm:t>
    </dgm:pt>
    <dgm:pt modelId="{6DA4AD6B-5B0B-4118-A9FB-D207227D2DF7}" type="parTrans" cxnId="{0C82F654-6382-4275-B54D-B7E2EE72DA63}">
      <dgm:prSet/>
      <dgm:spPr/>
    </dgm:pt>
    <dgm:pt modelId="{7F62C9BC-DF28-4BC4-968A-671C4011E9E1}" type="sibTrans" cxnId="{0C82F654-6382-4275-B54D-B7E2EE72DA63}">
      <dgm:prSet/>
      <dgm:spPr/>
    </dgm:pt>
    <dgm:pt modelId="{8F9BF3DD-B604-4159-9BE9-F879E8351D8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2000" b="0" dirty="0">
            <a:solidFill>
              <a:schemeClr val="tx1"/>
            </a:solidFill>
          </a:endParaRPr>
        </a:p>
      </dgm:t>
    </dgm:pt>
    <dgm:pt modelId="{4CA152AB-5214-4886-B906-CE0A293A8576}" type="parTrans" cxnId="{BAD92A7A-CE4A-459D-9544-5D25D81CC41D}">
      <dgm:prSet/>
      <dgm:spPr/>
    </dgm:pt>
    <dgm:pt modelId="{4C37AD86-7764-48B3-8597-7D554BCD55F9}" type="sibTrans" cxnId="{BAD92A7A-CE4A-459D-9544-5D25D81CC41D}">
      <dgm:prSet/>
      <dgm:spPr/>
    </dgm:pt>
    <dgm:pt modelId="{FD56247E-4D2B-4045-8212-62C42C2CB38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2000" b="0" dirty="0">
            <a:solidFill>
              <a:schemeClr val="tx1"/>
            </a:solidFill>
          </a:endParaRPr>
        </a:p>
      </dgm:t>
    </dgm:pt>
    <dgm:pt modelId="{26C70E4B-DCED-4489-B4BA-D88A423EE73F}" type="parTrans" cxnId="{17860AE0-6F5E-436B-ABE8-13A27F15D15A}">
      <dgm:prSet/>
      <dgm:spPr/>
    </dgm:pt>
    <dgm:pt modelId="{123CE468-912F-4C73-82A6-686DBF575C6A}" type="sibTrans" cxnId="{17860AE0-6F5E-436B-ABE8-13A27F15D15A}">
      <dgm:prSet/>
      <dgm:spPr/>
    </dgm:pt>
    <dgm:pt modelId="{22598A5B-70A3-420D-8662-DFF17BDCA48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2000" b="0" dirty="0">
            <a:solidFill>
              <a:schemeClr val="tx1"/>
            </a:solidFill>
          </a:endParaRPr>
        </a:p>
      </dgm:t>
    </dgm:pt>
    <dgm:pt modelId="{E8129006-5DEE-4E50-9349-0BE879A0F069}" type="parTrans" cxnId="{43AE697A-AD41-4458-8BDB-E53ED8CB60D2}">
      <dgm:prSet/>
      <dgm:spPr/>
    </dgm:pt>
    <dgm:pt modelId="{D47A1D00-65CC-4F01-A774-EBD850F0F06E}" type="sibTrans" cxnId="{43AE697A-AD41-4458-8BDB-E53ED8CB60D2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000" custScaleY="100413" custLinFactY="-8989" custLinFactNeighborY="-100000">
        <dgm:presLayoutVars>
          <dgm:bulletEnabled val="1"/>
        </dgm:presLayoutVars>
      </dgm:prSet>
      <dgm:spPr/>
    </dgm:pt>
  </dgm:ptLst>
  <dgm:cxnLst>
    <dgm:cxn modelId="{B0AD141A-A0D5-43BB-AD52-42A36A00CE76}" type="presOf" srcId="{FD56247E-4D2B-4045-8212-62C42C2CB38F}" destId="{12E172B9-01B0-436D-9684-1CCC8FA3FE5C}" srcOrd="0" destOrd="6" presId="urn:microsoft.com/office/officeart/2005/8/layout/list1"/>
    <dgm:cxn modelId="{F762CF1B-1424-495A-ACCE-2E89A1028D72}" type="presOf" srcId="{59F1EB01-8390-4B7E-ADDD-E49D8F66044E}" destId="{12E172B9-01B0-436D-9684-1CCC8FA3FE5C}" srcOrd="0" destOrd="5" presId="urn:microsoft.com/office/officeart/2005/8/layout/list1"/>
    <dgm:cxn modelId="{17C19D28-564E-412F-B7FC-4E5712803C7A}" srcId="{FA84BF92-43C6-4E94-A77F-6263E68B6783}" destId="{C8BAF929-6746-4A55-8092-1987E15E9A3A}" srcOrd="1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513552B-6D26-418D-A7ED-2023B7EF9C59}" type="presOf" srcId="{8F9BF3DD-B604-4159-9BE9-F879E8351D8B}" destId="{12E172B9-01B0-436D-9684-1CCC8FA3FE5C}" srcOrd="0" destOrd="4" presId="urn:microsoft.com/office/officeart/2005/8/layout/list1"/>
    <dgm:cxn modelId="{B23A0731-79E2-4270-AAB6-7A1EE80C9C3D}" type="presOf" srcId="{F18887B4-A9C2-4B49-ABE8-49DF326452E7}" destId="{12E172B9-01B0-436D-9684-1CCC8FA3FE5C}" srcOrd="0" destOrd="15" presId="urn:microsoft.com/office/officeart/2005/8/layout/list1"/>
    <dgm:cxn modelId="{4176E43E-FDED-4F11-8E1C-D5C82883D1F3}" type="presOf" srcId="{94550AC5-755B-4FE2-BC99-418571DCBADA}" destId="{12E172B9-01B0-436D-9684-1CCC8FA3FE5C}" srcOrd="0" destOrd="2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A8061446-6B56-4306-9EF3-8214682A84A4}" srcId="{FA84BF92-43C6-4E94-A77F-6263E68B6783}" destId="{90EF4384-BFA3-45A0-BF4E-A28F33517031}" srcOrd="9" destOrd="0" parTransId="{8FD4F695-2A64-4267-935E-7556FE60AFD9}" sibTransId="{9F8BC582-DC72-4F04-AE47-C948ED86D164}"/>
    <dgm:cxn modelId="{0C82F654-6382-4275-B54D-B7E2EE72DA63}" srcId="{FA84BF92-43C6-4E94-A77F-6263E68B6783}" destId="{8116AF54-5504-4FE5-AB58-FD8B0322C0BA}" srcOrd="3" destOrd="0" parTransId="{6DA4AD6B-5B0B-4118-A9FB-D207227D2DF7}" sibTransId="{7F62C9BC-DF28-4BC4-968A-671C4011E9E1}"/>
    <dgm:cxn modelId="{3BE1C778-8F76-4B95-A5E1-E68F4E7AEABF}" type="presOf" srcId="{A21EA40E-B2FA-464E-9C37-6DC232E0E05C}" destId="{12E172B9-01B0-436D-9684-1CCC8FA3FE5C}" srcOrd="0" destOrd="13" presId="urn:microsoft.com/office/officeart/2005/8/layout/list1"/>
    <dgm:cxn modelId="{BAD92A7A-CE4A-459D-9544-5D25D81CC41D}" srcId="{FA84BF92-43C6-4E94-A77F-6263E68B6783}" destId="{8F9BF3DD-B604-4159-9BE9-F879E8351D8B}" srcOrd="4" destOrd="0" parTransId="{4CA152AB-5214-4886-B906-CE0A293A8576}" sibTransId="{4C37AD86-7764-48B3-8597-7D554BCD55F9}"/>
    <dgm:cxn modelId="{43AE697A-AD41-4458-8BDB-E53ED8CB60D2}" srcId="{FA84BF92-43C6-4E94-A77F-6263E68B6783}" destId="{22598A5B-70A3-420D-8662-DFF17BDCA48C}" srcOrd="8" destOrd="0" parTransId="{E8129006-5DEE-4E50-9349-0BE879A0F069}" sibTransId="{D47A1D00-65CC-4F01-A774-EBD850F0F06E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11" destOrd="0" parTransId="{480C3FD9-8EB1-4EE2-B4F9-2C138C6BD6D0}" sibTransId="{9E5FF257-C3DA-4EA6-B516-DEDC36EB687B}"/>
    <dgm:cxn modelId="{F10FF887-F027-4B90-AD1D-640B98B63E92}" type="presOf" srcId="{8116AF54-5504-4FE5-AB58-FD8B0322C0BA}" destId="{12E172B9-01B0-436D-9684-1CCC8FA3FE5C}" srcOrd="0" destOrd="3" presId="urn:microsoft.com/office/officeart/2005/8/layout/list1"/>
    <dgm:cxn modelId="{1B216798-B512-402E-9FF6-18FE7E53DA3D}" srcId="{FA84BF92-43C6-4E94-A77F-6263E68B6783}" destId="{F18887B4-A9C2-4B49-ABE8-49DF326452E7}" srcOrd="10" destOrd="0" parTransId="{CE36CAE3-5A27-4090-ABCC-90C2B2DA4F88}" sibTransId="{08076DF6-76C1-494E-95E8-6622E5A06ECB}"/>
    <dgm:cxn modelId="{36F7FF99-FB64-4B92-B2E9-9E31B441503D}" type="presOf" srcId="{0FD0A983-AF7B-4A83-B9D7-9A36B82BD735}" destId="{12E172B9-01B0-436D-9684-1CCC8FA3FE5C}" srcOrd="0" destOrd="7" presId="urn:microsoft.com/office/officeart/2005/8/layout/list1"/>
    <dgm:cxn modelId="{76B42BA2-A95C-4ACD-A44B-F78D7A364152}" type="presOf" srcId="{5E761968-7EA0-4BCF-BD7E-9A7CDFA72C89}" destId="{12E172B9-01B0-436D-9684-1CCC8FA3FE5C}" srcOrd="0" destOrd="12" presId="urn:microsoft.com/office/officeart/2005/8/layout/list1"/>
    <dgm:cxn modelId="{74EB5EA6-8458-436B-B409-7FE86E6D3188}" srcId="{FA84BF92-43C6-4E94-A77F-6263E68B6783}" destId="{0FD0A983-AF7B-4A83-B9D7-9A36B82BD735}" srcOrd="7" destOrd="0" parTransId="{1720F551-4683-44AE-9B85-CC1598AC9A1A}" sibTransId="{40EA61D1-9047-4077-8E4E-6EAE7C47E52E}"/>
    <dgm:cxn modelId="{FCE6FCAA-2D47-4612-8A6F-6899E439D7D4}" srcId="{FA84BF92-43C6-4E94-A77F-6263E68B6783}" destId="{59F1EB01-8390-4B7E-ADDD-E49D8F66044E}" srcOrd="5" destOrd="0" parTransId="{5B446236-A632-4F13-BA07-A8B189DD68FF}" sibTransId="{5571FE3A-67C1-4A66-ADB1-77D29354CBE6}"/>
    <dgm:cxn modelId="{AD6000AC-8315-4C62-8813-65AE0BE2977A}" type="presOf" srcId="{841C1435-642A-473B-97BD-B458595EE500}" destId="{12E172B9-01B0-436D-9684-1CCC8FA3FE5C}" srcOrd="0" destOrd="11" presId="urn:microsoft.com/office/officeart/2005/8/layout/list1"/>
    <dgm:cxn modelId="{950E0FB1-AE7A-4B5B-90C3-644F310F6CA0}" type="presOf" srcId="{D45AA15C-ACDC-4858-A60B-A8623616E445}" destId="{12E172B9-01B0-436D-9684-1CCC8FA3FE5C}" srcOrd="0" destOrd="16" presId="urn:microsoft.com/office/officeart/2005/8/layout/list1"/>
    <dgm:cxn modelId="{6B6F52BD-4EEF-4742-AEE2-BE32E55D40AA}" srcId="{90EF4384-BFA3-45A0-BF4E-A28F33517031}" destId="{A21EA40E-B2FA-464E-9C37-6DC232E0E05C}" srcOrd="3" destOrd="0" parTransId="{C44BFE72-7CC2-4460-B775-01C676F054CA}" sibTransId="{F2E96FFE-2204-4FC1-B462-06D5F4679584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336D92C9-A707-4D71-8573-4CB2BDF7119F}" srcId="{90EF4384-BFA3-45A0-BF4E-A28F33517031}" destId="{8742D0D6-B847-41EA-B540-844C7A9CA196}" srcOrd="0" destOrd="0" parTransId="{0EE5984B-914D-4509-AF9B-B62F908C01F6}" sibTransId="{E9D5E864-8F31-44E9-85A2-45F41D9078F4}"/>
    <dgm:cxn modelId="{3918F2D1-0E05-42C7-A2E3-FE8B57A81480}" type="presOf" srcId="{22598A5B-70A3-420D-8662-DFF17BDCA48C}" destId="{12E172B9-01B0-436D-9684-1CCC8FA3FE5C}" srcOrd="0" destOrd="8" presId="urn:microsoft.com/office/officeart/2005/8/layout/list1"/>
    <dgm:cxn modelId="{BF43E7D7-4876-4F08-A970-02BE68EB30D0}" srcId="{FA84BF92-43C6-4E94-A77F-6263E68B6783}" destId="{94550AC5-755B-4FE2-BC99-418571DCBADA}" srcOrd="2" destOrd="0" parTransId="{AFF17592-D8D3-48B6-9DA0-9DBBD36BDB49}" sibTransId="{5F933F13-77D4-474D-BF80-CCFE77C06778}"/>
    <dgm:cxn modelId="{EB1E0DDC-BB4D-4FA6-9C3D-8953880F16B1}" type="presOf" srcId="{8742D0D6-B847-41EA-B540-844C7A9CA196}" destId="{12E172B9-01B0-436D-9684-1CCC8FA3FE5C}" srcOrd="0" destOrd="10" presId="urn:microsoft.com/office/officeart/2005/8/layout/list1"/>
    <dgm:cxn modelId="{17860AE0-6F5E-436B-ABE8-13A27F15D15A}" srcId="{FA84BF92-43C6-4E94-A77F-6263E68B6783}" destId="{FD56247E-4D2B-4045-8212-62C42C2CB38F}" srcOrd="6" destOrd="0" parTransId="{26C70E4B-DCED-4489-B4BA-D88A423EE73F}" sibTransId="{123CE468-912F-4C73-82A6-686DBF575C6A}"/>
    <dgm:cxn modelId="{CCB438E3-E93C-400B-B9F0-3A7CBCC7AB66}" type="presOf" srcId="{C8BAF929-6746-4A55-8092-1987E15E9A3A}" destId="{12E172B9-01B0-436D-9684-1CCC8FA3FE5C}" srcOrd="0" destOrd="1" presId="urn:microsoft.com/office/officeart/2005/8/layout/list1"/>
    <dgm:cxn modelId="{7E51E2E4-7A4F-4894-AF1E-61A76F2A7DFD}" srcId="{90EF4384-BFA3-45A0-BF4E-A28F33517031}" destId="{5E761968-7EA0-4BCF-BD7E-9A7CDFA72C89}" srcOrd="2" destOrd="0" parTransId="{A2729F6F-AF9B-4DA4-A255-2F98F7F5CF85}" sibTransId="{B36A45B5-B11C-450A-A267-6CBC08878489}"/>
    <dgm:cxn modelId="{4983E2E7-FCCE-4DCB-B0C8-BBA16372613F}" type="presOf" srcId="{752DB3C6-8708-41D7-89B4-ACA930EB0CF1}" destId="{12E172B9-01B0-436D-9684-1CCC8FA3FE5C}" srcOrd="0" destOrd="14" presId="urn:microsoft.com/office/officeart/2005/8/layout/list1"/>
    <dgm:cxn modelId="{6A60C2ED-F895-47D7-860C-62D6F3A98F82}" srcId="{90EF4384-BFA3-45A0-BF4E-A28F33517031}" destId="{752DB3C6-8708-41D7-89B4-ACA930EB0CF1}" srcOrd="4" destOrd="0" parTransId="{81447608-DA46-43B8-9966-919A34F350A9}" sibTransId="{6E20297D-C06D-4CFE-8537-F708286CCCE4}"/>
    <dgm:cxn modelId="{9A4EFDEF-4A77-4A68-ACE0-89C030DC9A07}" srcId="{90EF4384-BFA3-45A0-BF4E-A28F33517031}" destId="{841C1435-642A-473B-97BD-B458595EE500}" srcOrd="1" destOrd="0" parTransId="{1F8A8DD7-C0B2-41C3-BD4C-00D521A3D728}" sibTransId="{13958350-6957-44ED-BCE2-9A4B1A52BF5E}"/>
    <dgm:cxn modelId="{71020EFE-368B-4EB3-B138-5112686A2D9F}" type="presOf" srcId="{90EF4384-BFA3-45A0-BF4E-A28F33517031}" destId="{12E172B9-01B0-436D-9684-1CCC8FA3FE5C}" srcOrd="0" destOrd="9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Volumes Analysis 2024(1)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6473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Volumes Analysis – 2024(1)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– Switch Hold Data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– Rescission Data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Next Meeting – </a:t>
          </a:r>
          <a:r>
            <a:rPr lang="en-US" sz="2600" b="1" dirty="0"/>
            <a:t>Tuesday, January 14th</a:t>
          </a:r>
          <a:endParaRPr lang="en-US" sz="26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None/>
          </a:pPr>
          <a:r>
            <a:rPr lang="en-US" sz="2400" b="1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Elections - Leadership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DC6638E4-C934-442B-9486-32BCEBBF301B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Tx/>
            <a:buNone/>
          </a:pPr>
          <a:r>
            <a:rPr lang="en-US" sz="2600" b="1" dirty="0"/>
            <a:t>Tuesday, January 14th @ 1:00 PM </a:t>
          </a:r>
          <a:r>
            <a:rPr lang="en-US" sz="2600" b="1" dirty="0" err="1"/>
            <a:t>WebEx</a:t>
          </a:r>
          <a:r>
            <a:rPr lang="en-US" sz="2600" b="1" dirty="0"/>
            <a:t> Only</a:t>
          </a:r>
          <a:endParaRPr lang="en-US" sz="2600" dirty="0">
            <a:latin typeface="Tenorite" panose="00000500000000000000" pitchFamily="2" charset="0"/>
          </a:endParaRPr>
        </a:p>
      </dgm:t>
    </dgm:pt>
    <dgm:pt modelId="{D35C198F-F7DC-4702-93DD-583773403FD3}" type="parTrans" cxnId="{87D40C69-9DED-461F-AC5E-3B4346138C11}">
      <dgm:prSet/>
      <dgm:spPr/>
      <dgm:t>
        <a:bodyPr/>
        <a:lstStyle/>
        <a:p>
          <a:endParaRPr lang="en-US"/>
        </a:p>
      </dgm:t>
    </dgm:pt>
    <dgm:pt modelId="{A897E1DC-AAB6-45CD-AB35-A97960EB471B}" type="sibTrans" cxnId="{87D40C69-9DED-461F-AC5E-3B4346138C1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DD2C79BD-43D3-4B26-96C7-8F43C537C38D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MarkeTrak Subtypes Volume Analysis –IAL results</a:t>
          </a:r>
        </a:p>
      </dgm:t>
    </dgm:pt>
    <dgm:pt modelId="{B0E95289-E902-441C-8133-0D206B615478}" type="sibTrans" cxnId="{754CFA4E-4854-4D13-AA32-EE1382C59FBA}">
      <dgm:prSet/>
      <dgm:spPr/>
      <dgm:t>
        <a:bodyPr/>
        <a:lstStyle/>
        <a:p>
          <a:endParaRPr lang="en-US"/>
        </a:p>
      </dgm:t>
    </dgm:pt>
    <dgm:pt modelId="{811BB26E-3394-4CE8-973C-B3D79B6E4C2F}" type="parTrans" cxnId="{754CFA4E-4854-4D13-AA32-EE1382C59FBA}">
      <dgm:prSet/>
      <dgm:spPr/>
      <dgm:t>
        <a:bodyPr/>
        <a:lstStyle/>
        <a:p>
          <a:endParaRPr lang="en-US"/>
        </a:p>
      </dgm:t>
    </dgm:pt>
    <dgm:pt modelId="{7E3CE3D7-0D80-401C-9855-D85BF57FA357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</dgm:t>
    </dgm:pt>
    <dgm:pt modelId="{CFCC7EB8-F356-47C6-AF2C-19980325DCE2}" type="parTrans" cxnId="{9A49D060-A430-4E4B-8E47-140E5DE56C1D}">
      <dgm:prSet/>
      <dgm:spPr/>
      <dgm:t>
        <a:bodyPr/>
        <a:lstStyle/>
        <a:p>
          <a:endParaRPr lang="en-US"/>
        </a:p>
      </dgm:t>
    </dgm:pt>
    <dgm:pt modelId="{4A5FFE35-516F-467B-BA2F-7F5171929D96}" type="sibTrans" cxnId="{9A49D060-A430-4E4B-8E47-140E5DE56C1D}">
      <dgm:prSet/>
      <dgm:spPr/>
      <dgm:t>
        <a:bodyPr/>
        <a:lstStyle/>
        <a:p>
          <a:endParaRPr lang="en-US"/>
        </a:p>
      </dgm:t>
    </dgm:pt>
    <dgm:pt modelId="{5BA9DB4A-3C51-4BB5-BB08-906BCC6E24BC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/>
            <a:t>RMG:  Switch Hold language to allow for planned retail outages</a:t>
          </a: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AB6FCA1F-F1C0-4498-81D1-627042D113E2}" type="parTrans" cxnId="{74DE5C7C-1B33-48FB-9C12-A4AE6BFF8EF5}">
      <dgm:prSet/>
      <dgm:spPr/>
      <dgm:t>
        <a:bodyPr/>
        <a:lstStyle/>
        <a:p>
          <a:endParaRPr lang="en-US"/>
        </a:p>
      </dgm:t>
    </dgm:pt>
    <dgm:pt modelId="{DCD2D03E-4F33-4E0C-97BC-154C0739EF85}" type="sibTrans" cxnId="{74DE5C7C-1B33-48FB-9C12-A4AE6BFF8EF5}">
      <dgm:prSet/>
      <dgm:spPr/>
      <dgm:t>
        <a:bodyPr/>
        <a:lstStyle/>
        <a:p>
          <a:endParaRPr lang="en-US"/>
        </a:p>
      </dgm:t>
    </dgm:pt>
    <dgm:pt modelId="{D8106045-C2BD-45F3-8E7E-F57FA7B1DF31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600" i="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0BB81608-2D1C-44FA-8B2A-329EC9C21E3A}" type="parTrans" cxnId="{CA6720BC-2B64-47AD-AA8B-B0A43C19D291}">
      <dgm:prSet/>
      <dgm:spPr/>
      <dgm:t>
        <a:bodyPr/>
        <a:lstStyle/>
        <a:p>
          <a:endParaRPr lang="en-US"/>
        </a:p>
      </dgm:t>
    </dgm:pt>
    <dgm:pt modelId="{4C151C25-BF57-4453-A64F-3DFBC8CCFA34}" type="sibTrans" cxnId="{CA6720BC-2B64-47AD-AA8B-B0A43C19D291}">
      <dgm:prSet/>
      <dgm:spPr/>
      <dgm:t>
        <a:bodyPr/>
        <a:lstStyle/>
        <a:p>
          <a:endParaRPr lang="en-US"/>
        </a:p>
      </dgm:t>
    </dgm:pt>
    <dgm:pt modelId="{9F2D12B1-7992-4157-9C65-202377B6EF59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9558F7B9-1E7A-48D9-BE32-94BA48BD9806}" type="parTrans" cxnId="{AD773166-A64A-48F6-A582-D25627C6143D}">
      <dgm:prSet/>
      <dgm:spPr/>
      <dgm:t>
        <a:bodyPr/>
        <a:lstStyle/>
        <a:p>
          <a:endParaRPr lang="en-US"/>
        </a:p>
      </dgm:t>
    </dgm:pt>
    <dgm:pt modelId="{8AA2F5CF-1B03-4DCB-9596-10A1F6C0C21D}" type="sibTrans" cxnId="{AD773166-A64A-48F6-A582-D25627C6143D}">
      <dgm:prSet/>
      <dgm:spPr/>
      <dgm:t>
        <a:bodyPr/>
        <a:lstStyle/>
        <a:p>
          <a:endParaRPr lang="en-US"/>
        </a:p>
      </dgm:t>
    </dgm:pt>
    <dgm:pt modelId="{8E30216A-8AE4-48BE-911E-96186420BA5F}">
      <dgm:prSet custT="1"/>
      <dgm:spPr/>
      <dgm:t>
        <a:bodyPr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Critical Care Flags – </a:t>
          </a:r>
          <a:r>
            <a:rPr lang="en-US" sz="1800" dirty="0"/>
            <a:t>process to re-establish post an IGL</a:t>
          </a: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35115DE8-4AAC-489B-BEAA-1EE59B84A484}" type="sibTrans" cxnId="{933C774E-CBA9-4D14-95B4-21565E869BCB}">
      <dgm:prSet/>
      <dgm:spPr/>
      <dgm:t>
        <a:bodyPr/>
        <a:lstStyle/>
        <a:p>
          <a:endParaRPr lang="en-US"/>
        </a:p>
      </dgm:t>
    </dgm:pt>
    <dgm:pt modelId="{BF8BA495-E26B-4A6B-8DDA-BF27B1889EFD}" type="parTrans" cxnId="{933C774E-CBA9-4D14-95B4-21565E869BCB}">
      <dgm:prSet/>
      <dgm:spPr/>
      <dgm:t>
        <a:bodyPr/>
        <a:lstStyle/>
        <a:p>
          <a:endParaRPr lang="en-US"/>
        </a:p>
      </dgm:t>
    </dgm:pt>
    <dgm:pt modelId="{6890DBD5-9723-4B25-B866-C980206DE63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Goals &amp; Accomplishments</a:t>
          </a:r>
        </a:p>
      </dgm:t>
    </dgm:pt>
    <dgm:pt modelId="{954FA048-30A5-4367-8E2A-BEDC7892C639}" type="parTrans" cxnId="{DA835D0C-2DE9-4393-BBA3-3489207E00D7}">
      <dgm:prSet/>
      <dgm:spPr/>
    </dgm:pt>
    <dgm:pt modelId="{907A9CEF-5579-4E20-ABE0-777D877EE920}" type="sibTrans" cxnId="{DA835D0C-2DE9-4393-BBA3-3489207E00D7}">
      <dgm:prSet/>
      <dgm:spPr/>
    </dgm:pt>
    <dgm:pt modelId="{3B22BA84-BA41-4BD0-9977-518D5167128A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</dgm:t>
    </dgm:pt>
    <dgm:pt modelId="{A70C627F-A7A7-4C70-AD82-78F4CB5C634B}" type="parTrans" cxnId="{E1E78A0B-7F80-434E-AF75-C1EAE98EDF7E}">
      <dgm:prSet/>
      <dgm:spPr/>
    </dgm:pt>
    <dgm:pt modelId="{07F49020-D7E4-4CED-8312-D67E6CB8A9DE}" type="sibTrans" cxnId="{E1E78A0B-7F80-434E-AF75-C1EAE98EDF7E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285015" custLinFactNeighborX="-100000" custLinFactNeighborY="-9406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15612" custLinFactY="3301" custLinFactNeighborY="100000">
        <dgm:presLayoutVars>
          <dgm:bulletEnabled val="1"/>
        </dgm:presLayoutVars>
      </dgm:prSet>
      <dgm:spPr/>
    </dgm:pt>
  </dgm:ptLst>
  <dgm:cxnLst>
    <dgm:cxn modelId="{E1E78A0B-7F80-434E-AF75-C1EAE98EDF7E}" srcId="{D2506135-395C-47B0-8DA9-C3F76649FF22}" destId="{3B22BA84-BA41-4BD0-9977-518D5167128A}" srcOrd="2" destOrd="0" parTransId="{A70C627F-A7A7-4C70-AD82-78F4CB5C634B}" sibTransId="{07F49020-D7E4-4CED-8312-D67E6CB8A9DE}"/>
    <dgm:cxn modelId="{DA835D0C-2DE9-4393-BBA3-3489207E00D7}" srcId="{D2506135-395C-47B0-8DA9-C3F76649FF22}" destId="{6890DBD5-9723-4B25-B866-C980206DE63F}" srcOrd="5" destOrd="0" parTransId="{954FA048-30A5-4367-8E2A-BEDC7892C639}" sibTransId="{907A9CEF-5579-4E20-ABE0-777D877EE920}"/>
    <dgm:cxn modelId="{E3B3E10E-C95C-451A-A667-F2352EA5E482}" type="presOf" srcId="{DC6638E4-C934-442B-9486-32BCEBBF301B}" destId="{5FD4668F-81DD-421E-9924-50274E363CDB}" srcOrd="0" destOrd="0" presId="urn:microsoft.com/office/officeart/2005/8/layout/list1"/>
    <dgm:cxn modelId="{FF47E610-8108-4CF2-A294-DCB652E90F5B}" srcId="{3B22BA84-BA41-4BD0-9977-518D5167128A}" destId="{F4442908-9FC7-4167-9B10-7F40337E004E}" srcOrd="0" destOrd="0" parTransId="{5E884D67-B5C7-4191-A5DE-52A457D75071}" sibTransId="{08EE3E14-3055-4699-87E9-1C905EB88ED8}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9A49D060-A430-4E4B-8E47-140E5DE56C1D}" srcId="{3B22BA84-BA41-4BD0-9977-518D5167128A}" destId="{7E3CE3D7-0D80-401C-9855-D85BF57FA357}" srcOrd="1" destOrd="0" parTransId="{CFCC7EB8-F356-47C6-AF2C-19980325DCE2}" sibTransId="{4A5FFE35-516F-467B-BA2F-7F5171929D96}"/>
    <dgm:cxn modelId="{B33B4B41-F48F-4F34-8054-D815D218B290}" type="presOf" srcId="{A00CC55C-C72B-47E2-9AE1-1FA65D7AAADD}" destId="{5FD4668F-81DD-421E-9924-50274E363CDB}" srcOrd="0" destOrd="12" presId="urn:microsoft.com/office/officeart/2005/8/layout/list1"/>
    <dgm:cxn modelId="{95676564-707A-49FD-A4E9-339FEBDB98E8}" type="presOf" srcId="{DD2C79BD-43D3-4B26-96C7-8F43C537C38D}" destId="{5FD4668F-81DD-421E-9924-50274E363CDB}" srcOrd="0" destOrd="9" presId="urn:microsoft.com/office/officeart/2005/8/layout/list1"/>
    <dgm:cxn modelId="{AD773166-A64A-48F6-A582-D25627C6143D}" srcId="{D2506135-395C-47B0-8DA9-C3F76649FF22}" destId="{9F2D12B1-7992-4157-9C65-202377B6EF59}" srcOrd="0" destOrd="0" parTransId="{9558F7B9-1E7A-48D9-BE32-94BA48BD9806}" sibTransId="{8AA2F5CF-1B03-4DCB-9596-10A1F6C0C21D}"/>
    <dgm:cxn modelId="{87D40C69-9DED-461F-AC5E-3B4346138C11}" srcId="{FA84BF92-43C6-4E94-A77F-6263E68B6783}" destId="{DC6638E4-C934-442B-9486-32BCEBBF301B}" srcOrd="0" destOrd="0" parTransId="{D35C198F-F7DC-4702-93DD-583773403FD3}" sibTransId="{A897E1DC-AAB6-45CD-AB35-A97960EB471B}"/>
    <dgm:cxn modelId="{933C774E-CBA9-4D14-95B4-21565E869BCB}" srcId="{D2506135-395C-47B0-8DA9-C3F76649FF22}" destId="{8E30216A-8AE4-48BE-911E-96186420BA5F}" srcOrd="3" destOrd="0" parTransId="{BF8BA495-E26B-4A6B-8DDA-BF27B1889EFD}" sibTransId="{35115DE8-4AAC-489B-BEAA-1EE59B84A484}"/>
    <dgm:cxn modelId="{754CFA4E-4854-4D13-AA32-EE1382C59FBA}" srcId="{D2506135-395C-47B0-8DA9-C3F76649FF22}" destId="{DD2C79BD-43D3-4B26-96C7-8F43C537C38D}" srcOrd="4" destOrd="0" parTransId="{811BB26E-3394-4CE8-973C-B3D79B6E4C2F}" sibTransId="{B0E95289-E902-441C-8133-0D206B615478}"/>
    <dgm:cxn modelId="{D0246F53-2245-438D-B8C7-DA368C381448}" srcId="{D2506135-395C-47B0-8DA9-C3F76649FF22}" destId="{F673FA59-847C-4E39-BDD5-6490E0B76FFF}" srcOrd="1" destOrd="0" parTransId="{A6EC6619-51AE-47DB-9DE1-15442D21F27F}" sibTransId="{351088E2-0A40-4A02-B27E-8A203A6453FF}"/>
    <dgm:cxn modelId="{0DFE5457-DF24-4FA4-9A2A-107980BFEBCB}" type="presOf" srcId="{5BA9DB4A-3C51-4BB5-BB08-906BCC6E24BC}" destId="{5FD4668F-81DD-421E-9924-50274E363CDB}" srcOrd="0" destOrd="7" presId="urn:microsoft.com/office/officeart/2005/8/layout/list1"/>
    <dgm:cxn modelId="{F681BC58-D634-45B3-B365-FD64DEE71DD3}" type="presOf" srcId="{6890DBD5-9723-4B25-B866-C980206DE63F}" destId="{5FD4668F-81DD-421E-9924-50274E363CDB}" srcOrd="0" destOrd="1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4DE5C7C-1B33-48FB-9C12-A4AE6BFF8EF5}" srcId="{3B22BA84-BA41-4BD0-9977-518D5167128A}" destId="{5BA9DB4A-3C51-4BB5-BB08-906BCC6E24BC}" srcOrd="2" destOrd="0" parTransId="{AB6FCA1F-F1C0-4498-81D1-627042D113E2}" sibTransId="{DCD2D03E-4F33-4E0C-97BC-154C0739EF85}"/>
    <dgm:cxn modelId="{F3DC8182-5051-4644-BE2C-AEB2F934CA26}" type="presOf" srcId="{F4442908-9FC7-4167-9B10-7F40337E004E}" destId="{5FD4668F-81DD-421E-9924-50274E363CDB}" srcOrd="0" destOrd="5" presId="urn:microsoft.com/office/officeart/2005/8/layout/list1"/>
    <dgm:cxn modelId="{7BAD6F87-D78C-4D53-8371-A8E911B054E7}" type="presOf" srcId="{D8106045-C2BD-45F3-8E7E-F57FA7B1DF31}" destId="{5FD4668F-81DD-421E-9924-50274E363CDB}" srcOrd="0" destOrd="11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6EB03C9C-88F0-411D-B1D1-672A5EF400C9}" type="presOf" srcId="{8E30216A-8AE4-48BE-911E-96186420BA5F}" destId="{5FD4668F-81DD-421E-9924-50274E363CDB}" srcOrd="0" destOrd="8" presId="urn:microsoft.com/office/officeart/2005/8/layout/list1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059EC2B2-EA88-44BC-B92E-C4B190B1309C}" type="presOf" srcId="{9F2D12B1-7992-4157-9C65-202377B6EF59}" destId="{5FD4668F-81DD-421E-9924-50274E363CDB}" srcOrd="0" destOrd="2" presId="urn:microsoft.com/office/officeart/2005/8/layout/list1"/>
    <dgm:cxn modelId="{CA6720BC-2B64-47AD-AA8B-B0A43C19D291}" srcId="{6890DBD5-9723-4B25-B866-C980206DE63F}" destId="{D8106045-C2BD-45F3-8E7E-F57FA7B1DF31}" srcOrd="0" destOrd="0" parTransId="{0BB81608-2D1C-44FA-8B2A-329EC9C21E3A}" sibTransId="{4C151C25-BF57-4453-A64F-3DFBC8CCFA34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B757C7CD-E0BB-49FC-9D0B-8CB0694A683B}" type="presOf" srcId="{7E3CE3D7-0D80-401C-9855-D85BF57FA357}" destId="{5FD4668F-81DD-421E-9924-50274E363CDB}" srcOrd="0" destOrd="6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2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29723EB-A6DE-4B5B-B6C5-7915FAA89B52}" type="presOf" srcId="{3B22BA84-BA41-4BD0-9977-518D5167128A}" destId="{5FD4668F-81DD-421E-9924-50274E363CDB}" srcOrd="0" destOrd="4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62870"/>
          <a:ext cx="11606947" cy="5180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154794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b="0" u="sng" kern="1200" dirty="0"/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000" b="1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2025 SLO &amp; Release Calendar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TDTMS supports ERCOT’s Retail Release calendar aligning production releases with retail releases.  Market participants agreed to support mid-week outages scheduled during the 4:30 to 5:30 timeframe.  ERCOT expects the full hour will not be utilized and anticipates detailed market notices on the expected releases before the outage and once the outage concludes. </a:t>
          </a:r>
          <a:endParaRPr lang="en-US" sz="2800" b="1" kern="1200" dirty="0">
            <a:solidFill>
              <a:srgbClr val="FF0000"/>
            </a:solidFill>
          </a:endParaRPr>
        </a:p>
        <a:p>
          <a:pPr marL="457200" lvl="2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FontTx/>
            <a:buNone/>
          </a:pP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</a:t>
          </a:r>
          <a:r>
            <a:rPr lang="en-US" sz="2800" b="1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VOTE</a:t>
          </a:r>
          <a:endParaRPr lang="en-US" sz="2800" b="1" kern="1200" dirty="0">
            <a:solidFill>
              <a:srgbClr val="FF0000"/>
            </a:solidFill>
          </a:endParaRP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000" b="1" u="sng" kern="1200" dirty="0">
              <a:solidFill>
                <a:schemeClr val="tx1"/>
              </a:solidFill>
            </a:rPr>
            <a:t>Listservs </a:t>
          </a:r>
          <a:r>
            <a:rPr lang="en-US" sz="2000" b="0" kern="1200" dirty="0">
              <a:solidFill>
                <a:schemeClr val="tx1"/>
              </a:solidFill>
            </a:rPr>
            <a:t>– No issues.</a:t>
          </a: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000" b="1" u="sng" kern="1200" dirty="0">
              <a:solidFill>
                <a:schemeClr val="tx1"/>
              </a:solidFill>
            </a:rPr>
            <a:t>System Instances &amp; MT Performance </a:t>
          </a:r>
          <a:r>
            <a:rPr lang="en-US" sz="2000" b="0" u="none" kern="1200" dirty="0">
              <a:solidFill>
                <a:schemeClr val="tx1"/>
              </a:solidFill>
            </a:rPr>
            <a:t>– All September, October, and November SLAs met. MarkeTrak performance remains well within SLO each month. </a:t>
          </a:r>
          <a:endParaRPr lang="en-US" sz="2000" b="1" u="sng" kern="1200" dirty="0">
            <a:solidFill>
              <a:schemeClr val="tx1"/>
            </a:solidFill>
          </a:endParaRP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b="1" kern="1200" dirty="0">
            <a:solidFill>
              <a:srgbClr val="FF000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62870"/>
        <a:ext cx="11606947" cy="5180941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1094707" cy="5928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ERCOT Reporting</a:t>
          </a:r>
        </a:p>
      </dsp:txBody>
      <dsp:txXfrm>
        <a:off x="0" y="0"/>
        <a:ext cx="11094707" cy="59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1606947" cy="5180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154794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</a:rPr>
            <a:t>Market Training </a:t>
          </a:r>
          <a:r>
            <a:rPr lang="en-US" sz="2000" b="0" kern="1200" dirty="0">
              <a:solidFill>
                <a:schemeClr val="tx1"/>
              </a:solidFill>
            </a:rPr>
            <a:t>was held September 18, 2024 and October 24</a:t>
          </a:r>
          <a:r>
            <a:rPr lang="en-US" sz="2000" b="0" kern="1200" baseline="30000" dirty="0">
              <a:solidFill>
                <a:schemeClr val="tx1"/>
              </a:solidFill>
            </a:rPr>
            <a:t>th</a:t>
          </a:r>
          <a:r>
            <a:rPr lang="en-US" sz="2000" b="0" kern="1200" dirty="0">
              <a:solidFill>
                <a:schemeClr val="tx1"/>
              </a:solidFill>
            </a:rPr>
            <a:t>, 2024 for the SCR817 - MarkeTrak Changes Associated with TXSET v5.0. It was largely attended by market participants with more than 163 attendees on 9/18 and 225 on 10/24.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</a:rPr>
            <a:t>Market notices </a:t>
          </a:r>
          <a:r>
            <a:rPr lang="en-US" sz="2000" b="0" kern="1200" dirty="0">
              <a:solidFill>
                <a:schemeClr val="tx1"/>
              </a:solidFill>
            </a:rPr>
            <a:t>were sent out on 10/26, 11/4, and 11/11 offering instruction on in-flight IGL activities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</a:rPr>
            <a:t>Switch Hold API issue </a:t>
          </a:r>
          <a:r>
            <a:rPr lang="en-US" sz="2000" b="0" kern="1200" dirty="0">
              <a:solidFill>
                <a:schemeClr val="tx1"/>
              </a:solidFill>
            </a:rPr>
            <a:t>was corrected and solution was put into production on 12/2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</a:rPr>
            <a:t>New ERCOT MIS views</a:t>
          </a:r>
          <a:r>
            <a:rPr lang="en-US" sz="2000" b="0" kern="1200" dirty="0">
              <a:solidFill>
                <a:schemeClr val="tx1"/>
              </a:solidFill>
            </a:rPr>
            <a:t> for Find ESI and Find Transaction – UPDATE: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000" b="0" kern="1200" dirty="0">
              <a:solidFill>
                <a:schemeClr val="tx1"/>
              </a:solidFill>
            </a:rPr>
            <a:t>Find Transaction will now resize to user’s screen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000" b="0" kern="1200" dirty="0">
              <a:solidFill>
                <a:schemeClr val="tx1"/>
              </a:solidFill>
            </a:rPr>
            <a:t>Second ‘back’ button was added to the top of both Find ESI and Find Transaction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000" b="0" kern="1200" dirty="0">
              <a:solidFill>
                <a:schemeClr val="tx1"/>
              </a:solidFill>
            </a:rPr>
            <a:t>Extra lines between attributes on Find ESI will be removed to compress 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0"/>
        <a:ext cx="11606947" cy="5180941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1094707" cy="5928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SCR 817 – </a:t>
          </a:r>
          <a:r>
            <a:rPr lang="en-US" sz="2600" kern="1200" dirty="0">
              <a:solidFill>
                <a:srgbClr val="FF0000"/>
              </a:solidFill>
              <a:latin typeface="Arial Rounded MT Bold" panose="020F0704030504030204" pitchFamily="34" charset="0"/>
            </a:rPr>
            <a:t>SUCCESS!!! </a:t>
          </a:r>
        </a:p>
      </dsp:txBody>
      <dsp:txXfrm>
        <a:off x="0" y="0"/>
        <a:ext cx="11094707" cy="59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1329647" cy="50787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33248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1329647" cy="507870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57567" cy="595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Volumes Analysis 2024(1)</a:t>
          </a:r>
        </a:p>
      </dsp:txBody>
      <dsp:txXfrm>
        <a:off x="0" y="0"/>
        <a:ext cx="10857567" cy="595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1329647" cy="512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54076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1329647" cy="512632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3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Volumes Analysis – 2024(1)</a:t>
          </a:r>
        </a:p>
      </dsp:txBody>
      <dsp:txXfrm>
        <a:off x="0" y="0"/>
        <a:ext cx="10829645" cy="6325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1329647" cy="512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54076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1329647" cy="512632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3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– Switch Hold Data</a:t>
          </a:r>
        </a:p>
      </dsp:txBody>
      <dsp:txXfrm>
        <a:off x="0" y="0"/>
        <a:ext cx="10829645" cy="6325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4023" cy="512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75" tIns="354076" rIns="82997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0694023" cy="512632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222072" cy="63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46" tIns="0" rIns="282946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– Rescission Data</a:t>
          </a:r>
        </a:p>
      </dsp:txBody>
      <dsp:txXfrm>
        <a:off x="0" y="0"/>
        <a:ext cx="10222072" cy="632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339002"/>
          <a:ext cx="11329646" cy="52056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470138" rIns="879306" bIns="184912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FontTx/>
            <a:buNone/>
          </a:pPr>
          <a:r>
            <a:rPr lang="en-US" sz="2600" b="1" kern="1200" dirty="0"/>
            <a:t>Tuesday, January 14th @ 1:00 PM </a:t>
          </a:r>
          <a:r>
            <a:rPr lang="en-US" sz="2600" b="1" kern="1200" dirty="0" err="1"/>
            <a:t>WebEx</a:t>
          </a:r>
          <a:r>
            <a:rPr lang="en-US" sz="2600" b="1" kern="1200" dirty="0"/>
            <a:t> Only</a:t>
          </a:r>
          <a:endParaRPr lang="en-US" sz="2600" kern="1200" dirty="0">
            <a:latin typeface="Tenorite" panose="00000500000000000000" pitchFamily="2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kern="12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Elections - Leadership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RMG:  Switch Hold language to allow for planned retail outages</a:t>
          </a: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Critical Care Flags – </a:t>
          </a:r>
          <a:r>
            <a:rPr lang="en-US" sz="1800" kern="1200" dirty="0"/>
            <a:t>process to re-establish post an IGL</a:t>
          </a: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MarkeTrak Subtypes Volume Analysis –IAL results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Goals &amp; Accomplishments</a:t>
          </a:r>
        </a:p>
        <a:p>
          <a:pPr marL="514350" lvl="3" indent="-171450" algn="just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600" i="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339002"/>
        <a:ext cx="11329646" cy="5205608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40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Next Meeting – </a:t>
          </a:r>
          <a:r>
            <a:rPr lang="en-US" sz="2600" b="1" kern="1200" dirty="0"/>
            <a:t>Tuesday, January 14th</a:t>
          </a:r>
          <a:endParaRPr lang="en-US" sz="2600" kern="1200" dirty="0">
            <a:latin typeface="Arial Rounded MT Bold" panose="020F0704030504030204" pitchFamily="34" charset="0"/>
          </a:endParaRPr>
        </a:p>
      </dsp:txBody>
      <dsp:txXfrm>
        <a:off x="0" y="0"/>
        <a:ext cx="10801436" cy="406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December 10th,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719A00-68A1-D73B-1DA5-2F5177619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3261" y="758952"/>
            <a:ext cx="2523963" cy="303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5877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603752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417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464808"/>
              </p:ext>
            </p:extLst>
          </p:nvPr>
        </p:nvGraphicFramePr>
        <p:xfrm>
          <a:off x="755855" y="941513"/>
          <a:ext cx="11329647" cy="549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62C84D-3624-B77F-6CC7-FF9DD9974349}"/>
              </a:ext>
            </a:extLst>
          </p:cNvPr>
          <p:cNvSpPr txBox="1"/>
          <p:nvPr/>
        </p:nvSpPr>
        <p:spPr>
          <a:xfrm>
            <a:off x="7098084" y="1629301"/>
            <a:ext cx="49874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latin typeface="Arial Rounded MT Bold" panose="020F0704030504030204" pitchFamily="34" charset="0"/>
              </a:rPr>
              <a:t>Observations: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IALs – seasonal until first half is higher this year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IAGs – up from same time last year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 – seasonal with second half of year higher – off heels of heat moratoriums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U&amp;B – Dispute – system/transition/weather related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Rescissions – over time tracking up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Missing TXNs – higher with new entrant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market participants are submitting Bulk Insert MTs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Siebel Changes - higher with new entrant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Initiated – exceptions in ERCOT system (e.g. special characters)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– reducing with TDSPs redirecting and providing guidance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</p:txBody>
      </p:sp>
      <p:pic>
        <p:nvPicPr>
          <p:cNvPr id="5" name="Picture 4" descr="A table with numbers and arrows&#10;&#10;Description automatically generated">
            <a:extLst>
              <a:ext uri="{FF2B5EF4-FFF2-40B4-BE49-F238E27FC236}">
                <a16:creationId xmlns:a16="http://schemas.microsoft.com/office/drawing/2014/main" id="{77635EFF-FB78-6877-A67A-0E9D4888BA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120" y="1813968"/>
            <a:ext cx="6704965" cy="446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0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168475"/>
              </p:ext>
            </p:extLst>
          </p:nvPr>
        </p:nvGraphicFramePr>
        <p:xfrm>
          <a:off x="755855" y="914549"/>
          <a:ext cx="11329647" cy="551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6BFF22E-CBB9-FC09-E44D-08F9A27532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120" y="1681008"/>
            <a:ext cx="9193697" cy="44777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015529-E42E-B13A-146F-CFE1FAA882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62844" y="1676703"/>
            <a:ext cx="3343626" cy="447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9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8B044-54C8-820F-CC95-BE7F62E60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5BDEB8-6551-49BC-51BE-C668772EC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43AB27EB-4D1B-0004-C4E7-04E67E1719A7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414BE-F23A-EC9A-2C73-7F214DADB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AB24BFB0-2F21-6BE6-BE00-6FFA8CEF3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334936"/>
              </p:ext>
            </p:extLst>
          </p:nvPr>
        </p:nvGraphicFramePr>
        <p:xfrm>
          <a:off x="755855" y="914549"/>
          <a:ext cx="11329647" cy="551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CB22273-EDC1-53C1-A888-5184CDFE1F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3405" y="1712301"/>
            <a:ext cx="11852097" cy="3687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65EAAD-95FE-4458-E269-4A97E8FD39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404" y="2081032"/>
            <a:ext cx="11847957" cy="2053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5C8671-7C31-A657-D41A-6AB1F12F84F4}"/>
              </a:ext>
            </a:extLst>
          </p:cNvPr>
          <p:cNvSpPr txBox="1"/>
          <p:nvPr/>
        </p:nvSpPr>
        <p:spPr>
          <a:xfrm>
            <a:off x="556591" y="4552122"/>
            <a:ext cx="11241157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Switch Hold volumes are seasonal, typically higher in second half of the year due to weather moratoriums.</a:t>
            </a:r>
          </a:p>
          <a:p>
            <a:pPr algn="ctr"/>
            <a:r>
              <a:rPr lang="en-US" dirty="0"/>
              <a:t>Most REP have a &gt;80% removal rate.</a:t>
            </a:r>
          </a:p>
          <a:p>
            <a:pPr algn="ctr"/>
            <a:r>
              <a:rPr lang="en-US" dirty="0"/>
              <a:t>With SCR817 functionality, ‘no SH’ and ‘not ROR’ will pop warning messages upon submittal.</a:t>
            </a:r>
          </a:p>
          <a:p>
            <a:pPr algn="ctr"/>
            <a:r>
              <a:rPr lang="en-US" dirty="0"/>
              <a:t>Opportunities exist with valid supporting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119977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EF8D1-D623-30F8-57A6-518F66F4D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09615B-4D24-3564-2F0D-6DEAFEC11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93538B46-AB38-094D-700E-C592A26ADE06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6687F-4FBD-EED6-BED5-7F5E1E07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C9FC2102-A4DC-E625-E264-C0CF60A90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197476"/>
              </p:ext>
            </p:extLst>
          </p:nvPr>
        </p:nvGraphicFramePr>
        <p:xfrm>
          <a:off x="755855" y="914549"/>
          <a:ext cx="10694023" cy="551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DD9D40-9360-8044-625C-58EAFE218F29}"/>
              </a:ext>
            </a:extLst>
          </p:cNvPr>
          <p:cNvSpPr txBox="1"/>
          <p:nvPr/>
        </p:nvSpPr>
        <p:spPr>
          <a:xfrm>
            <a:off x="1719470" y="5046954"/>
            <a:ext cx="779375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One REP has submitted &gt; 50% of Rescission volume.</a:t>
            </a:r>
          </a:p>
          <a:p>
            <a:pPr algn="ctr"/>
            <a:r>
              <a:rPr lang="en-US" dirty="0"/>
              <a:t>Most REPs align with the market guidelines in processing Rescissions : </a:t>
            </a:r>
          </a:p>
          <a:p>
            <a:pPr algn="ctr"/>
            <a:r>
              <a:rPr lang="en-US" dirty="0"/>
              <a:t>80 – 90% </a:t>
            </a:r>
            <a:r>
              <a:rPr lang="en-US"/>
              <a:t>reach agreement </a:t>
            </a:r>
            <a:r>
              <a:rPr lang="en-US" dirty="0"/>
              <a:t>within 2 days</a:t>
            </a:r>
          </a:p>
          <a:p>
            <a:pPr algn="ctr"/>
            <a:r>
              <a:rPr lang="en-US" dirty="0"/>
              <a:t>~70% of BDMVIs are submitted within 2 days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8956D9-493A-83A6-92BE-D4C5B6F265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4910" y="1681008"/>
            <a:ext cx="8890457" cy="15875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81422A-310E-7469-F871-CE5F50E7F5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7611" y="3465894"/>
            <a:ext cx="8877756" cy="145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0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32635"/>
              </p:ext>
            </p:extLst>
          </p:nvPr>
        </p:nvGraphicFramePr>
        <p:xfrm>
          <a:off x="478555" y="1165299"/>
          <a:ext cx="11329646" cy="554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11395</TotalTime>
  <Words>521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Tenorite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382</cp:revision>
  <dcterms:created xsi:type="dcterms:W3CDTF">2019-02-27T15:25:50Z</dcterms:created>
  <dcterms:modified xsi:type="dcterms:W3CDTF">2024-12-05T03:13:39Z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2024-03-29T21:01:04Z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b2a58588-84ce-4cb5-af2c-d0f5eb5aa7d3</vt:lpwstr>
  </property>
  <property fmtid="{D5CDD505-2E9C-101B-9397-08002B2CF9AE}" pid="8" name="MSIP_Label_e3ac3a1a-de19-428b-b395-6d250d7743fb_ContentBits">
    <vt:lpwstr>0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etDate">
    <vt:lpwstr>2024-08-05T13:42:42Z</vt:lpwstr>
  </property>
  <property fmtid="{D5CDD505-2E9C-101B-9397-08002B2CF9AE}" pid="11" name="MSIP_Label_7084cbda-52b8-46fb-a7b7-cb5bd465ed85_Method">
    <vt:lpwstr>Standard</vt:lpwstr>
  </property>
  <property fmtid="{D5CDD505-2E9C-101B-9397-08002B2CF9AE}" pid="12" name="MSIP_Label_7084cbda-52b8-46fb-a7b7-cb5bd465ed85_Name">
    <vt:lpwstr>Internal</vt:lpwstr>
  </property>
  <property fmtid="{D5CDD505-2E9C-101B-9397-08002B2CF9AE}" pid="13" name="MSIP_Label_7084cbda-52b8-46fb-a7b7-cb5bd465ed85_SiteId">
    <vt:lpwstr>0afb747d-bff7-4596-a9fc-950ef9e0ec45</vt:lpwstr>
  </property>
  <property fmtid="{D5CDD505-2E9C-101B-9397-08002B2CF9AE}" pid="14" name="MSIP_Label_7084cbda-52b8-46fb-a7b7-cb5bd465ed85_ActionId">
    <vt:lpwstr>8e471e68-1c84-4705-bd16-705128988bf8</vt:lpwstr>
  </property>
  <property fmtid="{D5CDD505-2E9C-101B-9397-08002B2CF9AE}" pid="15" name="MSIP_Label_7084cbda-52b8-46fb-a7b7-cb5bd465ed85_ContentBits">
    <vt:lpwstr>0</vt:lpwstr>
  </property>
</Properties>
</file>