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5">
  <p:sldMasterIdLst>
    <p:sldMasterId id="2147483653" r:id="rId1"/>
    <p:sldMasterId id="2147483648" r:id="rId2"/>
    <p:sldMasterId id="2147483651" r:id="rId3"/>
  </p:sldMasterIdLst>
  <p:notesMasterIdLst>
    <p:notesMasterId r:id="rId13"/>
  </p:notesMasterIdLst>
  <p:handoutMasterIdLst>
    <p:handoutMasterId r:id="rId14"/>
  </p:handoutMasterIdLst>
  <p:sldIdLst>
    <p:sldId id="260" r:id="rId4"/>
    <p:sldId id="291" r:id="rId5"/>
    <p:sldId id="285" r:id="rId6"/>
    <p:sldId id="294" r:id="rId7"/>
    <p:sldId id="295" r:id="rId8"/>
    <p:sldId id="296" r:id="rId9"/>
    <p:sldId id="290" r:id="rId10"/>
    <p:sldId id="293" r:id="rId11"/>
    <p:sldId id="29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48" autoAdjust="0"/>
    <p:restoredTop sz="94660"/>
  </p:normalViewPr>
  <p:slideViewPr>
    <p:cSldViewPr showGuides="1">
      <p:cViewPr varScale="1">
        <p:scale>
          <a:sx n="122" d="100"/>
          <a:sy n="122" d="100"/>
        </p:scale>
        <p:origin x="882"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ercot.com/mktrules/issues/NPRR1261"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123658"/>
          </a:xfrm>
          <a:prstGeom prst="rect">
            <a:avLst/>
          </a:prstGeom>
          <a:noFill/>
        </p:spPr>
        <p:txBody>
          <a:bodyPr wrap="square" rtlCol="0">
            <a:spAutoFit/>
          </a:bodyPr>
          <a:lstStyle/>
          <a:p>
            <a:r>
              <a:rPr lang="en-US" sz="2400" b="1" dirty="0"/>
              <a:t>Update on CRR Auction Items</a:t>
            </a:r>
          </a:p>
          <a:p>
            <a:endParaRPr lang="en-US" dirty="0"/>
          </a:p>
          <a:p>
            <a:r>
              <a:rPr lang="en-US" dirty="0"/>
              <a:t>Samantha Findley</a:t>
            </a:r>
          </a:p>
          <a:p>
            <a:r>
              <a:rPr lang="en-US" dirty="0"/>
              <a:t>CRR Market Operations</a:t>
            </a:r>
          </a:p>
          <a:p>
            <a:endParaRPr lang="en-US" dirty="0"/>
          </a:p>
          <a:p>
            <a:r>
              <a:rPr lang="en-US" dirty="0"/>
              <a:t>CMWG</a:t>
            </a:r>
          </a:p>
          <a:p>
            <a:r>
              <a:rPr lang="en-US" dirty="0"/>
              <a:t>December 6,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96A6-2116-5CB2-B2CF-F1B4B3CA313E}"/>
              </a:ext>
            </a:extLst>
          </p:cNvPr>
          <p:cNvSpPr>
            <a:spLocks noGrp="1"/>
          </p:cNvSpPr>
          <p:nvPr>
            <p:ph type="title"/>
          </p:nvPr>
        </p:nvSpPr>
        <p:spPr/>
        <p:txBody>
          <a:bodyPr/>
          <a:lstStyle/>
          <a:p>
            <a:r>
              <a:rPr lang="en-US" dirty="0"/>
              <a:t>Historical LTAS transactions and solution times</a:t>
            </a:r>
          </a:p>
        </p:txBody>
      </p:sp>
      <p:sp>
        <p:nvSpPr>
          <p:cNvPr id="4" name="Slide Number Placeholder 3">
            <a:extLst>
              <a:ext uri="{FF2B5EF4-FFF2-40B4-BE49-F238E27FC236}">
                <a16:creationId xmlns:a16="http://schemas.microsoft.com/office/drawing/2014/main" id="{B01206FF-9160-CC5B-6878-6BCA9C62EF25}"/>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5122" name="Picture 2">
            <a:extLst>
              <a:ext uri="{FF2B5EF4-FFF2-40B4-BE49-F238E27FC236}">
                <a16:creationId xmlns:a16="http://schemas.microsoft.com/office/drawing/2014/main" id="{CFF65395-CCAC-61BC-B927-566CEEE1E9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742184" cy="511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0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207F7-12B2-6706-B137-99DE3B5A899C}"/>
              </a:ext>
            </a:extLst>
          </p:cNvPr>
          <p:cNvSpPr>
            <a:spLocks noGrp="1"/>
          </p:cNvSpPr>
          <p:nvPr>
            <p:ph type="title"/>
          </p:nvPr>
        </p:nvSpPr>
        <p:spPr/>
        <p:txBody>
          <a:bodyPr/>
          <a:lstStyle/>
          <a:p>
            <a:r>
              <a:rPr lang="en-US" dirty="0"/>
              <a:t>Update on Market Redesign options</a:t>
            </a:r>
          </a:p>
        </p:txBody>
      </p:sp>
      <p:sp>
        <p:nvSpPr>
          <p:cNvPr id="3" name="Content Placeholder 2">
            <a:extLst>
              <a:ext uri="{FF2B5EF4-FFF2-40B4-BE49-F238E27FC236}">
                <a16:creationId xmlns:a16="http://schemas.microsoft.com/office/drawing/2014/main" id="{ED490F23-5279-4DA7-7A1E-EFD050440D71}"/>
              </a:ext>
            </a:extLst>
          </p:cNvPr>
          <p:cNvSpPr>
            <a:spLocks noGrp="1"/>
          </p:cNvSpPr>
          <p:nvPr>
            <p:ph idx="1"/>
          </p:nvPr>
        </p:nvSpPr>
        <p:spPr>
          <a:xfrm>
            <a:off x="304800" y="914400"/>
            <a:ext cx="8686800" cy="5005633"/>
          </a:xfrm>
        </p:spPr>
        <p:txBody>
          <a:bodyPr/>
          <a:lstStyle/>
          <a:p>
            <a:r>
              <a:rPr lang="en-US" sz="2000" dirty="0">
                <a:solidFill>
                  <a:schemeClr val="accent1"/>
                </a:solidFill>
              </a:rPr>
              <a:t>Removing Multi-Month Bid Functionality </a:t>
            </a:r>
          </a:p>
          <a:p>
            <a:pPr lvl="1"/>
            <a:r>
              <a:rPr lang="en-US" sz="1800" dirty="0"/>
              <a:t>Studies in progress</a:t>
            </a:r>
          </a:p>
          <a:p>
            <a:pPr lvl="1"/>
            <a:r>
              <a:rPr lang="en-US" sz="1800" dirty="0"/>
              <a:t>Best improvements seen in Seq 3-5 so far</a:t>
            </a:r>
          </a:p>
          <a:p>
            <a:pPr lvl="1"/>
            <a:r>
              <a:rPr lang="en-US" sz="1800" dirty="0"/>
              <a:t>Draft NPRR language review</a:t>
            </a:r>
          </a:p>
          <a:p>
            <a:endParaRPr lang="en-US" sz="2400" dirty="0"/>
          </a:p>
          <a:p>
            <a:endParaRPr lang="en-US" sz="2000" dirty="0">
              <a:solidFill>
                <a:schemeClr val="accent1"/>
              </a:solidFill>
            </a:endParaRPr>
          </a:p>
          <a:p>
            <a:r>
              <a:rPr lang="en-US" sz="2000" dirty="0">
                <a:solidFill>
                  <a:schemeClr val="accent1"/>
                </a:solidFill>
              </a:rPr>
              <a:t>Option Pricing Report</a:t>
            </a:r>
          </a:p>
          <a:p>
            <a:pPr lvl="1"/>
            <a:r>
              <a:rPr lang="en-US" sz="1800" dirty="0"/>
              <a:t>ERCOT continues to work with vendor to explore possible concepts for how the Option Pricing Report could work.</a:t>
            </a:r>
          </a:p>
          <a:p>
            <a:pPr lvl="1"/>
            <a:r>
              <a:rPr lang="en-US" sz="1800" dirty="0"/>
              <a:t>Draft NPRR language review</a:t>
            </a:r>
          </a:p>
          <a:p>
            <a:pPr lvl="1"/>
            <a:r>
              <a:rPr lang="en-US" sz="1800" b="1" i="1" dirty="0"/>
              <a:t>As a reminder, all CRRs in baseload are priced in each auction. </a:t>
            </a:r>
            <a:r>
              <a:rPr lang="en-US" sz="1800" i="1" dirty="0"/>
              <a:t>The updated ShadowPricePerMWH can be found in the Baseloading report for each auction after auction results are posted. The Baseloading report is in the CRR MUI and also posted with CRR Auction Results on MIS public.</a:t>
            </a:r>
          </a:p>
          <a:p>
            <a:pPr lvl="1"/>
            <a:endParaRPr lang="en-US" sz="1800" dirty="0"/>
          </a:p>
          <a:p>
            <a:endParaRPr lang="en-US" sz="2400" dirty="0"/>
          </a:p>
        </p:txBody>
      </p:sp>
      <p:sp>
        <p:nvSpPr>
          <p:cNvPr id="4" name="Slide Number Placeholder 3">
            <a:extLst>
              <a:ext uri="{FF2B5EF4-FFF2-40B4-BE49-F238E27FC236}">
                <a16:creationId xmlns:a16="http://schemas.microsoft.com/office/drawing/2014/main" id="{14F8765C-E5D2-28C1-78F9-26575061E245}"/>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7" name="Picture 6">
            <a:extLst>
              <a:ext uri="{FF2B5EF4-FFF2-40B4-BE49-F238E27FC236}">
                <a16:creationId xmlns:a16="http://schemas.microsoft.com/office/drawing/2014/main" id="{2ED9FDB9-0A7D-78DC-7E94-90AB09CCC0B4}"/>
              </a:ext>
            </a:extLst>
          </p:cNvPr>
          <p:cNvPicPr>
            <a:picLocks noChangeAspect="1"/>
          </p:cNvPicPr>
          <p:nvPr/>
        </p:nvPicPr>
        <p:blipFill>
          <a:blip r:embed="rId2"/>
          <a:stretch>
            <a:fillRect/>
          </a:stretch>
        </p:blipFill>
        <p:spPr>
          <a:xfrm>
            <a:off x="5733861" y="1295400"/>
            <a:ext cx="1352739" cy="1409897"/>
          </a:xfrm>
          <a:prstGeom prst="rect">
            <a:avLst/>
          </a:prstGeom>
        </p:spPr>
      </p:pic>
    </p:spTree>
    <p:extLst>
      <p:ext uri="{BB962C8B-B14F-4D97-AF65-F5344CB8AC3E}">
        <p14:creationId xmlns:p14="http://schemas.microsoft.com/office/powerpoint/2010/main" val="2102781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A19F6-C93F-8349-0743-47372F73738A}"/>
              </a:ext>
            </a:extLst>
          </p:cNvPr>
          <p:cNvSpPr>
            <a:spLocks noGrp="1"/>
          </p:cNvSpPr>
          <p:nvPr>
            <p:ph type="title"/>
          </p:nvPr>
        </p:nvSpPr>
        <p:spPr/>
        <p:txBody>
          <a:bodyPr/>
          <a:lstStyle/>
          <a:p>
            <a:r>
              <a:rPr lang="en-US" sz="2800" dirty="0"/>
              <a:t>Draft NPRRxxxx Remove Multiple Month Transactions in CRR Auctions</a:t>
            </a:r>
            <a:endParaRPr lang="en-US" dirty="0"/>
          </a:p>
        </p:txBody>
      </p:sp>
      <p:sp>
        <p:nvSpPr>
          <p:cNvPr id="4" name="Slide Number Placeholder 3">
            <a:extLst>
              <a:ext uri="{FF2B5EF4-FFF2-40B4-BE49-F238E27FC236}">
                <a16:creationId xmlns:a16="http://schemas.microsoft.com/office/drawing/2014/main" id="{018363DA-89A4-0EE8-9115-D77D8F7758C8}"/>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4">
            <a:extLst>
              <a:ext uri="{FF2B5EF4-FFF2-40B4-BE49-F238E27FC236}">
                <a16:creationId xmlns:a16="http://schemas.microsoft.com/office/drawing/2014/main" id="{97328BE4-52FB-FF6E-354E-EDFCA1F64E5A}"/>
              </a:ext>
            </a:extLst>
          </p:cNvPr>
          <p:cNvGraphicFramePr>
            <a:graphicFrameLocks noGrp="1"/>
          </p:cNvGraphicFramePr>
          <p:nvPr>
            <p:extLst>
              <p:ext uri="{D42A27DB-BD31-4B8C-83A1-F6EECF244321}">
                <p14:modId xmlns:p14="http://schemas.microsoft.com/office/powerpoint/2010/main" val="2377692595"/>
              </p:ext>
            </p:extLst>
          </p:nvPr>
        </p:nvGraphicFramePr>
        <p:xfrm>
          <a:off x="533400" y="1219200"/>
          <a:ext cx="6629400" cy="914400"/>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2712712124"/>
                    </a:ext>
                  </a:extLst>
                </a:gridCol>
                <a:gridCol w="4800600">
                  <a:extLst>
                    <a:ext uri="{9D8B030D-6E8A-4147-A177-3AD203B41FA5}">
                      <a16:colId xmlns:a16="http://schemas.microsoft.com/office/drawing/2014/main" val="3149864360"/>
                    </a:ext>
                  </a:extLst>
                </a:gridCol>
              </a:tblGrid>
              <a:tr h="746918">
                <a:tc>
                  <a:txBody>
                    <a:bodyPr/>
                    <a:lstStyle/>
                    <a:p>
                      <a:pPr marL="0" marR="0">
                        <a:spcBef>
                          <a:spcPts val="0"/>
                        </a:spcBef>
                        <a:spcAft>
                          <a:spcPts val="0"/>
                        </a:spcAft>
                        <a:tabLst>
                          <a:tab pos="2743200" algn="ctr"/>
                          <a:tab pos="5486400" algn="r"/>
                        </a:tabLst>
                      </a:pPr>
                      <a:r>
                        <a:rPr lang="en-US" sz="1200">
                          <a:effectLst/>
                        </a:rPr>
                        <a:t>Nodal Protocol Sections Requiring Revision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685800" marR="0" indent="-685800">
                        <a:spcBef>
                          <a:spcPts val="0"/>
                        </a:spcBef>
                        <a:spcAft>
                          <a:spcPts val="0"/>
                        </a:spcAft>
                        <a:tabLst>
                          <a:tab pos="685800" algn="l"/>
                          <a:tab pos="571500" algn="l"/>
                        </a:tabLst>
                      </a:pPr>
                      <a:endParaRPr lang="en-US" sz="1200" dirty="0">
                        <a:effectLst/>
                      </a:endParaRPr>
                    </a:p>
                    <a:p>
                      <a:pPr marL="685800" marR="0" indent="-685800">
                        <a:spcBef>
                          <a:spcPts val="0"/>
                        </a:spcBef>
                        <a:spcAft>
                          <a:spcPts val="0"/>
                        </a:spcAft>
                        <a:tabLst>
                          <a:tab pos="685800" algn="l"/>
                          <a:tab pos="571500" algn="l"/>
                        </a:tabLst>
                      </a:pPr>
                      <a:r>
                        <a:rPr lang="en-US" sz="1200" dirty="0">
                          <a:effectLst/>
                        </a:rPr>
                        <a:t>7.5.1 Nature and Timing</a:t>
                      </a:r>
                    </a:p>
                    <a:p>
                      <a:pPr marL="685800" marR="0" indent="-685800">
                        <a:spcBef>
                          <a:spcPts val="0"/>
                        </a:spcBef>
                        <a:spcAft>
                          <a:spcPts val="0"/>
                        </a:spcAft>
                        <a:tabLst>
                          <a:tab pos="685800" algn="l"/>
                          <a:tab pos="571500" algn="l"/>
                        </a:tabLst>
                      </a:pPr>
                      <a:r>
                        <a:rPr lang="en-US" sz="1200" dirty="0">
                          <a:effectLst/>
                        </a:rPr>
                        <a:t>7.5.2.1 CRR Auction Offer Criteria</a:t>
                      </a:r>
                    </a:p>
                    <a:p>
                      <a:pPr marL="804545" marR="0" indent="-804545">
                        <a:spcBef>
                          <a:spcPts val="0"/>
                        </a:spcBef>
                        <a:spcAft>
                          <a:spcPts val="0"/>
                        </a:spcAft>
                        <a:tabLst>
                          <a:tab pos="800100" algn="l"/>
                        </a:tabLst>
                      </a:pPr>
                      <a:r>
                        <a:rPr lang="en-US" sz="1200" dirty="0">
                          <a:effectLst/>
                        </a:rPr>
                        <a:t>7.5.2.3 CRR Auction Bid Criteria </a:t>
                      </a:r>
                    </a:p>
                    <a:p>
                      <a:pPr marL="0" marR="0">
                        <a:spcBef>
                          <a:spcPts val="0"/>
                        </a:spcBef>
                        <a:spcAft>
                          <a:spcPts val="0"/>
                        </a:spcAft>
                      </a:pPr>
                      <a:r>
                        <a:rPr lang="en-US"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06913230"/>
                  </a:ext>
                </a:extLst>
              </a:tr>
            </a:tbl>
          </a:graphicData>
        </a:graphic>
      </p:graphicFrame>
      <p:graphicFrame>
        <p:nvGraphicFramePr>
          <p:cNvPr id="6" name="Table 5">
            <a:extLst>
              <a:ext uri="{FF2B5EF4-FFF2-40B4-BE49-F238E27FC236}">
                <a16:creationId xmlns:a16="http://schemas.microsoft.com/office/drawing/2014/main" id="{54870183-9DBE-5CF0-18FE-536615E4BAA4}"/>
              </a:ext>
            </a:extLst>
          </p:cNvPr>
          <p:cNvGraphicFramePr>
            <a:graphicFrameLocks noGrp="1"/>
          </p:cNvGraphicFramePr>
          <p:nvPr>
            <p:extLst>
              <p:ext uri="{D42A27DB-BD31-4B8C-83A1-F6EECF244321}">
                <p14:modId xmlns:p14="http://schemas.microsoft.com/office/powerpoint/2010/main" val="401556675"/>
              </p:ext>
            </p:extLst>
          </p:nvPr>
        </p:nvGraphicFramePr>
        <p:xfrm>
          <a:off x="533400" y="2209800"/>
          <a:ext cx="6629400" cy="1280160"/>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3138006723"/>
                    </a:ext>
                  </a:extLst>
                </a:gridCol>
                <a:gridCol w="4800600">
                  <a:extLst>
                    <a:ext uri="{9D8B030D-6E8A-4147-A177-3AD203B41FA5}">
                      <a16:colId xmlns:a16="http://schemas.microsoft.com/office/drawing/2014/main" val="2835364305"/>
                    </a:ext>
                  </a:extLst>
                </a:gridCol>
              </a:tblGrid>
              <a:tr h="328930">
                <a:tc>
                  <a:txBody>
                    <a:bodyPr/>
                    <a:lstStyle/>
                    <a:p>
                      <a:pPr marL="0" marR="0">
                        <a:spcBef>
                          <a:spcPts val="0"/>
                        </a:spcBef>
                        <a:spcAft>
                          <a:spcPts val="0"/>
                        </a:spcAft>
                        <a:tabLst>
                          <a:tab pos="2743200" algn="ctr"/>
                          <a:tab pos="5486400" algn="r"/>
                        </a:tabLst>
                      </a:pPr>
                      <a:r>
                        <a:rPr lang="en-US" sz="1200">
                          <a:effectLst/>
                        </a:rPr>
                        <a:t>Revision Description</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600"/>
                        </a:spcAft>
                      </a:pPr>
                      <a:r>
                        <a:rPr lang="en-US" sz="1200" dirty="0">
                          <a:effectLst/>
                        </a:rPr>
                        <a:t>This NPRR removes the ability to transact in multiple month strips that create additional optimization issues for ERCOT. Although ERCOT has offered this capability since nodal market go-live, this functionality can cause substantial solve times for ERCOT.  By removing this functionality, there can be greater overall participation in the CRR Auction, and market participants can still transact for any given month in an auction.</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15949071"/>
                  </a:ext>
                </a:extLst>
              </a:tr>
            </a:tbl>
          </a:graphicData>
        </a:graphic>
      </p:graphicFrame>
      <p:graphicFrame>
        <p:nvGraphicFramePr>
          <p:cNvPr id="7" name="Table 6">
            <a:extLst>
              <a:ext uri="{FF2B5EF4-FFF2-40B4-BE49-F238E27FC236}">
                <a16:creationId xmlns:a16="http://schemas.microsoft.com/office/drawing/2014/main" id="{D0AE0378-C30F-A6D9-8AE9-ED22D54679CE}"/>
              </a:ext>
            </a:extLst>
          </p:cNvPr>
          <p:cNvGraphicFramePr>
            <a:graphicFrameLocks noGrp="1"/>
          </p:cNvGraphicFramePr>
          <p:nvPr>
            <p:extLst>
              <p:ext uri="{D42A27DB-BD31-4B8C-83A1-F6EECF244321}">
                <p14:modId xmlns:p14="http://schemas.microsoft.com/office/powerpoint/2010/main" val="282044971"/>
              </p:ext>
            </p:extLst>
          </p:nvPr>
        </p:nvGraphicFramePr>
        <p:xfrm>
          <a:off x="525585" y="3545627"/>
          <a:ext cx="6629400" cy="548640"/>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2214497413"/>
                    </a:ext>
                  </a:extLst>
                </a:gridCol>
                <a:gridCol w="4800600">
                  <a:extLst>
                    <a:ext uri="{9D8B030D-6E8A-4147-A177-3AD203B41FA5}">
                      <a16:colId xmlns:a16="http://schemas.microsoft.com/office/drawing/2014/main" val="2001910828"/>
                    </a:ext>
                  </a:extLst>
                </a:gridCol>
              </a:tblGrid>
              <a:tr h="328930">
                <a:tc>
                  <a:txBody>
                    <a:bodyPr/>
                    <a:lstStyle/>
                    <a:p>
                      <a:pPr marL="0" marR="0">
                        <a:spcBef>
                          <a:spcPts val="0"/>
                        </a:spcBef>
                        <a:spcAft>
                          <a:spcPts val="0"/>
                        </a:spcAft>
                        <a:tabLst>
                          <a:tab pos="2743200" algn="ctr"/>
                          <a:tab pos="5486400" algn="r"/>
                        </a:tabLst>
                      </a:pPr>
                      <a:r>
                        <a:rPr lang="en-US" sz="1200">
                          <a:effectLst/>
                        </a:rPr>
                        <a:t>Justification of Reason for Revision and Market Impacts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600"/>
                        </a:spcAft>
                      </a:pPr>
                      <a:r>
                        <a:rPr lang="en-US" sz="1200" dirty="0">
                          <a:effectLst/>
                        </a:rPr>
                        <a:t>In order to simplify the CRR auction and avoid other limitations on participation.</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77187607"/>
                  </a:ext>
                </a:extLst>
              </a:tr>
            </a:tbl>
          </a:graphicData>
        </a:graphic>
      </p:graphicFrame>
    </p:spTree>
    <p:extLst>
      <p:ext uri="{BB962C8B-B14F-4D97-AF65-F5344CB8AC3E}">
        <p14:creationId xmlns:p14="http://schemas.microsoft.com/office/powerpoint/2010/main" val="950914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93439-11EF-9983-829C-159F17A29F13}"/>
              </a:ext>
            </a:extLst>
          </p:cNvPr>
          <p:cNvSpPr>
            <a:spLocks noGrp="1"/>
          </p:cNvSpPr>
          <p:nvPr>
            <p:ph type="title"/>
          </p:nvPr>
        </p:nvSpPr>
        <p:spPr/>
        <p:txBody>
          <a:bodyPr/>
          <a:lstStyle/>
          <a:p>
            <a:r>
              <a:rPr lang="en-US" sz="2800" dirty="0"/>
              <a:t>Draft NPRRxxxx Remove Multiple Month Transactions in CRR Auctions</a:t>
            </a:r>
            <a:endParaRPr lang="en-US" dirty="0"/>
          </a:p>
        </p:txBody>
      </p:sp>
      <p:sp>
        <p:nvSpPr>
          <p:cNvPr id="4" name="Slide Number Placeholder 3">
            <a:extLst>
              <a:ext uri="{FF2B5EF4-FFF2-40B4-BE49-F238E27FC236}">
                <a16:creationId xmlns:a16="http://schemas.microsoft.com/office/drawing/2014/main" id="{7FB7B892-E74F-4377-D98D-4834ACDEE190}"/>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7" name="Rectangle 3">
            <a:extLst>
              <a:ext uri="{FF2B5EF4-FFF2-40B4-BE49-F238E27FC236}">
                <a16:creationId xmlns:a16="http://schemas.microsoft.com/office/drawing/2014/main" id="{F82FF888-B8A4-DBB5-7E75-03DA4AB3607A}"/>
              </a:ext>
            </a:extLst>
          </p:cNvPr>
          <p:cNvSpPr>
            <a:spLocks noGrp="1" noChangeArrowheads="1"/>
          </p:cNvSpPr>
          <p:nvPr>
            <p:ph idx="1"/>
          </p:nvPr>
        </p:nvSpPr>
        <p:spPr bwMode="auto">
          <a:xfrm>
            <a:off x="261814" y="1225690"/>
            <a:ext cx="8577385"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1pPr>
            <a:lvl2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2pPr>
            <a:lvl3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3pPr>
            <a:lvl4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4pPr>
            <a:lvl5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 pos="685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0" algn="l"/>
                <a:tab pos="685800" algn="l"/>
              </a:tabLst>
            </a:pPr>
            <a:r>
              <a:rPr kumimoji="0" lang="en-US" altLang="en-US" sz="1800" b="1" i="1" u="none" strike="noStrike" cap="none" normalizeH="0" baseline="0" dirty="0" bmk="_Toc397670156">
                <a:ln>
                  <a:noFill/>
                </a:ln>
                <a:solidFill>
                  <a:schemeClr val="tx1"/>
                </a:solidFill>
                <a:effectLst/>
                <a:latin typeface="Arial" panose="020B0604020202020204" pitchFamily="34" charset="0"/>
                <a:ea typeface="Times New Roman" panose="02020603050405020304" pitchFamily="18" charset="0"/>
              </a:rPr>
              <a:t>7.5.1	Nature and Timing</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Tx/>
              <a:buAutoNum type="arabicParenBoth"/>
              <a:tabLst>
                <a:tab pos="571500" algn="l"/>
                <a:tab pos="685800" algn="l"/>
              </a:tabLst>
            </a:pPr>
            <a:r>
              <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The Congestion Revenue Right (CRR) Auction auctions the available network capacity of the ERCOT transmission system not allocated as described in Section 7.4, Preassigned Congestion Revenue Rights Overview, or sold in a previous auction.  The CRR Auction also allows CRR Owners an opportunity to offer for sale CRRs that they hold.  Each CRR Auction allows for the purchase of CRR products as described in paragraph (5) of Section 7.3, Types of Congestion Revenue Rights to Be Auctioned, in </a:t>
            </a:r>
            <a:r>
              <a:rPr kumimoji="0" lang="en-US" altLang="en-US" sz="1400" b="0" i="0" u="none" strike="sngStrike" cap="none" normalizeH="0" baseline="0" dirty="0">
                <a:ln>
                  <a:noFill/>
                </a:ln>
                <a:solidFill>
                  <a:srgbClr val="FF0000"/>
                </a:solidFill>
                <a:effectLst/>
                <a:latin typeface="Arial" panose="020B0604020202020204" pitchFamily="34" charset="0"/>
                <a:ea typeface="Times New Roman" panose="02020603050405020304" pitchFamily="18" charset="0"/>
              </a:rPr>
              <a:t>strips of one or</a:t>
            </a:r>
            <a:r>
              <a:rPr kumimoji="0" lang="en-US" altLang="en-US" sz="1400" b="0"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 one-month strips </a:t>
            </a:r>
            <a:r>
              <a:rPr kumimoji="0" lang="en-US" altLang="en-US" sz="1400" b="0" i="0" u="none" strike="sngStrike" cap="none" normalizeH="0" baseline="0" dirty="0">
                <a:ln>
                  <a:noFill/>
                </a:ln>
                <a:solidFill>
                  <a:srgbClr val="FF0000"/>
                </a:solidFill>
                <a:effectLst/>
                <a:latin typeface="Arial" panose="020B0604020202020204" pitchFamily="34" charset="0"/>
                <a:ea typeface="Times New Roman" panose="02020603050405020304" pitchFamily="18" charset="0"/>
              </a:rPr>
              <a:t>more consecutive months </a:t>
            </a:r>
            <a:r>
              <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and allows for the reconfiguration of all CRR blocks that were previously awarded for the months covered by that CRR Auction.</a:t>
            </a:r>
          </a:p>
          <a:p>
            <a:pPr marR="0" lvl="0" algn="l" defTabSz="914400" rtl="0" eaLnBrk="0" fontAlgn="base" latinLnBrk="0" hangingPunct="0">
              <a:lnSpc>
                <a:spcPct val="100000"/>
              </a:lnSpc>
              <a:spcBef>
                <a:spcPct val="0"/>
              </a:spcBef>
              <a:spcAft>
                <a:spcPct val="0"/>
              </a:spcAft>
              <a:buClrTx/>
              <a:buSzTx/>
              <a:buFontTx/>
              <a:buAutoNum type="arabicParenBoth"/>
              <a:tabLst>
                <a:tab pos="571500" algn="l"/>
                <a:tab pos="685800" algn="l"/>
              </a:tabLst>
            </a:pP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indent="0">
              <a:buNone/>
            </a:pPr>
            <a:r>
              <a:rPr lang="en-US" sz="1800" b="1" i="1" dirty="0" bmk="_Toc397670156"/>
              <a:t>7.5.2.1	CRR Auction Offer Criteria</a:t>
            </a:r>
          </a:p>
          <a:p>
            <a:pPr marR="0">
              <a:spcBef>
                <a:spcPts val="0"/>
              </a:spcBef>
              <a:spcAft>
                <a:spcPts val="1200"/>
              </a:spcAft>
              <a:buAutoNum type="arabicParenBoth"/>
            </a:pPr>
            <a:r>
              <a:rPr lang="en-US" sz="1400" dirty="0">
                <a:latin typeface="+mn-lt"/>
              </a:rPr>
              <a:t>A CRR Auction Offer indicates a willingness to sell CRRs at the auction clearing price, if it equals or exceeds the Minimum Reservation Price.  It must be submitted by a Participating CRR Account Holder and must include the following: </a:t>
            </a:r>
          </a:p>
          <a:p>
            <a:pPr marL="347472" indent="-347472">
              <a:spcBef>
                <a:spcPts val="0"/>
              </a:spcBef>
              <a:spcAft>
                <a:spcPts val="1200"/>
              </a:spcAft>
              <a:buNone/>
            </a:pPr>
            <a:r>
              <a:rPr lang="en-US" sz="1800" dirty="0">
                <a:latin typeface="Times New Roman" panose="02020603050405020304" pitchFamily="18" charset="0"/>
              </a:rPr>
              <a:t>	</a:t>
            </a:r>
            <a:r>
              <a:rPr lang="en-US" sz="1400" dirty="0">
                <a:latin typeface="Times New Roman" panose="02020603050405020304" pitchFamily="18" charset="0"/>
              </a:rPr>
              <a:t>(d) </a:t>
            </a:r>
            <a:r>
              <a:rPr lang="en-US" sz="1400" dirty="0"/>
              <a:t>The month</a:t>
            </a:r>
            <a:r>
              <a:rPr lang="en-US" sz="1400" strike="sngStrike" dirty="0">
                <a:solidFill>
                  <a:srgbClr val="FF0000"/>
                </a:solidFill>
              </a:rPr>
              <a:t>, or strip of consecutive months, </a:t>
            </a:r>
            <a:r>
              <a:rPr lang="en-US" sz="1400" dirty="0"/>
              <a:t>for which the block of CRRs is being offered, including time-of-use designation except that a 7x24 offer may not be designated;</a:t>
            </a:r>
          </a:p>
          <a:p>
            <a:pPr marL="347472" indent="-347472">
              <a:spcBef>
                <a:spcPts val="0"/>
              </a:spcBef>
              <a:spcAft>
                <a:spcPts val="1200"/>
              </a:spcAft>
              <a:buNone/>
            </a:pPr>
            <a:r>
              <a:rPr lang="en-US" sz="1400" dirty="0">
                <a:latin typeface="+mn-lt"/>
              </a:rPr>
              <a:t>(3)	</a:t>
            </a:r>
            <a:r>
              <a:rPr lang="en-US" sz="1400" dirty="0"/>
              <a:t>A Participating CRR Account Holder can only offer to sell one-month </a:t>
            </a:r>
            <a:r>
              <a:rPr lang="en-US" sz="1400" strike="sngStrike" dirty="0">
                <a:solidFill>
                  <a:srgbClr val="FF0000"/>
                </a:solidFill>
              </a:rPr>
              <a:t>or multi-month </a:t>
            </a:r>
            <a:r>
              <a:rPr lang="en-US" sz="1400" dirty="0"/>
              <a:t>strips of CRRs for which it is the CRR Owner of record at the time of the offer. </a:t>
            </a:r>
            <a:r>
              <a:rPr lang="en-US" sz="1400" strike="sngStrike" dirty="0">
                <a:solidFill>
                  <a:srgbClr val="FF0000"/>
                </a:solidFill>
              </a:rPr>
              <a:t>Multi-month CRR offers must consist of consecutive months that are within the period of the relevant CRR Auction and can only be submitted as part of a CRR Long-Term Auction Sequence.</a:t>
            </a:r>
          </a:p>
          <a:p>
            <a:pPr marR="0">
              <a:spcBef>
                <a:spcPts val="0"/>
              </a:spcBef>
              <a:spcAft>
                <a:spcPts val="1200"/>
              </a:spcAft>
              <a:buAutoNum type="arabicParenBoth"/>
            </a:pPr>
            <a:endParaRPr lang="en-US" sz="1400" dirty="0"/>
          </a:p>
          <a:p>
            <a:pPr marL="0" marR="0" lvl="0" indent="0" algn="l" defTabSz="914400" rtl="0" eaLnBrk="0" fontAlgn="base" latinLnBrk="0" hangingPunct="0">
              <a:lnSpc>
                <a:spcPct val="100000"/>
              </a:lnSpc>
              <a:spcBef>
                <a:spcPct val="0"/>
              </a:spcBef>
              <a:spcAft>
                <a:spcPct val="0"/>
              </a:spcAft>
              <a:buClrTx/>
              <a:buSzTx/>
              <a:buNone/>
              <a:tabLst>
                <a:tab pos="571500" algn="l"/>
                <a:tab pos="685800" algn="l"/>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2390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D2936-3029-1808-911A-C22E17E8BAB1}"/>
              </a:ext>
            </a:extLst>
          </p:cNvPr>
          <p:cNvSpPr>
            <a:spLocks noGrp="1"/>
          </p:cNvSpPr>
          <p:nvPr>
            <p:ph type="title"/>
          </p:nvPr>
        </p:nvSpPr>
        <p:spPr/>
        <p:txBody>
          <a:bodyPr/>
          <a:lstStyle/>
          <a:p>
            <a:r>
              <a:rPr lang="en-US" sz="2800" dirty="0"/>
              <a:t>Draft NPRRxxxx Remove Multiple Month Transactions in CRR Auctions</a:t>
            </a:r>
            <a:endParaRPr lang="en-US" dirty="0"/>
          </a:p>
        </p:txBody>
      </p:sp>
      <p:sp>
        <p:nvSpPr>
          <p:cNvPr id="3" name="Content Placeholder 2">
            <a:extLst>
              <a:ext uri="{FF2B5EF4-FFF2-40B4-BE49-F238E27FC236}">
                <a16:creationId xmlns:a16="http://schemas.microsoft.com/office/drawing/2014/main" id="{A4C77693-7F1E-359A-20DB-79DB7133808E}"/>
              </a:ext>
            </a:extLst>
          </p:cNvPr>
          <p:cNvSpPr>
            <a:spLocks noGrp="1"/>
          </p:cNvSpPr>
          <p:nvPr>
            <p:ph idx="1"/>
          </p:nvPr>
        </p:nvSpPr>
        <p:spPr>
          <a:xfrm>
            <a:off x="152400" y="1447800"/>
            <a:ext cx="8534400" cy="4319832"/>
          </a:xfrm>
        </p:spPr>
        <p:txBody>
          <a:bodyPr/>
          <a:lstStyle/>
          <a:p>
            <a:pPr marL="0" indent="0" eaLnBrk="0" fontAlgn="base" hangingPunct="0">
              <a:spcBef>
                <a:spcPct val="0"/>
              </a:spcBef>
              <a:spcAft>
                <a:spcPct val="0"/>
              </a:spcAft>
              <a:buNone/>
              <a:tabLst>
                <a:tab pos="571500" algn="l"/>
                <a:tab pos="685800" algn="l"/>
              </a:tabLst>
            </a:pPr>
            <a:r>
              <a:rPr lang="en-US" sz="1800" b="1" i="1" dirty="0" bmk="_Toc397670156">
                <a:latin typeface="Arial" panose="020B0604020202020204" pitchFamily="34" charset="0"/>
              </a:rPr>
              <a:t>7.5.2.3	CRR Auction Bid Criteria </a:t>
            </a:r>
          </a:p>
          <a:p>
            <a:pPr marL="347472" marR="0" indent="-347472">
              <a:spcBef>
                <a:spcPts val="0"/>
              </a:spcBef>
              <a:spcAft>
                <a:spcPts val="1200"/>
              </a:spcAft>
              <a:buNone/>
            </a:pPr>
            <a:r>
              <a:rPr lang="en-US" sz="1400" dirty="0">
                <a:latin typeface="Arial" panose="020B0604020202020204" pitchFamily="34" charset="0"/>
              </a:rPr>
              <a:t>(1)  A CRR Auction Bid indicates a willingness to buy CRRs at the auction clearing price, if it is equal to or less than the Not-to-Exceed Price.  It must be submitted by a Participating CRR Account Holder and must include the following:</a:t>
            </a:r>
          </a:p>
          <a:p>
            <a:pPr marL="347472" marR="0" indent="-347472">
              <a:spcBef>
                <a:spcPts val="0"/>
              </a:spcBef>
              <a:spcAft>
                <a:spcPts val="1200"/>
              </a:spcAft>
              <a:buNone/>
            </a:pPr>
            <a:r>
              <a:rPr lang="en-US" sz="1400" dirty="0">
                <a:effectLst/>
                <a:ea typeface="Times New Roman" panose="02020603050405020304" pitchFamily="18" charset="0"/>
              </a:rPr>
              <a:t>(d)	The month </a:t>
            </a:r>
            <a:r>
              <a:rPr lang="en-US" sz="1400" strike="sngStrike" dirty="0">
                <a:solidFill>
                  <a:srgbClr val="FF0000"/>
                </a:solidFill>
                <a:effectLst/>
                <a:ea typeface="Times New Roman" panose="02020603050405020304" pitchFamily="18" charset="0"/>
              </a:rPr>
              <a:t>or strip of consecutive months </a:t>
            </a:r>
            <a:r>
              <a:rPr lang="en-US" sz="1400" dirty="0">
                <a:effectLst/>
                <a:ea typeface="Times New Roman" panose="02020603050405020304" pitchFamily="18" charset="0"/>
              </a:rPr>
              <a:t>for which the block of CRRs is being bid, including time-of-use designation, which may include a 7x24 block in a CRR Monthly Auction but not in a CRR Auction held as part of a CRR Long-Term Auction Sequence;</a:t>
            </a:r>
          </a:p>
          <a:p>
            <a:endParaRPr lang="en-US" dirty="0"/>
          </a:p>
        </p:txBody>
      </p:sp>
      <p:sp>
        <p:nvSpPr>
          <p:cNvPr id="4" name="Slide Number Placeholder 3">
            <a:extLst>
              <a:ext uri="{FF2B5EF4-FFF2-40B4-BE49-F238E27FC236}">
                <a16:creationId xmlns:a16="http://schemas.microsoft.com/office/drawing/2014/main" id="{78295441-21AD-25A7-CF9E-F9966C0F8465}"/>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62188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896B-4955-8319-F289-D7E19A543E1B}"/>
              </a:ext>
            </a:extLst>
          </p:cNvPr>
          <p:cNvSpPr>
            <a:spLocks noGrp="1"/>
          </p:cNvSpPr>
          <p:nvPr>
            <p:ph type="title"/>
          </p:nvPr>
        </p:nvSpPr>
        <p:spPr/>
        <p:txBody>
          <a:bodyPr/>
          <a:lstStyle/>
          <a:p>
            <a:r>
              <a:rPr lang="en-US" sz="2400" dirty="0"/>
              <a:t>Draft NPRRxxxx </a:t>
            </a:r>
            <a:r>
              <a:rPr lang="en-US" sz="2400" dirty="0">
                <a:effectLst/>
                <a:ea typeface="Times New Roman" panose="02020603050405020304" pitchFamily="18" charset="0"/>
              </a:rPr>
              <a:t>Option Price Report and Establish 1 MW Bid Minimum</a:t>
            </a:r>
            <a:br>
              <a:rPr lang="en-US" sz="2800" dirty="0">
                <a:effectLst/>
                <a:ea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CD2F76CF-1B49-9A71-C2E9-46A6774B0B69}"/>
              </a:ext>
            </a:extLst>
          </p:cNvPr>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a:extLst>
              <a:ext uri="{FF2B5EF4-FFF2-40B4-BE49-F238E27FC236}">
                <a16:creationId xmlns:a16="http://schemas.microsoft.com/office/drawing/2014/main" id="{718235FE-E13E-B37A-41B6-7BC966EEDF6C}"/>
              </a:ext>
            </a:extLst>
          </p:cNvPr>
          <p:cNvGraphicFramePr>
            <a:graphicFrameLocks noGrp="1"/>
          </p:cNvGraphicFramePr>
          <p:nvPr>
            <p:extLst>
              <p:ext uri="{D42A27DB-BD31-4B8C-83A1-F6EECF244321}">
                <p14:modId xmlns:p14="http://schemas.microsoft.com/office/powerpoint/2010/main" val="1326052134"/>
              </p:ext>
            </p:extLst>
          </p:nvPr>
        </p:nvGraphicFramePr>
        <p:xfrm>
          <a:off x="457200" y="1219200"/>
          <a:ext cx="6629400" cy="548640"/>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2586864395"/>
                    </a:ext>
                  </a:extLst>
                </a:gridCol>
                <a:gridCol w="4800600">
                  <a:extLst>
                    <a:ext uri="{9D8B030D-6E8A-4147-A177-3AD203B41FA5}">
                      <a16:colId xmlns:a16="http://schemas.microsoft.com/office/drawing/2014/main" val="648435030"/>
                    </a:ext>
                  </a:extLst>
                </a:gridCol>
              </a:tblGrid>
              <a:tr h="490855">
                <a:tc>
                  <a:txBody>
                    <a:bodyPr/>
                    <a:lstStyle/>
                    <a:p>
                      <a:pPr marL="0" marR="0">
                        <a:spcBef>
                          <a:spcPts val="0"/>
                        </a:spcBef>
                        <a:spcAft>
                          <a:spcPts val="0"/>
                        </a:spcAft>
                        <a:tabLst>
                          <a:tab pos="2743200" algn="ctr"/>
                          <a:tab pos="5486400" algn="r"/>
                        </a:tabLst>
                      </a:pPr>
                      <a:r>
                        <a:rPr lang="en-US" sz="1200" dirty="0">
                          <a:effectLst/>
                        </a:rPr>
                        <a:t>Nodal Protocol Sections Requiring Revision </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804545" marR="0" indent="-804545">
                        <a:spcBef>
                          <a:spcPts val="0"/>
                        </a:spcBef>
                        <a:spcAft>
                          <a:spcPts val="0"/>
                        </a:spcAft>
                        <a:tabLst>
                          <a:tab pos="800100" algn="l"/>
                        </a:tabLst>
                      </a:pPr>
                      <a:r>
                        <a:rPr lang="en-US" sz="1200" dirty="0">
                          <a:effectLst/>
                        </a:rPr>
                        <a:t>7.5.2.1 CRR Auction Offer Criteria</a:t>
                      </a:r>
                    </a:p>
                    <a:p>
                      <a:pPr marL="804545" marR="0" indent="-804545">
                        <a:spcBef>
                          <a:spcPts val="0"/>
                        </a:spcBef>
                        <a:spcAft>
                          <a:spcPts val="0"/>
                        </a:spcAft>
                        <a:tabLst>
                          <a:tab pos="800100" algn="l"/>
                        </a:tabLst>
                      </a:pPr>
                      <a:r>
                        <a:rPr lang="en-US" sz="1200" dirty="0">
                          <a:effectLst/>
                        </a:rPr>
                        <a:t>7.5.2.3 CRR Auction Bid Criteria</a:t>
                      </a:r>
                    </a:p>
                    <a:p>
                      <a:pPr marL="804545" marR="0" indent="-804545">
                        <a:spcBef>
                          <a:spcPts val="0"/>
                        </a:spcBef>
                        <a:spcAft>
                          <a:spcPts val="0"/>
                        </a:spcAft>
                        <a:tabLst>
                          <a:tab pos="800100" algn="l"/>
                        </a:tabLst>
                      </a:pPr>
                      <a:r>
                        <a:rPr lang="en-US" sz="1200" dirty="0">
                          <a:effectLst/>
                        </a:rPr>
                        <a:t>7.5.3.1 Data Transparency</a:t>
                      </a:r>
                      <a:endParaRPr lang="en-US" sz="1200" b="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548081608"/>
                  </a:ext>
                </a:extLst>
              </a:tr>
            </a:tbl>
          </a:graphicData>
        </a:graphic>
      </p:graphicFrame>
      <p:graphicFrame>
        <p:nvGraphicFramePr>
          <p:cNvPr id="6" name="Table 5">
            <a:extLst>
              <a:ext uri="{FF2B5EF4-FFF2-40B4-BE49-F238E27FC236}">
                <a16:creationId xmlns:a16="http://schemas.microsoft.com/office/drawing/2014/main" id="{D29EEBF1-8949-5D67-7E59-268A97E2A9AA}"/>
              </a:ext>
            </a:extLst>
          </p:cNvPr>
          <p:cNvGraphicFramePr>
            <a:graphicFrameLocks noGrp="1"/>
          </p:cNvGraphicFramePr>
          <p:nvPr>
            <p:extLst>
              <p:ext uri="{D42A27DB-BD31-4B8C-83A1-F6EECF244321}">
                <p14:modId xmlns:p14="http://schemas.microsoft.com/office/powerpoint/2010/main" val="1501683935"/>
              </p:ext>
            </p:extLst>
          </p:nvPr>
        </p:nvGraphicFramePr>
        <p:xfrm>
          <a:off x="457200" y="1859280"/>
          <a:ext cx="6629400" cy="1798320"/>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2826276352"/>
                    </a:ext>
                  </a:extLst>
                </a:gridCol>
                <a:gridCol w="4800600">
                  <a:extLst>
                    <a:ext uri="{9D8B030D-6E8A-4147-A177-3AD203B41FA5}">
                      <a16:colId xmlns:a16="http://schemas.microsoft.com/office/drawing/2014/main" val="3100092021"/>
                    </a:ext>
                  </a:extLst>
                </a:gridCol>
              </a:tblGrid>
              <a:tr h="328930">
                <a:tc>
                  <a:txBody>
                    <a:bodyPr/>
                    <a:lstStyle/>
                    <a:p>
                      <a:pPr marL="0" marR="0">
                        <a:spcBef>
                          <a:spcPts val="0"/>
                        </a:spcBef>
                        <a:spcAft>
                          <a:spcPts val="0"/>
                        </a:spcAft>
                        <a:tabLst>
                          <a:tab pos="2743200" algn="ctr"/>
                          <a:tab pos="5486400" algn="r"/>
                        </a:tabLst>
                      </a:pPr>
                      <a:r>
                        <a:rPr lang="en-US" sz="1200">
                          <a:effectLst/>
                        </a:rPr>
                        <a:t>Revision Description</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600"/>
                        </a:spcAft>
                      </a:pPr>
                      <a:r>
                        <a:rPr lang="en-US" sz="1200" dirty="0">
                          <a:effectLst/>
                        </a:rPr>
                        <a:t>This NPRR will provide an option pricing report following each auction that will be posted on the ERCOT website. The option pricing report will contain shadow prices for all biddable source-sink paths for each month within each time-of-use (TOU) for the Congestion Revenue Rights (CRR) auction period after auction results are posted. </a:t>
                      </a:r>
                    </a:p>
                    <a:p>
                      <a:pPr marL="0" marR="0">
                        <a:spcBef>
                          <a:spcPts val="600"/>
                        </a:spcBef>
                        <a:spcAft>
                          <a:spcPts val="600"/>
                        </a:spcAft>
                      </a:pPr>
                      <a:r>
                        <a:rPr lang="en-US" sz="1200" dirty="0">
                          <a:effectLst/>
                        </a:rPr>
                        <a:t>Additionally, this NPRR will establish a minimum CRR bid quantity of 1 MW. Currently, the CRR application accepts bid quantities as small as 0.1 MW. The minimum CRR offer quantity will remain 0.1 MW.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6513883"/>
                  </a:ext>
                </a:extLst>
              </a:tr>
            </a:tbl>
          </a:graphicData>
        </a:graphic>
      </p:graphicFrame>
      <p:graphicFrame>
        <p:nvGraphicFramePr>
          <p:cNvPr id="7" name="Table 6">
            <a:extLst>
              <a:ext uri="{FF2B5EF4-FFF2-40B4-BE49-F238E27FC236}">
                <a16:creationId xmlns:a16="http://schemas.microsoft.com/office/drawing/2014/main" id="{FD45C1CF-DBE3-DC5F-C8D8-D86AB79A196A}"/>
              </a:ext>
            </a:extLst>
          </p:cNvPr>
          <p:cNvGraphicFramePr>
            <a:graphicFrameLocks noGrp="1"/>
          </p:cNvGraphicFramePr>
          <p:nvPr>
            <p:extLst>
              <p:ext uri="{D42A27DB-BD31-4B8C-83A1-F6EECF244321}">
                <p14:modId xmlns:p14="http://schemas.microsoft.com/office/powerpoint/2010/main" val="747097067"/>
              </p:ext>
            </p:extLst>
          </p:nvPr>
        </p:nvGraphicFramePr>
        <p:xfrm>
          <a:off x="457200" y="3733800"/>
          <a:ext cx="6629400" cy="2499360"/>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3913076740"/>
                    </a:ext>
                  </a:extLst>
                </a:gridCol>
                <a:gridCol w="4800600">
                  <a:extLst>
                    <a:ext uri="{9D8B030D-6E8A-4147-A177-3AD203B41FA5}">
                      <a16:colId xmlns:a16="http://schemas.microsoft.com/office/drawing/2014/main" val="841231380"/>
                    </a:ext>
                  </a:extLst>
                </a:gridCol>
              </a:tblGrid>
              <a:tr h="328930">
                <a:tc>
                  <a:txBody>
                    <a:bodyPr/>
                    <a:lstStyle/>
                    <a:p>
                      <a:pPr marL="0" marR="0">
                        <a:spcBef>
                          <a:spcPts val="0"/>
                        </a:spcBef>
                        <a:spcAft>
                          <a:spcPts val="0"/>
                        </a:spcAft>
                        <a:tabLst>
                          <a:tab pos="2743200" algn="ctr"/>
                          <a:tab pos="5486400" algn="r"/>
                        </a:tabLst>
                      </a:pPr>
                      <a:r>
                        <a:rPr lang="en-US" sz="1200">
                          <a:effectLst/>
                        </a:rPr>
                        <a:t>Justification of Reason for Revision and Market Impacts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600"/>
                        </a:spcAft>
                      </a:pPr>
                      <a:r>
                        <a:rPr lang="en-US" sz="1200" dirty="0">
                          <a:effectLst/>
                        </a:rPr>
                        <a:t>The purpose of this NPRR is to reduce constraints and increase efficiency in the CRR auction optimization and reduce overall solution time.</a:t>
                      </a:r>
                    </a:p>
                    <a:p>
                      <a:pPr marL="0" marR="0">
                        <a:spcBef>
                          <a:spcPts val="600"/>
                        </a:spcBef>
                        <a:spcAft>
                          <a:spcPts val="600"/>
                        </a:spcAft>
                      </a:pPr>
                      <a:r>
                        <a:rPr lang="en-US" sz="1200" dirty="0">
                          <a:effectLst/>
                        </a:rPr>
                        <a:t>Having an Option Price Report will reduce the number of price discovery option bids that are submitted to the CRR auction optimization by providing clearing prices for all option paths. Reducing option bids in the optimization will increase efficiency in the optimization and reduce overall solution time.</a:t>
                      </a:r>
                    </a:p>
                    <a:p>
                      <a:pPr marL="0" marR="0">
                        <a:spcBef>
                          <a:spcPts val="600"/>
                        </a:spcBef>
                        <a:spcAft>
                          <a:spcPts val="600"/>
                        </a:spcAft>
                      </a:pPr>
                      <a:r>
                        <a:rPr lang="en-US" sz="1200" dirty="0">
                          <a:effectLst/>
                        </a:rPr>
                        <a:t>Establishing a 1 MW minimum bid quantity will also reduce constraints on the CRR auction optimization caused by bids submitted with quantities &lt;1 MW, increasing efficiency in the CRR auction optimization.</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41747776"/>
                  </a:ext>
                </a:extLst>
              </a:tr>
            </a:tbl>
          </a:graphicData>
        </a:graphic>
      </p:graphicFrame>
    </p:spTree>
    <p:extLst>
      <p:ext uri="{BB962C8B-B14F-4D97-AF65-F5344CB8AC3E}">
        <p14:creationId xmlns:p14="http://schemas.microsoft.com/office/powerpoint/2010/main" val="3361366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587ED-9904-81DA-6A5E-7286669AFDC8}"/>
              </a:ext>
            </a:extLst>
          </p:cNvPr>
          <p:cNvSpPr>
            <a:spLocks noGrp="1"/>
          </p:cNvSpPr>
          <p:nvPr>
            <p:ph type="title"/>
          </p:nvPr>
        </p:nvSpPr>
        <p:spPr/>
        <p:txBody>
          <a:bodyPr/>
          <a:lstStyle/>
          <a:p>
            <a:r>
              <a:rPr lang="en-US" sz="2800" dirty="0"/>
              <a:t>Draft NPRRxxxx </a:t>
            </a:r>
            <a:r>
              <a:rPr lang="en-US" sz="2800" dirty="0">
                <a:effectLst/>
                <a:ea typeface="Times New Roman" panose="02020603050405020304" pitchFamily="18" charset="0"/>
              </a:rPr>
              <a:t>Option Price Report and Establish 1 MW Bid Minimum cont’d</a:t>
            </a:r>
            <a:endParaRPr lang="en-US" dirty="0"/>
          </a:p>
        </p:txBody>
      </p:sp>
      <p:sp>
        <p:nvSpPr>
          <p:cNvPr id="3" name="Content Placeholder 2">
            <a:extLst>
              <a:ext uri="{FF2B5EF4-FFF2-40B4-BE49-F238E27FC236}">
                <a16:creationId xmlns:a16="http://schemas.microsoft.com/office/drawing/2014/main" id="{87BA340C-B75A-BDF4-A6DC-69DF8EA725A9}"/>
              </a:ext>
            </a:extLst>
          </p:cNvPr>
          <p:cNvSpPr>
            <a:spLocks noGrp="1"/>
          </p:cNvSpPr>
          <p:nvPr>
            <p:ph idx="1"/>
          </p:nvPr>
        </p:nvSpPr>
        <p:spPr>
          <a:xfrm>
            <a:off x="304800" y="1166567"/>
            <a:ext cx="8610600" cy="5081833"/>
          </a:xfrm>
        </p:spPr>
        <p:txBody>
          <a:bodyPr/>
          <a:lstStyle/>
          <a:p>
            <a:pPr marL="0" indent="0">
              <a:buNone/>
            </a:pPr>
            <a:endParaRPr lang="en-US" sz="1200" dirty="0">
              <a:effectLst/>
              <a:ea typeface="Times New Roman" panose="02020603050405020304" pitchFamily="18" charset="0"/>
            </a:endParaRPr>
          </a:p>
          <a:p>
            <a:r>
              <a:rPr lang="en-US" sz="1800" b="1" dirty="0">
                <a:effectLst/>
                <a:ea typeface="Times New Roman" panose="02020603050405020304" pitchFamily="18" charset="0"/>
              </a:rPr>
              <a:t>7.5.2.1</a:t>
            </a:r>
            <a:r>
              <a:rPr lang="en-US" sz="1800" b="1" dirty="0">
                <a:ea typeface="Times New Roman" panose="02020603050405020304" pitchFamily="18" charset="0"/>
              </a:rPr>
              <a:t> </a:t>
            </a:r>
            <a:r>
              <a:rPr lang="en-US" sz="1800" b="1" dirty="0">
                <a:effectLst/>
                <a:ea typeface="Times New Roman" panose="02020603050405020304" pitchFamily="18" charset="0"/>
              </a:rPr>
              <a:t>CRR Auction Offer Criteria</a:t>
            </a:r>
          </a:p>
          <a:p>
            <a:pPr marL="400050" lvl="1" indent="0">
              <a:buNone/>
            </a:pPr>
            <a:r>
              <a:rPr lang="en-US" sz="1400" dirty="0">
                <a:effectLst/>
                <a:ea typeface="Times New Roman" panose="02020603050405020304" pitchFamily="18" charset="0"/>
              </a:rPr>
              <a:t>(1)(e)The quantity of CRRs in MW </a:t>
            </a:r>
            <a:r>
              <a:rPr lang="en-US" sz="1400" dirty="0">
                <a:solidFill>
                  <a:srgbClr val="FF0000"/>
                </a:solidFill>
                <a:effectLst/>
                <a:ea typeface="Times New Roman" panose="02020603050405020304" pitchFamily="18" charset="0"/>
              </a:rPr>
              <a:t>with a minimum of 0.1 MW</a:t>
            </a:r>
            <a:r>
              <a:rPr lang="en-US" sz="1400" dirty="0">
                <a:effectLst/>
                <a:ea typeface="Times New Roman" panose="02020603050405020304" pitchFamily="18" charset="0"/>
              </a:rPr>
              <a:t>, which must be the same for each hour within the block, for which the Minimum Reservation Price is effective; and</a:t>
            </a:r>
          </a:p>
          <a:p>
            <a:pPr marL="400050" lvl="1" indent="0">
              <a:buNone/>
            </a:pPr>
            <a:endParaRPr lang="en-US" sz="1200" dirty="0">
              <a:ea typeface="Times New Roman" panose="02020603050405020304" pitchFamily="18" charset="0"/>
            </a:endParaRPr>
          </a:p>
          <a:p>
            <a:pPr marL="342900" lvl="1" indent="-342900">
              <a:buFont typeface="Arial" panose="020B0604020202020204" pitchFamily="34" charset="0"/>
              <a:buChar char="•"/>
            </a:pPr>
            <a:r>
              <a:rPr lang="en-US" sz="1800" b="1" dirty="0"/>
              <a:t>7.5.2.3 CRR Auction Bid Criteria </a:t>
            </a:r>
          </a:p>
          <a:p>
            <a:pPr marL="400050" lvl="1" indent="0">
              <a:buNone/>
            </a:pPr>
            <a:r>
              <a:rPr lang="en-US" sz="1400" dirty="0"/>
              <a:t>(1)(e) The quantity of CRRs in MW </a:t>
            </a:r>
            <a:r>
              <a:rPr lang="en-US" sz="1400" dirty="0">
                <a:solidFill>
                  <a:srgbClr val="FF0000"/>
                </a:solidFill>
              </a:rPr>
              <a:t>with a minimum of 1 MW</a:t>
            </a:r>
            <a:r>
              <a:rPr lang="en-US" sz="1400" dirty="0"/>
              <a:t>, which must be the same for each hour within the block, for which the Not-to-Exceed Price is effective; and</a:t>
            </a:r>
          </a:p>
          <a:p>
            <a:pPr marL="400050" lvl="1" indent="0">
              <a:buNone/>
            </a:pPr>
            <a:endParaRPr lang="en-US" sz="1200" dirty="0"/>
          </a:p>
          <a:p>
            <a:pPr marL="342900" lvl="1" indent="-342900">
              <a:buFont typeface="Arial" panose="020B0604020202020204" pitchFamily="34" charset="0"/>
              <a:buChar char="•"/>
            </a:pPr>
            <a:r>
              <a:rPr lang="en-US" sz="1800" b="1" dirty="0"/>
              <a:t>7.5.3.1 Data Transparency</a:t>
            </a:r>
          </a:p>
          <a:p>
            <a:pPr marL="400050" lvl="1" indent="0">
              <a:buNone/>
            </a:pPr>
            <a:r>
              <a:rPr lang="en-US" sz="1400" dirty="0">
                <a:solidFill>
                  <a:srgbClr val="FF0000"/>
                </a:solidFill>
              </a:rPr>
              <a:t>(4) Following each CRR Auction, ERCOT shall post to the ERCOT website an option pricing report containing Shadow Prices for all biddable source, sink, and time-of-use combinations for each month of the auction period.</a:t>
            </a:r>
          </a:p>
          <a:p>
            <a:pPr marL="342900" lvl="1" indent="-342900">
              <a:buFont typeface="Arial" panose="020B0604020202020204" pitchFamily="34" charset="0"/>
              <a:buChar char="•"/>
            </a:pPr>
            <a:endParaRPr lang="en-US" sz="1800" b="1" dirty="0"/>
          </a:p>
          <a:p>
            <a:pPr marL="400050" lvl="1" indent="0">
              <a:buNone/>
            </a:pPr>
            <a:endParaRPr lang="en-US" sz="1400" dirty="0"/>
          </a:p>
          <a:p>
            <a:pPr marL="400050" lvl="1" indent="0">
              <a:buNone/>
            </a:pPr>
            <a:endParaRPr lang="en-US" sz="1400" dirty="0">
              <a:ea typeface="Times New Roman" panose="02020603050405020304" pitchFamily="18" charset="0"/>
            </a:endParaRPr>
          </a:p>
          <a:p>
            <a:pPr marL="400050" lvl="1" indent="0">
              <a:buNone/>
            </a:pPr>
            <a:endParaRPr lang="en-US" sz="1400" dirty="0">
              <a:effectLst/>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D6D7768-1919-82D8-017E-F10D6AA19DC9}"/>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797495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924A8-7A71-4F35-D72B-075962CB494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2D7473D-44FE-68B1-C418-44851285AE25}"/>
              </a:ext>
            </a:extLst>
          </p:cNvPr>
          <p:cNvSpPr>
            <a:spLocks noGrp="1"/>
          </p:cNvSpPr>
          <p:nvPr>
            <p:ph idx="1"/>
          </p:nvPr>
        </p:nvSpPr>
        <p:spPr/>
        <p:txBody>
          <a:bodyPr/>
          <a:lstStyle/>
          <a:p>
            <a:pPr>
              <a:spcBef>
                <a:spcPts val="0"/>
              </a:spcBef>
            </a:pPr>
            <a:r>
              <a:rPr lang="en-US" sz="1800" dirty="0">
                <a:effectLst/>
                <a:ea typeface="Times New Roman" panose="02020603050405020304" pitchFamily="18" charset="0"/>
              </a:rPr>
              <a:t>NPRR1261 Operational Flexibility for CRR auction limits will go to December 12 PRS. </a:t>
            </a:r>
          </a:p>
          <a:p>
            <a:pPr>
              <a:spcBef>
                <a:spcPts val="0"/>
              </a:spcBef>
              <a:buFont typeface="+mj-lt"/>
              <a:buAutoNum type="arabicPeriod"/>
            </a:pPr>
            <a:endParaRPr lang="en-US" sz="1800" dirty="0">
              <a:ea typeface="Times New Roman" panose="02020603050405020304" pitchFamily="18" charset="0"/>
            </a:endParaRPr>
          </a:p>
          <a:p>
            <a:pPr lvl="1">
              <a:spcBef>
                <a:spcPts val="0"/>
              </a:spcBef>
            </a:pPr>
            <a:r>
              <a:rPr lang="en-US" sz="1400" u="sng" dirty="0">
                <a:solidFill>
                  <a:srgbClr val="0563C1"/>
                </a:solidFill>
                <a:effectLst/>
                <a:ea typeface="Calibri" panose="020F0502020204030204" pitchFamily="34" charset="0"/>
                <a:hlinkClick r:id="rId2"/>
              </a:rPr>
              <a:t>https://www.ercot.com/mktrules/issues/NPRR1261</a:t>
            </a:r>
            <a:endParaRPr lang="en-US" sz="1400" u="sng" dirty="0">
              <a:solidFill>
                <a:srgbClr val="0563C1"/>
              </a:solidFill>
              <a:effectLst/>
              <a:ea typeface="Calibri" panose="020F0502020204030204" pitchFamily="34" charset="0"/>
            </a:endParaRPr>
          </a:p>
          <a:p>
            <a:pPr lvl="1">
              <a:spcBef>
                <a:spcPts val="0"/>
              </a:spcBef>
            </a:pPr>
            <a:endParaRPr lang="en-US" sz="1400" u="sng" dirty="0">
              <a:solidFill>
                <a:srgbClr val="0563C1"/>
              </a:solidFill>
              <a:effectLst/>
              <a:ea typeface="Calibri" panose="020F0502020204030204" pitchFamily="34" charset="0"/>
            </a:endParaRPr>
          </a:p>
          <a:p>
            <a:pPr lvl="1">
              <a:spcBef>
                <a:spcPts val="0"/>
              </a:spcBef>
            </a:pPr>
            <a:r>
              <a:rPr lang="en-US" sz="1400" dirty="0">
                <a:ea typeface="Times New Roman" panose="02020603050405020304" pitchFamily="18" charset="0"/>
              </a:rPr>
              <a:t>Until NPRR1261 is implemented, 3,000 limit will be used for all LTAS auctions.</a:t>
            </a:r>
          </a:p>
          <a:p>
            <a:pPr lvl="1">
              <a:spcBef>
                <a:spcPts val="0"/>
              </a:spcBef>
            </a:pPr>
            <a:endParaRPr lang="en-US" sz="1400" dirty="0">
              <a:effectLst/>
              <a:ea typeface="Times New Roman" panose="02020603050405020304" pitchFamily="18" charset="0"/>
            </a:endParaRPr>
          </a:p>
          <a:p>
            <a:pPr>
              <a:spcBef>
                <a:spcPts val="0"/>
              </a:spcBef>
            </a:pPr>
            <a:endParaRPr lang="en-US" sz="1800" dirty="0">
              <a:effectLst/>
              <a:ea typeface="Times New Roman" panose="02020603050405020304" pitchFamily="18" charset="0"/>
            </a:endParaRPr>
          </a:p>
          <a:p>
            <a:pPr lvl="1">
              <a:spcBef>
                <a:spcPts val="0"/>
              </a:spcBef>
            </a:pPr>
            <a:endParaRPr lang="en-US" sz="1400" dirty="0">
              <a:effectLst/>
              <a:ea typeface="Calibri" panose="020F0502020204030204" pitchFamily="34" charset="0"/>
            </a:endParaRPr>
          </a:p>
          <a:p>
            <a:r>
              <a:rPr lang="en-US" sz="1800" dirty="0"/>
              <a:t>ERCOT will work on IAs for NPRRs for Removing Multi-month Bidding functionality and Option Pricing Report.</a:t>
            </a:r>
          </a:p>
        </p:txBody>
      </p:sp>
      <p:sp>
        <p:nvSpPr>
          <p:cNvPr id="4" name="Slide Number Placeholder 3">
            <a:extLst>
              <a:ext uri="{FF2B5EF4-FFF2-40B4-BE49-F238E27FC236}">
                <a16:creationId xmlns:a16="http://schemas.microsoft.com/office/drawing/2014/main" id="{508739A3-F250-95D8-E8EE-6841E4F673E2}"/>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12017129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1101</Words>
  <Application>Microsoft Office PowerPoint</Application>
  <PresentationFormat>On-screen Show (4:3)</PresentationFormat>
  <Paragraphs>85</Paragraphs>
  <Slides>9</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Times New Roman</vt:lpstr>
      <vt:lpstr>1_Custom Design</vt:lpstr>
      <vt:lpstr>Office Theme</vt:lpstr>
      <vt:lpstr>Custom Design</vt:lpstr>
      <vt:lpstr>PowerPoint Presentation</vt:lpstr>
      <vt:lpstr>Historical LTAS transactions and solution times</vt:lpstr>
      <vt:lpstr>Update on Market Redesign options</vt:lpstr>
      <vt:lpstr>Draft NPRRxxxx Remove Multiple Month Transactions in CRR Auctions</vt:lpstr>
      <vt:lpstr>Draft NPRRxxxx Remove Multiple Month Transactions in CRR Auctions</vt:lpstr>
      <vt:lpstr>Draft NPRRxxxx Remove Multiple Month Transactions in CRR Auctions</vt:lpstr>
      <vt:lpstr>Draft NPRRxxxx Option Price Report and Establish 1 MW Bid Minimum </vt:lpstr>
      <vt:lpstr>Draft NPRRxxxx Option Price Report and Establish 1 MW Bid Minimum cont’d</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2024-12-05T21:52:54Z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2024-01-22T22:35:43Z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354487cd-844f-485b-a665-d1e5a4197d8b</vt:lpwstr>
  </property>
  <property fmtid="{D5CDD505-2E9C-101B-9397-08002B2CF9AE}" pid="8" name="MSIP_Label_7084cbda-52b8-46fb-a7b7-cb5bd465ed85_ContentBits">
    <vt:lpwstr>0</vt:lpwstr>
  </property>
</Properties>
</file>