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45" d="100"/>
          <a:sy n="145" d="100"/>
        </p:scale>
        <p:origin x="49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Sheet1!$A$15:$A$26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Sheet1!$B$15:$B$26</c:f>
              <c:numCache>
                <c:formatCode>General</c:formatCode>
                <c:ptCount val="12"/>
                <c:pt idx="0">
                  <c:v>0.37</c:v>
                </c:pt>
                <c:pt idx="1">
                  <c:v>0.41</c:v>
                </c:pt>
                <c:pt idx="2">
                  <c:v>0.4</c:v>
                </c:pt>
                <c:pt idx="3">
                  <c:v>0.32</c:v>
                </c:pt>
                <c:pt idx="4">
                  <c:v>0.24</c:v>
                </c:pt>
                <c:pt idx="5">
                  <c:v>0.24</c:v>
                </c:pt>
                <c:pt idx="6">
                  <c:v>0.26</c:v>
                </c:pt>
                <c:pt idx="7">
                  <c:v>0.22</c:v>
                </c:pt>
                <c:pt idx="8">
                  <c:v>0.22</c:v>
                </c:pt>
                <c:pt idx="9">
                  <c:v>0.31</c:v>
                </c:pt>
                <c:pt idx="10">
                  <c:v>0.28999999999999998</c:v>
                </c:pt>
                <c:pt idx="11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Sheet1!$A$15:$A$26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Sheet1!$C$15:$C$26</c:f>
              <c:numCache>
                <c:formatCode>General</c:formatCode>
                <c:ptCount val="12"/>
                <c:pt idx="0">
                  <c:v>2.04</c:v>
                </c:pt>
                <c:pt idx="1">
                  <c:v>2.14</c:v>
                </c:pt>
                <c:pt idx="2">
                  <c:v>1.94</c:v>
                </c:pt>
                <c:pt idx="3">
                  <c:v>1.77</c:v>
                </c:pt>
                <c:pt idx="4">
                  <c:v>0.56999999999999995</c:v>
                </c:pt>
                <c:pt idx="5">
                  <c:v>0.66</c:v>
                </c:pt>
                <c:pt idx="6">
                  <c:v>0.69</c:v>
                </c:pt>
                <c:pt idx="7">
                  <c:v>0.99</c:v>
                </c:pt>
                <c:pt idx="8">
                  <c:v>1.1000000000000001</c:v>
                </c:pt>
                <c:pt idx="9">
                  <c:v>1.33</c:v>
                </c:pt>
                <c:pt idx="10">
                  <c:v>0.97</c:v>
                </c:pt>
                <c:pt idx="11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Sheet1!$A$15:$A$26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Sheet1!$D$15:$D$26</c:f>
              <c:numCache>
                <c:formatCode>General</c:formatCode>
                <c:ptCount val="12"/>
                <c:pt idx="0">
                  <c:v>0.62</c:v>
                </c:pt>
                <c:pt idx="1">
                  <c:v>0.61</c:v>
                </c:pt>
                <c:pt idx="2">
                  <c:v>0.6</c:v>
                </c:pt>
                <c:pt idx="3">
                  <c:v>0.53</c:v>
                </c:pt>
                <c:pt idx="4">
                  <c:v>0.35</c:v>
                </c:pt>
                <c:pt idx="5">
                  <c:v>0.35</c:v>
                </c:pt>
                <c:pt idx="6">
                  <c:v>0.63</c:v>
                </c:pt>
                <c:pt idx="7">
                  <c:v>0.34</c:v>
                </c:pt>
                <c:pt idx="8">
                  <c:v>0.33</c:v>
                </c:pt>
                <c:pt idx="9">
                  <c:v>0.41</c:v>
                </c:pt>
                <c:pt idx="10">
                  <c:v>0.41</c:v>
                </c:pt>
                <c:pt idx="11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312236</c:v>
                </c:pt>
                <c:pt idx="1">
                  <c:v>458584</c:v>
                </c:pt>
                <c:pt idx="2">
                  <c:v>325727</c:v>
                </c:pt>
                <c:pt idx="3">
                  <c:v>391033</c:v>
                </c:pt>
                <c:pt idx="4">
                  <c:v>378310</c:v>
                </c:pt>
                <c:pt idx="5">
                  <c:v>505788</c:v>
                </c:pt>
                <c:pt idx="6">
                  <c:v>480493</c:v>
                </c:pt>
                <c:pt idx="7">
                  <c:v>524774</c:v>
                </c:pt>
                <c:pt idx="8">
                  <c:v>448774</c:v>
                </c:pt>
                <c:pt idx="9">
                  <c:v>531670</c:v>
                </c:pt>
                <c:pt idx="10">
                  <c:v>369309</c:v>
                </c:pt>
                <c:pt idx="11">
                  <c:v>324810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Sheet1!$A$14:$A$25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Sheet1!$B$14:$B$25</c:f>
              <c:numCache>
                <c:formatCode>General</c:formatCode>
                <c:ptCount val="12"/>
                <c:pt idx="0">
                  <c:v>3532</c:v>
                </c:pt>
                <c:pt idx="1">
                  <c:v>3796</c:v>
                </c:pt>
                <c:pt idx="2">
                  <c:v>3496</c:v>
                </c:pt>
                <c:pt idx="3">
                  <c:v>3835</c:v>
                </c:pt>
                <c:pt idx="4">
                  <c:v>3821</c:v>
                </c:pt>
                <c:pt idx="5">
                  <c:v>3839</c:v>
                </c:pt>
                <c:pt idx="6">
                  <c:v>3876</c:v>
                </c:pt>
                <c:pt idx="7">
                  <c:v>3896</c:v>
                </c:pt>
                <c:pt idx="8">
                  <c:v>3950</c:v>
                </c:pt>
                <c:pt idx="9">
                  <c:v>3778</c:v>
                </c:pt>
                <c:pt idx="10">
                  <c:v>3800</c:v>
                </c:pt>
                <c:pt idx="11">
                  <c:v>3598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planned activities.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planned activities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planned activities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77606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7894812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3598 Posts</a:t>
            </a:r>
          </a:p>
          <a:p>
            <a:r>
              <a:rPr lang="en-US" sz="2000" dirty="0"/>
              <a:t>324810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49 Posts</a:t>
            </a:r>
          </a:p>
          <a:p>
            <a:pPr lvl="1"/>
            <a:r>
              <a:rPr lang="en-US" sz="2000" dirty="0"/>
              <a:t>8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17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373547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1809500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873156"/>
              </p:ext>
            </p:extLst>
          </p:nvPr>
        </p:nvGraphicFramePr>
        <p:xfrm>
          <a:off x="375108" y="723900"/>
          <a:ext cx="8534400" cy="416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41616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2024-10-09 14:46:43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eric@ERICWINTERSGOFF.COM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Calendar Update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188437"/>
              </p:ext>
            </p:extLst>
          </p:nvPr>
        </p:nvGraphicFramePr>
        <p:xfrm>
          <a:off x="381000" y="990601"/>
          <a:ext cx="8229599" cy="4419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855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385141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1506525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421987678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5046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*Retail Weekday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Retail Weekend Release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1/30-1/31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1/31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5/29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6/26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9/25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12/11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1A505-4178-7C42-7E53-DAF4F8632E7D}"/>
              </a:ext>
            </a:extLst>
          </p:cNvPr>
          <p:cNvSpPr txBox="1"/>
          <p:nvPr/>
        </p:nvSpPr>
        <p:spPr>
          <a:xfrm>
            <a:off x="381000" y="5473508"/>
            <a:ext cx="8001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*Pending compliant updates to relevant binding documents</a:t>
            </a:r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In Scope</a:t>
            </a:r>
          </a:p>
          <a:p>
            <a:pPr lvl="1"/>
            <a:r>
              <a:rPr lang="en-US" dirty="0"/>
              <a:t>Registration, MarkeTrak, </a:t>
            </a:r>
            <a:r>
              <a:rPr lang="en-US" dirty="0" err="1"/>
              <a:t>FlighTrak</a:t>
            </a:r>
            <a:r>
              <a:rPr lang="en-US" dirty="0"/>
              <a:t>, Integration systems that can be completed in within the designated 1 hour that was communicated. </a:t>
            </a:r>
          </a:p>
          <a:p>
            <a:r>
              <a:rPr lang="en-US" dirty="0"/>
              <a:t>Out of Scope</a:t>
            </a:r>
          </a:p>
          <a:p>
            <a:pPr lvl="1"/>
            <a:r>
              <a:rPr lang="en-US" dirty="0"/>
              <a:t>NAESB Outages – transactions received during the window will be held from downstream systems. </a:t>
            </a:r>
          </a:p>
          <a:p>
            <a:pPr lvl="1"/>
            <a:r>
              <a:rPr lang="en-US" dirty="0" err="1"/>
              <a:t>ListServ</a:t>
            </a:r>
            <a:r>
              <a:rPr lang="en-US" dirty="0"/>
              <a:t> Outages – communications will maintain the current Sunday cadence for any outages.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41551</TotalTime>
  <Words>440</Words>
  <Application>Microsoft Office PowerPoint</Application>
  <PresentationFormat>On-screen Show (4:3)</PresentationFormat>
  <Paragraphs>158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November ListServ Stats</vt:lpstr>
      <vt:lpstr>Weather Moratorium Removals</vt:lpstr>
      <vt:lpstr>SLA Calendar Update</vt:lpstr>
      <vt:lpstr>SLA Discussion</vt:lpstr>
      <vt:lpstr>Weekday Outage - 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355</cp:revision>
  <cp:lastPrinted>2019-05-06T20:09:17Z</cp:lastPrinted>
  <dcterms:created xsi:type="dcterms:W3CDTF">2016-01-21T15:20:31Z</dcterms:created>
  <dcterms:modified xsi:type="dcterms:W3CDTF">2024-12-04T16:32:56Z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