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94" r:id="rId9"/>
    <p:sldId id="296" r:id="rId10"/>
    <p:sldId id="26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303" r:id="rId22"/>
    <p:sldId id="30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74618" autoAdjust="0"/>
  </p:normalViewPr>
  <p:slideViewPr>
    <p:cSldViewPr snapToGrid="0" snapToObjects="1">
      <p:cViewPr varScale="1">
        <p:scale>
          <a:sx n="64" d="100"/>
          <a:sy n="64" d="100"/>
        </p:scale>
        <p:origin x="1446" y="7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808" y="5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4,825,974</a:t>
            </a:r>
            <a:r>
              <a:rPr lang="en-US" sz="1800" dirty="0"/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 MWh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12.20% 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/>
              <a:t>Minimum Inertia</a:t>
            </a:r>
            <a:r>
              <a:rPr lang="en-US" sz="1600" strike="noStrike" baseline="0" dirty="0"/>
              <a:t> in October 2024 = </a:t>
            </a:r>
            <a:r>
              <a:rPr lang="en-US" sz="2400" strike="noStrike" baseline="0" dirty="0"/>
              <a:t>155,165</a:t>
            </a:r>
            <a:r>
              <a:rPr lang="en-US" sz="4000" strike="noStrike" dirty="0"/>
              <a:t>  </a:t>
            </a:r>
            <a:r>
              <a:rPr lang="en-US" sz="4000" b="1" strike="noStrike" dirty="0"/>
              <a:t> </a:t>
            </a:r>
            <a:r>
              <a:rPr lang="en-US" sz="2400" b="1" strike="noStrike" dirty="0">
                <a:solidFill>
                  <a:schemeClr val="accent2"/>
                </a:solidFill>
              </a:rPr>
              <a:t>MW*s</a:t>
            </a:r>
            <a:r>
              <a:rPr lang="en-US" sz="24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400" strike="noStrike" dirty="0">
                <a:solidFill>
                  <a:schemeClr val="accent2"/>
                </a:solidFill>
              </a:rPr>
              <a:t>on October 18th</a:t>
            </a:r>
            <a:endParaRPr lang="en-US" sz="1600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baseline="0" dirty="0"/>
              <a:t>October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Mean: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228,417</a:t>
            </a:r>
            <a:r>
              <a:rPr lang="en-US" sz="3600" b="1" strike="noStrike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Max: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299,001</a:t>
            </a:r>
            <a:r>
              <a:rPr lang="en-US" sz="3600" strike="noStrike" dirty="0"/>
              <a:t>  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 </a:t>
            </a:r>
            <a:r>
              <a:rPr lang="en-US" sz="2000" strike="noStrike" dirty="0">
                <a:solidFill>
                  <a:schemeClr val="accent2"/>
                </a:solidFill>
              </a:rPr>
              <a:t>on October 7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Min: </a:t>
            </a:r>
            <a:r>
              <a:rPr lang="en-US" sz="2400" strike="noStrike" baseline="0" dirty="0"/>
              <a:t>155,165</a:t>
            </a:r>
            <a:r>
              <a:rPr lang="en-US" sz="4000" strike="noStrike" dirty="0"/>
              <a:t> </a:t>
            </a:r>
            <a:r>
              <a:rPr lang="en-US" sz="3200" strike="noStrike" dirty="0"/>
              <a:t> 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000" strike="noStrike" dirty="0">
                <a:solidFill>
                  <a:schemeClr val="accent2"/>
                </a:solidFill>
              </a:rPr>
              <a:t>on October 18th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March 29th.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7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13.6</a:t>
            </a:r>
            <a:r>
              <a:rPr lang="en-US" sz="2400" dirty="0"/>
              <a:t> </a:t>
            </a:r>
            <a:r>
              <a:rPr lang="en-US" sz="1600" dirty="0"/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October 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We see significant time error accumulation towards the end of October. IRR unit operation (HSL jump) was one contributing factor and we adjusted ACE integral factor to correct the time error.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39,558,950</a:t>
            </a:r>
            <a:r>
              <a:rPr lang="en-US" sz="18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b="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9,476,562</a:t>
            </a:r>
            <a:r>
              <a:rPr lang="en-US" sz="1800" dirty="0"/>
              <a:t> </a:t>
            </a:r>
            <a:r>
              <a:rPr lang="en-US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23.96% </a:t>
            </a:r>
            <a:r>
              <a:rPr lang="en-US" sz="9600" dirty="0"/>
              <a:t>o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7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12/05/24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dirty="0"/>
                <a:t>Chair: Kevin Bunch, EDF Trading North America</a:t>
              </a:r>
            </a:p>
            <a:p>
              <a:r>
                <a:rPr lang="en-US" sz="2000" dirty="0"/>
                <a:t>Vice Chair: </a:t>
              </a:r>
              <a:r>
                <a:rPr lang="en-US" sz="1800" dirty="0"/>
                <a:t>Chad Mulholland, NRG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December 5</a:t>
              </a:r>
              <a:r>
                <a:rPr lang="en-US" baseline="30000" dirty="0"/>
                <a:t>th</a:t>
              </a:r>
              <a:r>
                <a:rPr lang="en-US" dirty="0"/>
                <a:t>, 2024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91AF1-F94C-1216-0583-FD6D8DFB1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9926" y="767086"/>
            <a:ext cx="7068213" cy="513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71A55-1964-1B3D-DA2F-9EB9778A8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5895" y="916716"/>
            <a:ext cx="6914466" cy="50245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9D7BE-A374-5579-FE30-E795A4806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4074" y="793855"/>
            <a:ext cx="6955848" cy="50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4D385-3D27-955C-FD91-A00247C13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52757" y="783049"/>
            <a:ext cx="7038480" cy="51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C4AF8-43C9-F3B1-A36C-91EE36145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95454" y="794390"/>
            <a:ext cx="6753088" cy="49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21F78-F783-7648-72A8-BF6F4F0F5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5604" y="769824"/>
            <a:ext cx="7052787" cy="512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3184-34A0-AAA8-59D2-C062B8D0A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1731" y="725090"/>
            <a:ext cx="7080536" cy="51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ERCOT Inertia Trend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6FDBD-85A0-C25A-FC89-5FF93B3C5F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3867" y="1045361"/>
            <a:ext cx="7711128" cy="47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2"/>
            <a:r>
              <a:rPr lang="en-US" sz="1600" kern="0" dirty="0"/>
              <a:t>NPRR 1257 and NOGRR251 Discussion</a:t>
            </a:r>
          </a:p>
          <a:p>
            <a:pPr lvl="2"/>
            <a:r>
              <a:rPr lang="en-US" sz="1600" kern="0" dirty="0"/>
              <a:t>Load Loss Analysis</a:t>
            </a:r>
          </a:p>
          <a:p>
            <a:pPr lvl="2"/>
            <a:r>
              <a:rPr lang="en-US" sz="1600" kern="0" dirty="0"/>
              <a:t>ERCOT Frequency Control Metrics and Regulation Reports</a:t>
            </a:r>
          </a:p>
          <a:p>
            <a:pPr lvl="2"/>
            <a:r>
              <a:rPr lang="en-US" sz="1600" kern="0" dirty="0"/>
              <a:t>TRE Report</a:t>
            </a:r>
          </a:p>
          <a:p>
            <a:pPr lvl="2"/>
            <a:r>
              <a:rPr lang="en-US" sz="1600" kern="0" dirty="0"/>
              <a:t>Analysis of Disturbances</a:t>
            </a:r>
            <a:endParaRPr lang="en-US" sz="1600" dirty="0"/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0 FME in the month of October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1"/>
            <a:r>
              <a:rPr lang="en-US" sz="2000"/>
              <a:t>New Leadership for 2025</a:t>
            </a:r>
            <a:endParaRPr lang="en-US" sz="2000" dirty="0"/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395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F59E7-5CE3-C1B1-DED1-325D3FE5F3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38249" y="779724"/>
            <a:ext cx="7047874" cy="51176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5784988" y="426575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1552.00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2024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3B545-9030-9625-4863-EE0747F96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1061" y="841755"/>
            <a:ext cx="7121875" cy="51744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31C83-83E4-99BA-87A6-B1F8E2E57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2228" y="850539"/>
            <a:ext cx="7099540" cy="51569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A3FD-EFBA-E24E-EE60-B3BB2EAC8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3277" y="770008"/>
            <a:ext cx="7117440" cy="51642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19378</TotalTime>
  <Words>401</Words>
  <Application>Microsoft Office PowerPoint</Application>
  <PresentationFormat>On-screen Show (4:3)</PresentationFormat>
  <Paragraphs>72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Kevin Bunch</cp:lastModifiedBy>
  <cp:revision>891</cp:revision>
  <cp:lastPrinted>2021-08-03T14:43:19Z</cp:lastPrinted>
  <dcterms:created xsi:type="dcterms:W3CDTF">2010-04-12T23:12:02Z</dcterms:created>
  <dcterms:modified xsi:type="dcterms:W3CDTF">2024-12-04T15:36:07Z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