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2738" r:id="rId8"/>
    <p:sldId id="2741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E2E846-A41C-7095-E2BA-36D0669FFA49}" name="Drake, Gordon" initials="GD" userId="S::Gordon.Drake@ercot.com::d3aa080c-bd91-4052-98d6-063a86a83a9f" providerId="AD"/>
  <p188:author id="{F24CEF7A-2E4C-9E46-94A3-5D31EB18D995}" name="Webster, Trudi" initials="WT" userId="S::trudi.webster@ercot.com::8d3e025b-0265-4fbd-b136-a7bc92c16fd8" providerId="AD"/>
  <p188:author id="{8F8837AE-1793-2348-8629-CFFA9D6407D8}" name="Collins, Keith" initials="CK" userId="S::keith.collins@ercot.com::bf982f14-b726-4b2a-bff8-6f7cf9674ef3" providerId="AD"/>
  <p188:author id="{43831BD2-3014-FC08-390A-9936949E1516}" name="Maggio, Dave" initials="DM" userId="S::David.Maggio@ercot.com::ac169136-3d92-4093-a1ee-cd2fa0ab630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98C3FA"/>
    <a:srgbClr val="00AEC7"/>
    <a:srgbClr val="E6EBF0"/>
    <a:srgbClr val="093C61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07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105419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548640"/>
        <a:ext cx="105419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101431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1160373" y="2194560"/>
        <a:ext cx="101431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105419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127000" rIns="127000" bIns="1270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Click to edit Master subtitle style</a:t>
          </a:r>
        </a:p>
      </dsp:txBody>
      <dsp:txXfrm>
        <a:off x="761512" y="3840480"/>
        <a:ext cx="105419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FF48671-73D4-A8B4-B73D-773427B4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AC8498-C400-3675-A8B1-3E1519AB81C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198"/>
            <a:ext cx="11379200" cy="1447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accent1"/>
                </a:solidFill>
              </a:defRPr>
            </a:lvl2pPr>
            <a:lvl3pPr>
              <a:defRPr sz="1200">
                <a:solidFill>
                  <a:schemeClr val="accent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A157481-F789-46DE-2E72-928DE5021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1">
                <a:solidFill>
                  <a:schemeClr val="tx1"/>
                </a:solidFill>
              </a:defRPr>
            </a:lvl2pPr>
            <a:lvl3pPr>
              <a:defRPr sz="1200" b="1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26476B1-2B93-3388-ACFC-33AE1AE58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463BB2B-CBD9-709B-A906-D89DFB66823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77308-3907-6CA9-7CB5-C0735CA9F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74168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75F68D-3D9A-6D91-3F0D-447EAB2D487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23200" y="762000"/>
            <a:ext cx="39624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62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>
              <a:defRPr sz="1400" b="0">
                <a:solidFill>
                  <a:schemeClr val="tx1"/>
                </a:solidFill>
              </a:defRPr>
            </a:lvl2pPr>
            <a:lvl3pPr>
              <a:defRPr sz="1200" b="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05768" y="1066801"/>
            <a:ext cx="11179833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605768" y="3574375"/>
            <a:ext cx="11179833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064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F102CE92-D29A-FB05-C2BE-5719859D9A95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762000"/>
            <a:ext cx="5613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5340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4267200" y="1240594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4293221" y="1926394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8000379" y="1237099"/>
            <a:ext cx="36576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8026400" y="1922899"/>
            <a:ext cx="36576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C3F1F4B-3D53-13EB-F7A7-FBE1490E5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64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969C8AB-1BCA-24D0-736D-93C929E8286C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3561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4C6A27E7-4D0F-AFA6-D74E-7A37DB1ACC12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8305800" y="838199"/>
            <a:ext cx="34798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406400" y="762000"/>
          <a:ext cx="11379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130430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5B677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36557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8AD6824-F45A-D13D-1EAE-FA0E64F58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30"/>
            <a:ext cx="98552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9188" y="3962400"/>
            <a:ext cx="739221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EFE0F2B-895A-01C4-906F-ECEF63E9CC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FF6F-8B1A-4BD3-028C-BDD34EB7A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402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728217-1A70-D6DE-1FDC-B59387B10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97536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7E0C2C-4698-AD1C-B4E7-5F039AA4F8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BD709F-0A3C-01D5-E62E-0200648A5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887A0C9-D189-074D-476B-96F8FE8F6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3851130-8033-E431-8B4B-475C34C974E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82296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A29F4E-D3DA-485F-FAE9-8A2D54E68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457201"/>
            <a:ext cx="5486400" cy="6019799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3DC60-7E75-C50D-B745-FE778EE0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13D0552-3BBB-9B28-D5AD-A56A7F9DD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0D994-9CB8-091A-F135-4C63DD6A2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324769"/>
            <a:ext cx="5638799" cy="5199061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3B8AF75-82AB-2468-225C-1D6809B35E4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467599" y="1324770"/>
            <a:ext cx="3792747" cy="50760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A7F2099-8AF9-FE6A-AA32-8BF83025E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828800" y="1524000"/>
            <a:ext cx="9431547" cy="238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828800" y="4191000"/>
            <a:ext cx="9431547" cy="2211888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DC78C45-6E98-98A0-B9AA-6958474BB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2400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CAFB0F2-A816-28BC-EE48-E4D1FB1A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57201"/>
            <a:ext cx="9431547" cy="838200"/>
          </a:xfrm>
          <a:prstGeom prst="rect">
            <a:avLst/>
          </a:prstGeom>
        </p:spPr>
        <p:txBody>
          <a:bodyPr lIns="274320" tIns="274320" rIns="274320" bIns="274320"/>
          <a:lstStyle>
            <a:lvl1pPr algn="l">
              <a:defRPr sz="2800" b="1">
                <a:solidFill>
                  <a:srgbClr val="00AEC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2438405"/>
            <a:ext cx="10674157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 descr="xdgdfgdfg">
            <a:extLst>
              <a:ext uri="{FF2B5EF4-FFF2-40B4-BE49-F238E27FC236}">
                <a16:creationId xmlns:a16="http://schemas.microsoft.com/office/drawing/2014/main" id="{598BF201-9067-3A1D-911D-FB3EA47FFC0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06400" y="1058219"/>
            <a:ext cx="11377706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3BC7D2-FAD9-20EE-F85E-A8C0876CD49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06400" y="3524730"/>
            <a:ext cx="11377706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5897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762001"/>
            <a:ext cx="113792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5BA22F1-2EF4-FAB1-48BA-4636D4B7C15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15200" y="0"/>
            <a:ext cx="48768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97280" rIns="274320" bIns="731520"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algn="l">
              <a:defRPr sz="1800">
                <a:solidFill>
                  <a:schemeClr val="tx2"/>
                </a:solidFill>
              </a:defRPr>
            </a:lvl2pPr>
            <a:lvl3pPr algn="l">
              <a:defRPr sz="1600">
                <a:solidFill>
                  <a:schemeClr val="tx2"/>
                </a:solidFill>
              </a:defRPr>
            </a:lvl3pPr>
            <a:lvl4pPr algn="l">
              <a:defRPr sz="1400">
                <a:solidFill>
                  <a:schemeClr val="tx2"/>
                </a:solidFill>
              </a:defRPr>
            </a:lvl4pPr>
            <a:lvl5pPr algn="l"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6AA29EA-E088-D81E-2199-D3C6680B1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69088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762000"/>
            <a:ext cx="11379200" cy="3886198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6400" y="4648200"/>
            <a:ext cx="11379200" cy="14478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0"/>
            <a:ext cx="73152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381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847D438-DAAD-88D4-D035-DFBF79CDE6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95274"/>
            <a:ext cx="3989513" cy="15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11379203" y="6477005"/>
            <a:ext cx="7111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12026174" y="6477000"/>
            <a:ext cx="165825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3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101600" y="6477000"/>
            <a:ext cx="660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2133600" y="6477006"/>
            <a:ext cx="9936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72903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9203" y="6561138"/>
            <a:ext cx="646975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578DE2-3155-2E8B-BE55-260C3ABC19B3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42" y="6217199"/>
            <a:ext cx="1196754" cy="46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56" r:id="rId4"/>
    <p:sldLayoutId id="2147483738" r:id="rId5"/>
    <p:sldLayoutId id="2147483713" r:id="rId6"/>
    <p:sldLayoutId id="2147483714" r:id="rId7"/>
    <p:sldLayoutId id="2147483715" r:id="rId8"/>
    <p:sldLayoutId id="2147483716" r:id="rId9"/>
    <p:sldLayoutId id="2147483755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37" r:id="rId16"/>
    <p:sldLayoutId id="2147483722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 userDrawn="1"/>
        </p:nvCxnSpPr>
        <p:spPr>
          <a:xfrm>
            <a:off x="779284" y="6"/>
            <a:ext cx="0" cy="518159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 userDrawn="1"/>
        </p:nvCxnSpPr>
        <p:spPr>
          <a:xfrm>
            <a:off x="779283" y="5943600"/>
            <a:ext cx="0" cy="5334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2F1F6BF0-F215-0BB8-0DD1-9AE4EAB7CBB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5" y="5382386"/>
            <a:ext cx="1253765" cy="4850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4B1C1C-078C-2929-E80C-E9FD3CD5E13C}"/>
              </a:ext>
            </a:extLst>
          </p:cNvPr>
          <p:cNvSpPr/>
          <p:nvPr userDrawn="1"/>
        </p:nvSpPr>
        <p:spPr>
          <a:xfrm>
            <a:off x="11582403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BDDC1-0755-B4BC-7747-8F4BB71F1537}"/>
              </a:ext>
            </a:extLst>
          </p:cNvPr>
          <p:cNvSpPr/>
          <p:nvPr userDrawn="1"/>
        </p:nvSpPr>
        <p:spPr>
          <a:xfrm>
            <a:off x="12067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1D54FA-D0D6-2477-1453-CECA5918A466}"/>
              </a:ext>
            </a:extLst>
          </p:cNvPr>
          <p:cNvCxnSpPr>
            <a:cxnSpLocks/>
          </p:cNvCxnSpPr>
          <p:nvPr userDrawn="1"/>
        </p:nvCxnSpPr>
        <p:spPr>
          <a:xfrm>
            <a:off x="779283" y="6477005"/>
            <a:ext cx="1132127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9A5F104-168E-9F30-6E64-8C058D081197}"/>
              </a:ext>
            </a:extLst>
          </p:cNvPr>
          <p:cNvSpPr txBox="1"/>
          <p:nvPr userDrawn="1"/>
        </p:nvSpPr>
        <p:spPr>
          <a:xfrm>
            <a:off x="6858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rgbClr val="5B6770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52" r:id="rId3"/>
    <p:sldLayoutId id="2147483742" r:id="rId4"/>
    <p:sldLayoutId id="2147483743" r:id="rId5"/>
    <p:sldLayoutId id="2147483744" r:id="rId6"/>
    <p:sldLayoutId id="2147483745" r:id="rId7"/>
    <p:sldLayoutId id="2147483748" r:id="rId8"/>
    <p:sldLayoutId id="2147483750" r:id="rId9"/>
    <p:sldLayoutId id="2147483751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4997824" y="2105561"/>
            <a:ext cx="6083063" cy="227754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>
                <a:cs typeface="Arial"/>
              </a:rPr>
              <a:t>Wholesale Market Subcommittee</a:t>
            </a:r>
            <a:br>
              <a:rPr lang="en-US" dirty="0"/>
            </a:br>
            <a:endParaRPr lang="en-US" sz="2400" b="1" dirty="0"/>
          </a:p>
          <a:p>
            <a:endParaRPr lang="en-US" sz="2200" dirty="0">
              <a:cs typeface="Arial"/>
            </a:endParaRPr>
          </a:p>
          <a:p>
            <a:r>
              <a:rPr lang="en-US" i="1" dirty="0"/>
              <a:t>Mark Patterson</a:t>
            </a:r>
          </a:p>
          <a:p>
            <a:r>
              <a:rPr lang="en-US" dirty="0">
                <a:cs typeface="Arial"/>
              </a:rPr>
              <a:t>Manager, Demand Integration</a:t>
            </a:r>
          </a:p>
          <a:p>
            <a:endParaRPr lang="en-US" dirty="0"/>
          </a:p>
          <a:p>
            <a:r>
              <a:rPr lang="en-US" dirty="0"/>
              <a:t>November 6, 2024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DF2D-1DA6-E062-A139-12509B1C5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F61026-FED4-D8B3-4A50-DB8B48A1541F}"/>
              </a:ext>
            </a:extLst>
          </p:cNvPr>
          <p:cNvSpPr txBox="1"/>
          <p:nvPr/>
        </p:nvSpPr>
        <p:spPr>
          <a:xfrm>
            <a:off x="731520" y="798022"/>
            <a:ext cx="1090629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   RIOO Changes and Documentation Updates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Most submission timelines in the RIOO application for Load Resources (LRs) and Settlement Only Distribution Generators (SODGs) are being reduced from 45 to 30 days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Resource Entity/ownership change capability coming to RIOO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Documentation Updates</a:t>
            </a:r>
            <a:endParaRPr lang="en-US" dirty="0"/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Load Resource and Distributed Generation webpages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RIOO user guides for LRs and SODGs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Load Resource qualification and testing procedures for controllable and non-controllable LRs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75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DF2D-1DA6-E062-A139-12509B1C5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2D9FDB-77B0-4B09-047E-6BAA40D29004}"/>
              </a:ext>
            </a:extLst>
          </p:cNvPr>
          <p:cNvSpPr txBox="1"/>
          <p:nvPr/>
        </p:nvSpPr>
        <p:spPr>
          <a:xfrm>
            <a:off x="756458" y="872836"/>
            <a:ext cx="1046793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   NPRRs of Interest and other DR related Activities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NPRR1226 Demand Response Monitor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NPRR1253 Incorporate ESR Charging Load Information into ICCP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NPRR1260 Corrections for CLR Requirements Inadvertently Removed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NPRR1238 </a:t>
            </a:r>
            <a:r>
              <a:rPr lang="en-US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Voluntary Registration of Loads with Curtailable Load Capabilities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NPRR1234 Interconnection Requirements for Large Loads and Modeling Standards for Loads</a:t>
            </a:r>
          </a:p>
          <a:p>
            <a:pPr lvl="1" algn="l"/>
            <a:r>
              <a:rPr lang="en-US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     25 MW or Greater</a:t>
            </a:r>
          </a:p>
          <a:p>
            <a:pPr lvl="1" algn="l"/>
            <a:endParaRPr lang="en-US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 lvl="1" algn="l"/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46956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  <Dimensions xmlns="8d5ee879-813f-4fb9-b7c2-a59846c21aeb">Widescreen (16:9)</Dimensions>
    <Month xmlns="8d5ee879-813f-4fb9-b7c2-a59846c21ae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8" ma:contentTypeDescription="Create a new document." ma:contentTypeScope="" ma:versionID="e4f8a0aab30691cc9bbf5fe97643385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5803e8fe4874a8f6a6e54e87a6b41e72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  <xsd:element ref="ns2:Dimensions" minOccurs="0"/>
                <xsd:element ref="ns2:MediaServiceObjectDetectorVersions" minOccurs="0"/>
                <xsd:element ref="ns2:Month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Confidential"/>
          <xsd:enumeration value="Public"/>
          <xsd:enumeration value="Internal"/>
          <xsd:enumeration value="Board of Directors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Dimensions" ma:index="12" nillable="true" ma:displayName="Dimensions" ma:format="Dropdown" ma:internalName="Dimensions">
      <xsd:simpleType>
        <xsd:restriction base="dms:Choice">
          <xsd:enumeration value="Widescreen (16:9)"/>
          <xsd:enumeration value="Default Width"/>
          <xsd:enumeration value="HD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onth" ma:index="14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5727A64-0FE4-4085-B9DD-C355D03EDFFB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</TotalTime>
  <Words>139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Roboto</vt:lpstr>
      <vt:lpstr>Cover Slide</vt:lpstr>
      <vt:lpstr>Horizontal Theme</vt:lpstr>
      <vt:lpstr>Vertical Theme</vt:lpstr>
      <vt:lpstr>PowerPoint Presentation</vt:lpstr>
      <vt:lpstr>PowerPoint Presentation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4</cp:revision>
  <cp:lastPrinted>2017-10-10T21:31:05Z</cp:lastPrinted>
  <dcterms:created xsi:type="dcterms:W3CDTF">2016-01-21T15:20:31Z</dcterms:created>
  <dcterms:modified xsi:type="dcterms:W3CDTF">2024-11-25T21:32:27Z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2023-04-04T20:11:08Z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bf2916b5-40d5-464a-a6ad-5ac6ebbcbc61</vt:lpwstr>
  </property>
  <property fmtid="{D5CDD505-2E9C-101B-9397-08002B2CF9AE}" pid="9" name="MSIP_Label_7084cbda-52b8-46fb-a7b7-cb5bd465ed85_ContentBits">
    <vt:lpwstr>0</vt:lpwstr>
  </property>
</Properties>
</file>