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4"/>
  </p:notesMasterIdLst>
  <p:sldIdLst>
    <p:sldId id="256" r:id="rId4"/>
    <p:sldId id="273" r:id="rId5"/>
    <p:sldId id="275" r:id="rId6"/>
    <p:sldId id="276" r:id="rId7"/>
    <p:sldId id="280" r:id="rId8"/>
    <p:sldId id="282" r:id="rId9"/>
    <p:sldId id="283" r:id="rId10"/>
    <p:sldId id="284" r:id="rId11"/>
    <p:sldId id="271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13" autoAdjust="0"/>
  </p:normalViewPr>
  <p:slideViewPr>
    <p:cSldViewPr snapToGrid="0">
      <p:cViewPr varScale="1">
        <p:scale>
          <a:sx n="81" d="100"/>
          <a:sy n="81" d="100"/>
        </p:scale>
        <p:origin x="80" y="15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D1443C-CE44-4172-AB8B-E82421BDF7A4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C0B8DF-3FAF-497E-9097-12EEE8788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47321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369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385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6877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5160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7934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494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1162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009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39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C0B8DF-3FAF-497E-9097-12EEE8788EF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56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002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4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23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181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185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32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342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4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04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67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0D46-40A3-4597-A497-A5F10193839D}" type="datetimeFigureOut">
              <a:rPr lang="en-US" smtClean="0"/>
              <a:t>12/3/2024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0FE78-2EBE-4BD9-AA1E-946C24E9D4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6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Operations Working Group 	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4503" y="361187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Chair- Rickey Floyd</a:t>
            </a:r>
          </a:p>
          <a:p>
            <a:r>
              <a:rPr lang="en-US" dirty="0"/>
              <a:t>Vice-Chair- Tyler Springer</a:t>
            </a:r>
          </a:p>
          <a:p>
            <a:r>
              <a:rPr lang="en-US" dirty="0"/>
              <a:t>HITE List Sub-Chair – Pushkar Chhajed</a:t>
            </a:r>
          </a:p>
          <a:p>
            <a:r>
              <a:rPr lang="en-US" dirty="0"/>
              <a:t>11/21/2024</a:t>
            </a:r>
          </a:p>
        </p:txBody>
      </p:sp>
    </p:spTree>
    <p:extLst>
      <p:ext uri="{BB962C8B-B14F-4D97-AF65-F5344CB8AC3E}">
        <p14:creationId xmlns:p14="http://schemas.microsoft.com/office/powerpoint/2010/main" val="743565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9C5C1-2A89-4FE3-A92B-7FF929157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87ABA1-C071-446A-9B9B-3404EFFD80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None. </a:t>
            </a:r>
          </a:p>
        </p:txBody>
      </p:sp>
    </p:spTree>
    <p:extLst>
      <p:ext uri="{BB962C8B-B14F-4D97-AF65-F5344CB8AC3E}">
        <p14:creationId xmlns:p14="http://schemas.microsoft.com/office/powerpoint/2010/main" val="153833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ERCOT Updates and System Operation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19" y="1825625"/>
            <a:ext cx="11518986" cy="4351338"/>
          </a:xfrm>
        </p:spPr>
        <p:txBody>
          <a:bodyPr>
            <a:normAutofit/>
          </a:bodyPr>
          <a:lstStyle/>
          <a:p>
            <a:r>
              <a:rPr lang="en-US" dirty="0"/>
              <a:t>Unofficial Peaks Reported by ERCOT </a:t>
            </a:r>
          </a:p>
          <a:p>
            <a:r>
              <a:rPr lang="en-US" dirty="0"/>
              <a:t>New all time October Peak 72,540 MW on Oct 3 at HE 1700</a:t>
            </a:r>
          </a:p>
          <a:p>
            <a:r>
              <a:rPr lang="en-US" dirty="0"/>
              <a:t>Previous October peak was last year at 71,234 MW</a:t>
            </a:r>
          </a:p>
          <a:p>
            <a:r>
              <a:rPr lang="en-US" dirty="0"/>
              <a:t>No wind or solar records set in October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845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Texas Reliability Entity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Bob Collins Texas RE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December talk with Texas RE on the 5th and will be on risk assessment 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Annual membership meeting on Dec 11, MRC and board meeting</a:t>
            </a:r>
          </a:p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NERC is having winter reliability assessment webinar on the 4</a:t>
            </a:r>
            <a:r>
              <a:rPr lang="en-US" baseline="30000" dirty="0">
                <a:latin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</a:rPr>
              <a:t> from 2-3 CPT</a:t>
            </a: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53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NPRR 1070 - </a:t>
            </a:r>
            <a:r>
              <a:rPr lang="en-US" sz="4400" dirty="0">
                <a:effectLst/>
              </a:rPr>
              <a:t>Planning Criteria for GTC Exit Solutions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Remains tabled at OWG.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20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816867-77F2-405D-A125-4C368187A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NPRR 1238 - Voluntary Registration of Loads with Curtailable Load Capabilities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C6292-163C-42B9-9170-D20092701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ERCOT comments are not yet filed, they are still under review.  </a:t>
            </a:r>
          </a:p>
          <a:p>
            <a:pPr lvl="1"/>
            <a:r>
              <a:rPr lang="en-US" sz="2800" dirty="0"/>
              <a:t>Will update at next OWG.   </a:t>
            </a:r>
          </a:p>
          <a:p>
            <a:pPr lvl="1"/>
            <a:endParaRPr lang="en-US" sz="22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400994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BB829-9057-41D5-9389-6CCE4C4E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>
                <a:effectLst/>
                <a:ea typeface="Times New Roman" panose="02020603050405020304" pitchFamily="18" charset="0"/>
              </a:rPr>
              <a:t>NOGRR 265 </a:t>
            </a:r>
            <a:r>
              <a:rPr lang="en-US" dirty="0"/>
              <a:t>– Related to </a:t>
            </a:r>
            <a:r>
              <a:rPr lang="en-US" dirty="0">
                <a:effectLst/>
                <a:ea typeface="Times New Roman" panose="02020603050405020304" pitchFamily="18" charset="0"/>
              </a:rPr>
              <a:t>NPRR 1238 Voluntary Registration of Loads with Curtailable Load Capabilities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1F668E-F004-4A4C-BB88-2F7D46A96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28849"/>
            <a:ext cx="10515600" cy="3948113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ERCOT comments are not yet filed, they are still under review.  </a:t>
            </a:r>
          </a:p>
          <a:p>
            <a:pPr lvl="1"/>
            <a:r>
              <a:rPr lang="en-US" sz="2800" dirty="0"/>
              <a:t>Will update at next OWG.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061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 Load Ride Through Events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 lvl="1"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</a:rPr>
              <a:t>Patrick Gravois presented, and power point is available on OWG meeting site.  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50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Large Load Impacts on GTC’s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9859" y="1634944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err="1">
                <a:latin typeface="Calibri" panose="020F0502020204030204" pitchFamily="34" charset="0"/>
              </a:rPr>
              <a:t>Yunzhi</a:t>
            </a:r>
            <a:r>
              <a:rPr lang="en-US" dirty="0">
                <a:latin typeface="Calibri" panose="020F0502020204030204" pitchFamily="34" charset="0"/>
              </a:rPr>
              <a:t> Cheng </a:t>
            </a:r>
            <a:r>
              <a:rPr lang="en-US" sz="2800" dirty="0">
                <a:latin typeface="Calibri" panose="020F0502020204030204" pitchFamily="34" charset="0"/>
              </a:rPr>
              <a:t>presented, and power point is available on OWG meeting site.  </a:t>
            </a:r>
          </a:p>
          <a:p>
            <a:pPr>
              <a:spcBef>
                <a:spcPts val="0"/>
              </a:spcBef>
            </a:pPr>
            <a:endParaRPr lang="en-US" dirty="0">
              <a:latin typeface="Calibri" panose="020F0502020204030204" pitchFamily="34" charset="0"/>
            </a:endParaRPr>
          </a:p>
          <a:p>
            <a:pPr lvl="1">
              <a:spcBef>
                <a:spcPts val="0"/>
              </a:spcBef>
            </a:pPr>
            <a:endParaRPr lang="en-US" sz="1400" dirty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240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0291"/>
          </a:xfrm>
        </p:spPr>
        <p:txBody>
          <a:bodyPr/>
          <a:lstStyle/>
          <a:p>
            <a:r>
              <a:rPr lang="en-US" dirty="0"/>
              <a:t>OTWG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5334"/>
            <a:ext cx="10515600" cy="435133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>
                <a:latin typeface="Calibri" panose="020F0502020204030204" pitchFamily="34" charset="0"/>
              </a:rPr>
              <a:t>No Update</a:t>
            </a:r>
            <a:r>
              <a:rPr lang="en-US" sz="2800" dirty="0">
                <a:latin typeface="Calibri" panose="020F050202020403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854356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c5f8eb12-5b27-439d-aaa6-3402af626fa3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mM1ZjhlYjEyLTViMjctNDM5ZC1hYWE2LTM0MDJhZjYyNmZhMy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MTU5ODU8L1VzZXJOYW1lPjxEYXRlVGltZT4zLzEzLzIwMjQgNDo0MTowOSBQTTwvRGF0ZVRpbWU+PExhYmVsU3RyaW5nPkFFUCBQdWJsaWM8L0xhYmVsU3RyaW5nPjwvaXRlbT48L2xhYmVsSGlzdG9yeT4=</Value>
</WrappedLabelHistory>
</file>

<file path=customXml/itemProps1.xml><?xml version="1.0" encoding="utf-8"?>
<ds:datastoreItem xmlns:ds="http://schemas.openxmlformats.org/officeDocument/2006/customXml" ds:itemID="{D6C99AB0-E039-4F6A-998E-D3A3881648AE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646B5928-8F0E-4F6E-B076-5F58C8BAAEA7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6668</TotalTime>
  <Words>239</Words>
  <Application>Microsoft Office PowerPoint</Application>
  <PresentationFormat>Widescreen</PresentationFormat>
  <Paragraphs>47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Operations Working Group  </vt:lpstr>
      <vt:lpstr>ERCOT Updates and System Operation Report</vt:lpstr>
      <vt:lpstr>Texas Reliability Entity Report</vt:lpstr>
      <vt:lpstr>NPRR 1070 - Planning Criteria for GTC Exit Solutions</vt:lpstr>
      <vt:lpstr>NPRR 1238 - Voluntary Registration of Loads with Curtailable Load Capabilities</vt:lpstr>
      <vt:lpstr>NOGRR 265 – Related to NPRR 1238 Voluntary Registration of Loads with Curtailable Load Capabilities</vt:lpstr>
      <vt:lpstr>Large Load Ride Through Events </vt:lpstr>
      <vt:lpstr>Large Load Impacts on GTC’s</vt:lpstr>
      <vt:lpstr>OTWG Update</vt:lpstr>
      <vt:lpstr>Other Business</vt:lpstr>
    </vt:vector>
  </TitlesOfParts>
  <Company>Garland Power &amp; 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Working Group</dc:title>
  <dc:creator>Floyd</dc:creator>
  <cp:lastModifiedBy>Floyd, Rickey</cp:lastModifiedBy>
  <cp:revision>114</cp:revision>
  <dcterms:created xsi:type="dcterms:W3CDTF">2017-05-03T20:12:06Z</dcterms:created>
  <dcterms:modified xsi:type="dcterms:W3CDTF">2024-12-03T20:22:23Z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722B413E-14ED-44AB-BA37-C0F7103B7B0E</vt:lpwstr>
  </property>
  <property fmtid="{D5CDD505-2E9C-101B-9397-08002B2CF9AE}" pid="3" name="ArticulatePath">
    <vt:lpwstr>Presentation1</vt:lpwstr>
  </property>
  <property fmtid="{D5CDD505-2E9C-101B-9397-08002B2CF9AE}" pid="4" name="docIndexRef">
    <vt:lpwstr>3522d50a-dc74-4174-8493-254139260d77</vt:lpwstr>
  </property>
  <property fmtid="{D5CDD505-2E9C-101B-9397-08002B2CF9AE}" pid="5" name="bjClsUserRVM">
    <vt:lpwstr>[]</vt:lpwstr>
  </property>
  <property fmtid="{D5CDD505-2E9C-101B-9397-08002B2CF9AE}" pid="6" name="bjSaver">
    <vt:lpwstr>eKjbB4XF/I3lnhLAvyEhKj6Lb8jcG+mE</vt:lpwstr>
  </property>
  <property fmtid="{D5CDD505-2E9C-101B-9397-08002B2CF9AE}" pid="7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8" name="bjDocumentLabelXML-0">
    <vt:lpwstr>ames.com/2008/01/sie/internal/label"&gt;&lt;element uid="c5f8eb12-5b27-439d-aaa6-3402af626fa3" value="" /&gt;&lt;element uid="d14f5c36-f44a-4315-b438-005cfe8f069f" value="" /&gt;&lt;/sisl&gt;</vt:lpwstr>
  </property>
  <property fmtid="{D5CDD505-2E9C-101B-9397-08002B2CF9AE}" pid="9" name="bjDocumentSecurityLabel">
    <vt:lpwstr>AEP Public</vt:lpwstr>
  </property>
  <property fmtid="{D5CDD505-2E9C-101B-9397-08002B2CF9AE}" pid="10" name="MSIP_Label_5c34e43d-0b77-4b2c-b224-1b46981ccfdb_SiteId">
    <vt:lpwstr>15f3c881-6b03-4ff6-8559-77bf5177818f</vt:lpwstr>
  </property>
  <property fmtid="{D5CDD505-2E9C-101B-9397-08002B2CF9AE}" pid="11" name="MSIP_Label_5c34e43d-0b77-4b2c-b224-1b46981ccfdb_Name">
    <vt:lpwstr>AEP Public</vt:lpwstr>
  </property>
  <property fmtid="{D5CDD505-2E9C-101B-9397-08002B2CF9AE}" pid="12" name="MSIP_Label_5c34e43d-0b77-4b2c-b224-1b46981ccfdb_Enabled">
    <vt:lpwstr>true</vt:lpwstr>
  </property>
  <property fmtid="{D5CDD505-2E9C-101B-9397-08002B2CF9AE}" pid="13" name="bjLabelHistoryID">
    <vt:lpwstr>{646B5928-8F0E-4F6E-B076-5F58C8BAAEA7}</vt:lpwstr>
  </property>
</Properties>
</file>