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7"/>
  </p:notesMasterIdLst>
  <p:sldIdLst>
    <p:sldId id="298" r:id="rId2"/>
    <p:sldId id="309" r:id="rId3"/>
    <p:sldId id="303" r:id="rId4"/>
    <p:sldId id="307" r:id="rId5"/>
    <p:sldId id="308"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038"/>
    <a:srgbClr val="007698"/>
    <a:srgbClr val="F58025"/>
    <a:srgbClr val="49A942"/>
    <a:srgbClr val="717073"/>
    <a:srgbClr val="EF3E42"/>
    <a:srgbClr val="003D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57" autoAdjust="0"/>
    <p:restoredTop sz="96327"/>
  </p:normalViewPr>
  <p:slideViewPr>
    <p:cSldViewPr snapToGrid="0" snapToObjects="1">
      <p:cViewPr varScale="1">
        <p:scale>
          <a:sx n="114" d="100"/>
          <a:sy n="114" d="100"/>
        </p:scale>
        <p:origin x="11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C1C0E3-AFF0-B540-BDA0-8122F751C8D9}" type="datetimeFigureOut">
              <a:rPr lang="en-US" smtClean="0"/>
              <a:t>11/15/2024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90CC79-1C0C-F642-A258-1ED897B181D2}" type="slidenum">
              <a:rPr lang="en-US" smtClean="0"/>
              <a:t>‹#›</a:t>
            </a:fld>
            <a:endParaRPr lang="en-US" dirty="0"/>
          </a:p>
        </p:txBody>
      </p:sp>
    </p:spTree>
    <p:extLst>
      <p:ext uri="{BB962C8B-B14F-4D97-AF65-F5344CB8AC3E}">
        <p14:creationId xmlns:p14="http://schemas.microsoft.com/office/powerpoint/2010/main" val="1692361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B3DF7-8F53-DC4F-9A46-C6C4711AAEFA}"/>
              </a:ext>
            </a:extLst>
          </p:cNvPr>
          <p:cNvSpPr>
            <a:spLocks noGrp="1"/>
          </p:cNvSpPr>
          <p:nvPr>
            <p:ph type="title"/>
          </p:nvPr>
        </p:nvSpPr>
        <p:spPr>
          <a:xfrm>
            <a:off x="457204" y="640084"/>
            <a:ext cx="6868630" cy="641861"/>
          </a:xfrm>
        </p:spPr>
        <p:txBody>
          <a:bodyPr anchor="t" anchorCtr="0">
            <a:normAutofit/>
          </a:bodyPr>
          <a:lstStyle>
            <a:lvl1pPr>
              <a:defRPr sz="2400" b="0">
                <a:solidFill>
                  <a:srgbClr val="007698"/>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46DC2FB-9B4A-6F40-B191-612D3C0845AF}"/>
              </a:ext>
            </a:extLst>
          </p:cNvPr>
          <p:cNvSpPr>
            <a:spLocks noGrp="1"/>
          </p:cNvSpPr>
          <p:nvPr>
            <p:ph sz="half" idx="1"/>
          </p:nvPr>
        </p:nvSpPr>
        <p:spPr>
          <a:xfrm>
            <a:off x="457200" y="1371599"/>
            <a:ext cx="8229598" cy="4754880"/>
          </a:xfrm>
        </p:spPr>
        <p:txBody>
          <a:bodyPr>
            <a:normAutofit/>
          </a:bodyPr>
          <a:lstStyle>
            <a:lvl1pPr marL="0" indent="0">
              <a:buClr>
                <a:srgbClr val="007698"/>
              </a:buClr>
              <a:buNone/>
              <a:defRPr sz="1400"/>
            </a:lvl1pPr>
            <a:lvl2pPr marL="231775" indent="-223838">
              <a:buClr>
                <a:srgbClr val="007698"/>
              </a:buClr>
              <a:tabLst/>
              <a:defRPr sz="1400"/>
            </a:lvl2pPr>
            <a:lvl3pPr marL="463550" indent="-231775">
              <a:buClr>
                <a:srgbClr val="007698"/>
              </a:buClr>
              <a:tabLst/>
              <a:defRPr sz="1400"/>
            </a:lvl3pPr>
            <a:lvl4pPr marL="687388" indent="-223838">
              <a:buClr>
                <a:srgbClr val="007698"/>
              </a:buClr>
              <a:tabLst/>
              <a:defRPr sz="1400"/>
            </a:lvl4pPr>
            <a:lvl5pPr marL="920750" indent="-233363">
              <a:buClr>
                <a:srgbClr val="007698"/>
              </a:buClr>
              <a:tabLs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a:extLst>
              <a:ext uri="{FF2B5EF4-FFF2-40B4-BE49-F238E27FC236}">
                <a16:creationId xmlns:a16="http://schemas.microsoft.com/office/drawing/2014/main" id="{755C3741-18B2-CB40-B848-B5DA4CF6DE5B}"/>
              </a:ext>
            </a:extLst>
          </p:cNvPr>
          <p:cNvSpPr>
            <a:spLocks noGrp="1"/>
          </p:cNvSpPr>
          <p:nvPr>
            <p:ph type="ftr" sz="quarter" idx="11"/>
          </p:nvPr>
        </p:nvSpPr>
        <p:spPr>
          <a:xfrm>
            <a:off x="3028950" y="6356355"/>
            <a:ext cx="30861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C75E9F88-4833-3D41-9BC1-03895FBF7119}"/>
              </a:ext>
            </a:extLst>
          </p:cNvPr>
          <p:cNvSpPr>
            <a:spLocks noGrp="1"/>
          </p:cNvSpPr>
          <p:nvPr>
            <p:ph type="sldNum" sz="quarter" idx="12"/>
          </p:nvPr>
        </p:nvSpPr>
        <p:spPr/>
        <p:txBody>
          <a:bodyPr/>
          <a:lstStyle/>
          <a:p>
            <a:fld id="{A4D616CF-C9AA-AD44-BBB6-8180664C3BE1}" type="slidenum">
              <a:rPr lang="en-US" smtClean="0"/>
              <a:t>‹#›</a:t>
            </a:fld>
            <a:endParaRPr lang="en-US" dirty="0"/>
          </a:p>
        </p:txBody>
      </p:sp>
      <p:sp>
        <p:nvSpPr>
          <p:cNvPr id="9" name="Date Placeholder 3">
            <a:extLst>
              <a:ext uri="{FF2B5EF4-FFF2-40B4-BE49-F238E27FC236}">
                <a16:creationId xmlns:a16="http://schemas.microsoft.com/office/drawing/2014/main" id="{B5BE1267-3EAE-7C40-AD76-EABB5DD4A751}"/>
              </a:ext>
            </a:extLst>
          </p:cNvPr>
          <p:cNvSpPr>
            <a:spLocks noGrp="1"/>
          </p:cNvSpPr>
          <p:nvPr>
            <p:ph type="dt" sz="half" idx="13"/>
          </p:nvPr>
        </p:nvSpPr>
        <p:spPr>
          <a:xfrm>
            <a:off x="457200" y="6355080"/>
            <a:ext cx="5657850" cy="365125"/>
          </a:xfrm>
          <a:prstGeom prst="rect">
            <a:avLst/>
          </a:prstGeom>
        </p:spPr>
        <p:txBody>
          <a:bodyPr vert="horz" lIns="91440" tIns="45720" rIns="91440" bIns="45720" rtlCol="0" anchor="ctr"/>
          <a:lstStyle>
            <a:lvl1pPr algn="l">
              <a:lnSpc>
                <a:spcPct val="100000"/>
              </a:lnSpc>
              <a:defRPr lang="en-US" sz="525" i="1" smtClean="0">
                <a:effectLst/>
                <a:latin typeface="Arial" panose="020B0604020202020204" pitchFamily="34" charset="0"/>
                <a:cs typeface="Arial" panose="020B0604020202020204" pitchFamily="34" charset="0"/>
              </a:defRPr>
            </a:lvl1pPr>
          </a:lstStyle>
          <a:p>
            <a:r>
              <a:rPr lang="en-US" sz="900" dirty="0"/>
              <a:t>Presentation title</a:t>
            </a:r>
          </a:p>
          <a:p>
            <a:r>
              <a:rPr lang="en-US" sz="700" dirty="0"/>
              <a:t>©2021 Oncor Electric Delivery Company LLC. All rights reserved.                  Confidential – For internal purposes only</a:t>
            </a:r>
          </a:p>
        </p:txBody>
      </p:sp>
    </p:spTree>
    <p:extLst>
      <p:ext uri="{BB962C8B-B14F-4D97-AF65-F5344CB8AC3E}">
        <p14:creationId xmlns:p14="http://schemas.microsoft.com/office/powerpoint/2010/main" val="4028896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B3DF7-8F53-DC4F-9A46-C6C4711AAEFA}"/>
              </a:ext>
            </a:extLst>
          </p:cNvPr>
          <p:cNvSpPr>
            <a:spLocks noGrp="1"/>
          </p:cNvSpPr>
          <p:nvPr>
            <p:ph type="title"/>
          </p:nvPr>
        </p:nvSpPr>
        <p:spPr>
          <a:xfrm>
            <a:off x="457203" y="640084"/>
            <a:ext cx="6932425" cy="641861"/>
          </a:xfrm>
        </p:spPr>
        <p:txBody>
          <a:bodyPr anchor="t" anchorCtr="0">
            <a:normAutofit/>
          </a:bodyPr>
          <a:lstStyle>
            <a:lvl1pPr>
              <a:defRPr sz="2400" b="0">
                <a:solidFill>
                  <a:srgbClr val="007698"/>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46DC2FB-9B4A-6F40-B191-612D3C0845AF}"/>
              </a:ext>
            </a:extLst>
          </p:cNvPr>
          <p:cNvSpPr>
            <a:spLocks noGrp="1"/>
          </p:cNvSpPr>
          <p:nvPr>
            <p:ph sz="half" idx="1"/>
          </p:nvPr>
        </p:nvSpPr>
        <p:spPr>
          <a:xfrm>
            <a:off x="457200" y="1371599"/>
            <a:ext cx="4057650" cy="4754880"/>
          </a:xfrm>
        </p:spPr>
        <p:txBody>
          <a:bodyPr>
            <a:normAutofit/>
          </a:bodyPr>
          <a:lstStyle>
            <a:lvl1pPr marL="0" indent="0">
              <a:buClr>
                <a:srgbClr val="007698"/>
              </a:buClr>
              <a:buNone/>
              <a:defRPr sz="1400"/>
            </a:lvl1pPr>
            <a:lvl2pPr marL="231775" indent="-223838">
              <a:buClr>
                <a:srgbClr val="007698"/>
              </a:buClr>
              <a:tabLst/>
              <a:defRPr sz="1400"/>
            </a:lvl2pPr>
            <a:lvl3pPr marL="463550" indent="-231775">
              <a:buClr>
                <a:srgbClr val="007698"/>
              </a:buClr>
              <a:tabLst/>
              <a:defRPr sz="1400"/>
            </a:lvl3pPr>
            <a:lvl4pPr marL="687388" indent="-223838">
              <a:buClr>
                <a:srgbClr val="007698"/>
              </a:buClr>
              <a:tabLst/>
              <a:defRPr sz="1400"/>
            </a:lvl4pPr>
            <a:lvl5pPr marL="920750" indent="-233363">
              <a:buClr>
                <a:srgbClr val="007698"/>
              </a:buClr>
              <a:tabLs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2B375C0-57EC-144C-95E3-21A9BBFAC168}"/>
              </a:ext>
            </a:extLst>
          </p:cNvPr>
          <p:cNvSpPr>
            <a:spLocks noGrp="1"/>
          </p:cNvSpPr>
          <p:nvPr>
            <p:ph sz="half" idx="2"/>
          </p:nvPr>
        </p:nvSpPr>
        <p:spPr>
          <a:xfrm>
            <a:off x="4629152" y="1371600"/>
            <a:ext cx="4057649" cy="4754880"/>
          </a:xfrm>
        </p:spPr>
        <p:txBody>
          <a:bodyPr>
            <a:normAutofit/>
          </a:bodyPr>
          <a:lstStyle>
            <a:lvl1pPr marL="0" indent="0">
              <a:buClr>
                <a:srgbClr val="007698"/>
              </a:buClr>
              <a:buNone/>
              <a:defRPr sz="1400"/>
            </a:lvl1pPr>
            <a:lvl2pPr marL="231775" indent="-223838">
              <a:buClr>
                <a:srgbClr val="007698"/>
              </a:buClr>
              <a:tabLst/>
              <a:defRPr sz="1400"/>
            </a:lvl2pPr>
            <a:lvl3pPr marL="463550" indent="-231775">
              <a:buClr>
                <a:srgbClr val="007698"/>
              </a:buClr>
              <a:tabLst/>
              <a:defRPr sz="1400"/>
            </a:lvl3pPr>
            <a:lvl4pPr marL="687388" indent="-223838">
              <a:buClr>
                <a:srgbClr val="007698"/>
              </a:buClr>
              <a:tabLst/>
              <a:defRPr sz="1400"/>
            </a:lvl4pPr>
            <a:lvl5pPr marL="920750" indent="-233363">
              <a:buClr>
                <a:srgbClr val="007698"/>
              </a:buClr>
              <a:tabLs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a:extLst>
              <a:ext uri="{FF2B5EF4-FFF2-40B4-BE49-F238E27FC236}">
                <a16:creationId xmlns:a16="http://schemas.microsoft.com/office/drawing/2014/main" id="{755C3741-18B2-CB40-B848-B5DA4CF6DE5B}"/>
              </a:ext>
            </a:extLst>
          </p:cNvPr>
          <p:cNvSpPr>
            <a:spLocks noGrp="1"/>
          </p:cNvSpPr>
          <p:nvPr>
            <p:ph type="ftr" sz="quarter" idx="11"/>
          </p:nvPr>
        </p:nvSpPr>
        <p:spPr>
          <a:xfrm>
            <a:off x="3028950" y="6356355"/>
            <a:ext cx="30861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C75E9F88-4833-3D41-9BC1-03895FBF7119}"/>
              </a:ext>
            </a:extLst>
          </p:cNvPr>
          <p:cNvSpPr>
            <a:spLocks noGrp="1"/>
          </p:cNvSpPr>
          <p:nvPr>
            <p:ph type="sldNum" sz="quarter" idx="12"/>
          </p:nvPr>
        </p:nvSpPr>
        <p:spPr/>
        <p:txBody>
          <a:bodyPr/>
          <a:lstStyle/>
          <a:p>
            <a:fld id="{A4D616CF-C9AA-AD44-BBB6-8180664C3BE1}" type="slidenum">
              <a:rPr lang="en-US" smtClean="0"/>
              <a:t>‹#›</a:t>
            </a:fld>
            <a:endParaRPr lang="en-US" dirty="0"/>
          </a:p>
        </p:txBody>
      </p:sp>
      <p:sp>
        <p:nvSpPr>
          <p:cNvPr id="9" name="Date Placeholder 3">
            <a:extLst>
              <a:ext uri="{FF2B5EF4-FFF2-40B4-BE49-F238E27FC236}">
                <a16:creationId xmlns:a16="http://schemas.microsoft.com/office/drawing/2014/main" id="{B5BE1267-3EAE-7C40-AD76-EABB5DD4A751}"/>
              </a:ext>
            </a:extLst>
          </p:cNvPr>
          <p:cNvSpPr>
            <a:spLocks noGrp="1"/>
          </p:cNvSpPr>
          <p:nvPr>
            <p:ph type="dt" sz="half" idx="13"/>
          </p:nvPr>
        </p:nvSpPr>
        <p:spPr>
          <a:xfrm>
            <a:off x="457200" y="6355080"/>
            <a:ext cx="5657850" cy="365125"/>
          </a:xfrm>
          <a:prstGeom prst="rect">
            <a:avLst/>
          </a:prstGeom>
        </p:spPr>
        <p:txBody>
          <a:bodyPr vert="horz" lIns="91440" tIns="45720" rIns="91440" bIns="45720" rtlCol="0" anchor="ctr"/>
          <a:lstStyle>
            <a:lvl1pPr algn="l">
              <a:lnSpc>
                <a:spcPct val="100000"/>
              </a:lnSpc>
              <a:defRPr lang="en-US" sz="525" i="1" smtClean="0">
                <a:effectLst/>
                <a:latin typeface="Arial" panose="020B0604020202020204" pitchFamily="34" charset="0"/>
                <a:cs typeface="Arial" panose="020B0604020202020204" pitchFamily="34" charset="0"/>
              </a:defRPr>
            </a:lvl1pPr>
          </a:lstStyle>
          <a:p>
            <a:r>
              <a:rPr lang="en-US" sz="900" dirty="0"/>
              <a:t>Presentation title</a:t>
            </a:r>
          </a:p>
          <a:p>
            <a:r>
              <a:rPr lang="en-US" sz="700" dirty="0"/>
              <a:t>©2021 Oncor Electric Delivery Company LLC. All rights reserved.                  Confidential – For internal purposes only</a:t>
            </a:r>
          </a:p>
        </p:txBody>
      </p:sp>
    </p:spTree>
    <p:extLst>
      <p:ext uri="{BB962C8B-B14F-4D97-AF65-F5344CB8AC3E}">
        <p14:creationId xmlns:p14="http://schemas.microsoft.com/office/powerpoint/2010/main" val="3565662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40085"/>
            <a:ext cx="6879265" cy="823912"/>
          </a:xfrm>
        </p:spPr>
        <p:txBody>
          <a:bodyPr anchor="t" anchorCtr="0">
            <a:normAutofit/>
          </a:bodyPr>
          <a:lstStyle>
            <a:lvl1pPr>
              <a:defRPr sz="2400">
                <a:solidFill>
                  <a:srgbClr val="007698"/>
                </a:solidFill>
              </a:defRPr>
            </a:lvl1pPr>
          </a:lstStyle>
          <a:p>
            <a:r>
              <a:rPr lang="en-US" dirty="0"/>
              <a:t>Click to edit Master title style</a:t>
            </a:r>
          </a:p>
        </p:txBody>
      </p:sp>
      <p:sp>
        <p:nvSpPr>
          <p:cNvPr id="3" name="Text Placeholder 2"/>
          <p:cNvSpPr>
            <a:spLocks noGrp="1"/>
          </p:cNvSpPr>
          <p:nvPr>
            <p:ph type="body" idx="1"/>
          </p:nvPr>
        </p:nvSpPr>
        <p:spPr>
          <a:xfrm>
            <a:off x="457200" y="1512914"/>
            <a:ext cx="4114800" cy="708494"/>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221408"/>
            <a:ext cx="4114800" cy="3996506"/>
          </a:xfrm>
        </p:spPr>
        <p:txBody>
          <a:bodyPr>
            <a:normAutofit/>
          </a:bodyPr>
          <a:lstStyle>
            <a:lvl1pPr marL="0" indent="0">
              <a:buClr>
                <a:srgbClr val="007698"/>
              </a:buClr>
              <a:buNone/>
              <a:defRPr sz="1400"/>
            </a:lvl1pPr>
            <a:lvl2pPr marL="231775" indent="-223838">
              <a:buClr>
                <a:srgbClr val="007698"/>
              </a:buClr>
              <a:tabLst/>
              <a:defRPr sz="1400"/>
            </a:lvl2pPr>
            <a:lvl3pPr marL="463550" indent="-231775">
              <a:buClr>
                <a:srgbClr val="007698"/>
              </a:buClr>
              <a:tabLst/>
              <a:defRPr sz="1400"/>
            </a:lvl3pPr>
            <a:lvl4pPr marL="687388" indent="-223838">
              <a:buClr>
                <a:srgbClr val="007698"/>
              </a:buClr>
              <a:tabLst/>
              <a:defRPr sz="1400"/>
            </a:lvl4pPr>
            <a:lvl5pPr marL="920750" indent="-233363">
              <a:buClr>
                <a:srgbClr val="007698"/>
              </a:buClr>
              <a:tabLs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63439" y="1512914"/>
            <a:ext cx="4023359" cy="70849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63439" y="2221407"/>
            <a:ext cx="4023359" cy="3996507"/>
          </a:xfrm>
        </p:spPr>
        <p:txBody>
          <a:bodyPr>
            <a:normAutofit/>
          </a:bodyPr>
          <a:lstStyle>
            <a:lvl1pPr marL="0" indent="0">
              <a:buClr>
                <a:srgbClr val="007698"/>
              </a:buClr>
              <a:buNone/>
              <a:defRPr sz="1400"/>
            </a:lvl1pPr>
            <a:lvl2pPr marL="231775" indent="-223838">
              <a:buClr>
                <a:srgbClr val="007698"/>
              </a:buClr>
              <a:tabLst/>
              <a:defRPr sz="1400"/>
            </a:lvl2pPr>
            <a:lvl3pPr marL="463550" indent="-231775">
              <a:buClr>
                <a:srgbClr val="007698"/>
              </a:buClr>
              <a:tabLst/>
              <a:defRPr sz="1400"/>
            </a:lvl3pPr>
            <a:lvl4pPr marL="687388" indent="-223838">
              <a:buClr>
                <a:srgbClr val="007698"/>
              </a:buClr>
              <a:tabLst/>
              <a:defRPr sz="1400"/>
            </a:lvl4pPr>
            <a:lvl5pPr marL="920750" indent="-233363">
              <a:buClr>
                <a:srgbClr val="007698"/>
              </a:buClr>
              <a:tabLs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6356351"/>
            <a:ext cx="5657850" cy="365125"/>
          </a:xfrm>
        </p:spPr>
        <p:txBody>
          <a:bodyPr/>
          <a:lstStyle/>
          <a:p>
            <a:r>
              <a:rPr lang="en-US" sz="900" i="1" dirty="0">
                <a:latin typeface="Arial" panose="020B0604020202020204" pitchFamily="34" charset="0"/>
                <a:cs typeface="Arial" panose="020B0604020202020204" pitchFamily="34" charset="0"/>
              </a:rPr>
              <a:t>Presentation title</a:t>
            </a:r>
          </a:p>
          <a:p>
            <a:r>
              <a:rPr lang="en-US" sz="700" i="1" dirty="0">
                <a:latin typeface="Arial" panose="020B0604020202020204" pitchFamily="34" charset="0"/>
                <a:cs typeface="Arial" panose="020B0604020202020204" pitchFamily="34" charset="0"/>
              </a:rPr>
              <a:t>©2021 Oncor Electric Delivery Company LLC. All rights reserved.                  Confidential – For internal purposes only</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D616CF-C9AA-AD44-BBB6-8180664C3BE1}" type="slidenum">
              <a:rPr lang="en-US" smtClean="0"/>
              <a:t>‹#›</a:t>
            </a:fld>
            <a:endParaRPr lang="en-US" dirty="0"/>
          </a:p>
        </p:txBody>
      </p:sp>
    </p:spTree>
    <p:extLst>
      <p:ext uri="{BB962C8B-B14F-4D97-AF65-F5344CB8AC3E}">
        <p14:creationId xmlns:p14="http://schemas.microsoft.com/office/powerpoint/2010/main" val="362357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365126"/>
            <a:ext cx="6938573"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825625"/>
            <a:ext cx="8229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5364827" cy="365125"/>
          </a:xfrm>
          <a:prstGeom prst="rect">
            <a:avLst/>
          </a:prstGeom>
        </p:spPr>
        <p:txBody>
          <a:bodyPr vert="horz" lIns="91440" tIns="45720" rIns="91440" bIns="45720" rtlCol="0" anchor="ctr"/>
          <a:lstStyle>
            <a:lvl1pPr algn="l">
              <a:defRPr sz="1200">
                <a:solidFill>
                  <a:schemeClr val="tx1"/>
                </a:solidFill>
              </a:defRPr>
            </a:lvl1pPr>
          </a:lstStyle>
          <a:p>
            <a:r>
              <a:rPr lang="en-US" sz="900" i="1" dirty="0">
                <a:latin typeface="Arial" panose="020B0604020202020204" pitchFamily="34" charset="0"/>
                <a:cs typeface="Arial" panose="020B0604020202020204" pitchFamily="34" charset="0"/>
              </a:rPr>
              <a:t>Presentation title</a:t>
            </a:r>
          </a:p>
          <a:p>
            <a:r>
              <a:rPr lang="en-US" sz="700" i="1" dirty="0">
                <a:latin typeface="Arial" panose="020B0604020202020204" pitchFamily="34" charset="0"/>
                <a:cs typeface="Arial" panose="020B0604020202020204" pitchFamily="34" charset="0"/>
              </a:rPr>
              <a:t>©2021 Oncor Electric Delivery Company LLC. All rights reserved.                  Confidential – For internal purposes only</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629398" y="6356351"/>
            <a:ext cx="2057400" cy="365125"/>
          </a:xfrm>
          <a:prstGeom prst="rect">
            <a:avLst/>
          </a:prstGeom>
        </p:spPr>
        <p:txBody>
          <a:bodyPr vert="horz" lIns="91440" tIns="45720" rIns="91440" bIns="45720" rtlCol="0" anchor="ctr"/>
          <a:lstStyle>
            <a:lvl1pPr algn="r">
              <a:defRPr sz="1100">
                <a:solidFill>
                  <a:srgbClr val="717073"/>
                </a:solidFill>
                <a:latin typeface="Arial" panose="020B0604020202020204" pitchFamily="34" charset="0"/>
                <a:cs typeface="Arial" panose="020B0604020202020204" pitchFamily="34" charset="0"/>
              </a:defRPr>
            </a:lvl1pPr>
          </a:lstStyle>
          <a:p>
            <a:fld id="{A4D616CF-C9AA-AD44-BBB6-8180664C3BE1}" type="slidenum">
              <a:rPr lang="en-US" smtClean="0"/>
              <a:pPr/>
              <a:t>‹#›</a:t>
            </a:fld>
            <a:endParaRPr lang="en-US" dirty="0"/>
          </a:p>
        </p:txBody>
      </p:sp>
      <p:pic>
        <p:nvPicPr>
          <p:cNvPr id="9" name="Picture 8">
            <a:extLst>
              <a:ext uri="{FF2B5EF4-FFF2-40B4-BE49-F238E27FC236}">
                <a16:creationId xmlns:a16="http://schemas.microsoft.com/office/drawing/2014/main" id="{36F44E71-D6B1-7349-942C-79D2FE1EBAC7}"/>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a:xfrm>
            <a:off x="7395772" y="358238"/>
            <a:ext cx="1291026" cy="633334"/>
          </a:xfrm>
          <a:prstGeom prst="rect">
            <a:avLst/>
          </a:prstGeom>
        </p:spPr>
      </p:pic>
    </p:spTree>
    <p:extLst>
      <p:ext uri="{BB962C8B-B14F-4D97-AF65-F5344CB8AC3E}">
        <p14:creationId xmlns:p14="http://schemas.microsoft.com/office/powerpoint/2010/main" val="1508686349"/>
      </p:ext>
    </p:extLst>
  </p:cSld>
  <p:clrMap bg1="lt1" tx1="dk1" bg2="lt2" tx2="dk2" accent1="accent1" accent2="accent2" accent3="accent3" accent4="accent4" accent5="accent5" accent6="accent6" hlink="hlink" folHlink="folHlink"/>
  <p:sldLayoutIdLst>
    <p:sldLayoutId id="2147483652" r:id="rId1"/>
    <p:sldLayoutId id="2147483688" r:id="rId2"/>
    <p:sldLayoutId id="214748367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914400" rtl="0" eaLnBrk="1" latinLnBrk="0" hangingPunct="1">
        <a:lnSpc>
          <a:spcPct val="90000"/>
        </a:lnSpc>
        <a:spcBef>
          <a:spcPct val="0"/>
        </a:spcBef>
        <a:buNone/>
        <a:defRPr sz="2400" kern="1200">
          <a:solidFill>
            <a:srgbClr val="007698"/>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Clr>
          <a:srgbClr val="007698"/>
        </a:buClr>
        <a:buFont typeface="Arial" panose="020B0604020202020204" pitchFamily="34" charset="0"/>
        <a:buNone/>
        <a:defRPr sz="1400" kern="1200">
          <a:solidFill>
            <a:srgbClr val="717073"/>
          </a:solidFill>
          <a:latin typeface="Arial" panose="020B0604020202020204" pitchFamily="34" charset="0"/>
          <a:ea typeface="+mn-ea"/>
          <a:cs typeface="Arial" panose="020B0604020202020204" pitchFamily="34" charset="0"/>
        </a:defRPr>
      </a:lvl1pPr>
      <a:lvl2pPr marL="295275" indent="-285750"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2pPr>
      <a:lvl3pPr marL="514350" indent="-285750"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3pPr>
      <a:lvl4pPr marL="742950" indent="-285750"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4pPr>
      <a:lvl5pPr marL="973138" indent="-285750"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00B7-2030-3048-8553-FC995E22883B}"/>
              </a:ext>
            </a:extLst>
          </p:cNvPr>
          <p:cNvSpPr>
            <a:spLocks noGrp="1"/>
          </p:cNvSpPr>
          <p:nvPr>
            <p:ph type="title"/>
          </p:nvPr>
        </p:nvSpPr>
        <p:spPr>
          <a:xfrm>
            <a:off x="152404" y="154308"/>
            <a:ext cx="6868630" cy="641861"/>
          </a:xfrm>
        </p:spPr>
        <p:txBody>
          <a:bodyPr>
            <a:normAutofit fontScale="90000"/>
          </a:bodyPr>
          <a:lstStyle/>
          <a:p>
            <a:r>
              <a:rPr lang="en-US" dirty="0"/>
              <a:t>Reclosing Philosophy Near Inverter-Based Resources</a:t>
            </a:r>
          </a:p>
        </p:txBody>
      </p:sp>
      <p:sp>
        <p:nvSpPr>
          <p:cNvPr id="4" name="Slide Number Placeholder 3">
            <a:extLst>
              <a:ext uri="{FF2B5EF4-FFF2-40B4-BE49-F238E27FC236}">
                <a16:creationId xmlns:a16="http://schemas.microsoft.com/office/drawing/2014/main" id="{B8E69875-9A22-BD47-8756-FDE3D71EE222}"/>
              </a:ext>
            </a:extLst>
          </p:cNvPr>
          <p:cNvSpPr>
            <a:spLocks noGrp="1"/>
          </p:cNvSpPr>
          <p:nvPr>
            <p:ph type="sldNum" sz="quarter" idx="12"/>
          </p:nvPr>
        </p:nvSpPr>
        <p:spPr/>
        <p:txBody>
          <a:bodyPr/>
          <a:lstStyle/>
          <a:p>
            <a:fld id="{A4D616CF-C9AA-AD44-BBB6-8180664C3BE1}" type="slidenum">
              <a:rPr lang="en-US" smtClean="0"/>
              <a:t>1</a:t>
            </a:fld>
            <a:endParaRPr lang="en-US" dirty="0"/>
          </a:p>
        </p:txBody>
      </p:sp>
      <p:sp>
        <p:nvSpPr>
          <p:cNvPr id="5" name="Date Placeholder 4">
            <a:extLst>
              <a:ext uri="{FF2B5EF4-FFF2-40B4-BE49-F238E27FC236}">
                <a16:creationId xmlns:a16="http://schemas.microsoft.com/office/drawing/2014/main" id="{E57B6780-F1AB-1041-A2AB-C2F11649CB04}"/>
              </a:ext>
            </a:extLst>
          </p:cNvPr>
          <p:cNvSpPr>
            <a:spLocks noGrp="1"/>
          </p:cNvSpPr>
          <p:nvPr>
            <p:ph type="dt" sz="half" idx="13"/>
          </p:nvPr>
        </p:nvSpPr>
        <p:spPr/>
        <p:txBody>
          <a:bodyPr/>
          <a:lstStyle/>
          <a:p>
            <a:r>
              <a:rPr lang="en-US" sz="900" dirty="0"/>
              <a:t>Reclosing Near Inverter-</a:t>
            </a:r>
            <a:r>
              <a:rPr lang="en-US" sz="900" dirty="0" err="1"/>
              <a:t>Baed</a:t>
            </a:r>
            <a:r>
              <a:rPr lang="en-US" sz="900" dirty="0"/>
              <a:t> Resources</a:t>
            </a:r>
          </a:p>
          <a:p>
            <a:r>
              <a:rPr lang="en-US" sz="700" dirty="0"/>
              <a:t>©2021 Oncor Electric Delivery Company LLC. All rights reserved. 	</a:t>
            </a:r>
          </a:p>
        </p:txBody>
      </p:sp>
      <p:graphicFrame>
        <p:nvGraphicFramePr>
          <p:cNvPr id="10" name="Table 9">
            <a:extLst>
              <a:ext uri="{FF2B5EF4-FFF2-40B4-BE49-F238E27FC236}">
                <a16:creationId xmlns:a16="http://schemas.microsoft.com/office/drawing/2014/main" id="{C6D1CAE8-D32B-4AB8-B026-0D682C3E0100}"/>
              </a:ext>
            </a:extLst>
          </p:cNvPr>
          <p:cNvGraphicFramePr>
            <a:graphicFrameLocks noGrp="1"/>
          </p:cNvGraphicFramePr>
          <p:nvPr>
            <p:extLst>
              <p:ext uri="{D42A27DB-BD31-4B8C-83A1-F6EECF244321}">
                <p14:modId xmlns:p14="http://schemas.microsoft.com/office/powerpoint/2010/main" val="2557811565"/>
              </p:ext>
            </p:extLst>
          </p:nvPr>
        </p:nvGraphicFramePr>
        <p:xfrm>
          <a:off x="457204" y="1739900"/>
          <a:ext cx="8409958" cy="3303304"/>
        </p:xfrm>
        <a:graphic>
          <a:graphicData uri="http://schemas.openxmlformats.org/drawingml/2006/table">
            <a:tbl>
              <a:tblPr firstRow="1" firstCol="1" lastRow="1" lastCol="1" bandRow="1" bandCol="1"/>
              <a:tblGrid>
                <a:gridCol w="4310986">
                  <a:extLst>
                    <a:ext uri="{9D8B030D-6E8A-4147-A177-3AD203B41FA5}">
                      <a16:colId xmlns:a16="http://schemas.microsoft.com/office/drawing/2014/main" val="2207379361"/>
                    </a:ext>
                  </a:extLst>
                </a:gridCol>
                <a:gridCol w="989407">
                  <a:extLst>
                    <a:ext uri="{9D8B030D-6E8A-4147-A177-3AD203B41FA5}">
                      <a16:colId xmlns:a16="http://schemas.microsoft.com/office/drawing/2014/main" val="221545685"/>
                    </a:ext>
                  </a:extLst>
                </a:gridCol>
                <a:gridCol w="1465324">
                  <a:extLst>
                    <a:ext uri="{9D8B030D-6E8A-4147-A177-3AD203B41FA5}">
                      <a16:colId xmlns:a16="http://schemas.microsoft.com/office/drawing/2014/main" val="1313161395"/>
                    </a:ext>
                  </a:extLst>
                </a:gridCol>
                <a:gridCol w="1644241">
                  <a:extLst>
                    <a:ext uri="{9D8B030D-6E8A-4147-A177-3AD203B41FA5}">
                      <a16:colId xmlns:a16="http://schemas.microsoft.com/office/drawing/2014/main" val="1281593694"/>
                    </a:ext>
                  </a:extLst>
                </a:gridCol>
              </a:tblGrid>
              <a:tr h="376906">
                <a:tc>
                  <a:txBody>
                    <a:bodyPr/>
                    <a:lstStyle/>
                    <a:p>
                      <a:pPr marL="0" marR="0" algn="l" hangingPunct="0">
                        <a:lnSpc>
                          <a:spcPct val="107000"/>
                        </a:lnSpc>
                        <a:spcBef>
                          <a:spcPts val="0"/>
                        </a:spcBef>
                        <a:spcAft>
                          <a:spcPts val="0"/>
                        </a:spcAft>
                      </a:pPr>
                      <a:r>
                        <a:rPr lang="en-US" sz="1100">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720" marR="45720" marT="0">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hangingPunct="0">
                        <a:lnSpc>
                          <a:spcPct val="107000"/>
                        </a:lnSpc>
                        <a:spcBef>
                          <a:spcPts val="0"/>
                        </a:spcBef>
                        <a:spcAft>
                          <a:spcPts val="0"/>
                        </a:spcAft>
                      </a:pPr>
                      <a:r>
                        <a:rPr lang="en-US" sz="1100">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720" marR="45720" marT="0">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hangingPunct="0">
                        <a:lnSpc>
                          <a:spcPct val="107000"/>
                        </a:lnSpc>
                        <a:spcBef>
                          <a:spcPts val="0"/>
                        </a:spcBef>
                        <a:spcAft>
                          <a:spcPts val="0"/>
                        </a:spcAft>
                      </a:pPr>
                      <a:r>
                        <a:rPr lang="en-US" sz="1100">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hangingPunct="0">
                        <a:lnSpc>
                          <a:spcPct val="107000"/>
                        </a:lnSpc>
                        <a:spcBef>
                          <a:spcPts val="0"/>
                        </a:spcBef>
                        <a:spcAft>
                          <a:spcPts val="0"/>
                        </a:spcAft>
                      </a:pPr>
                      <a:r>
                        <a:rPr lang="en-US" sz="1100">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984989200"/>
                  </a:ext>
                </a:extLst>
              </a:tr>
              <a:tr h="494302">
                <a:tc>
                  <a:txBody>
                    <a:bodyPr/>
                    <a:lstStyle/>
                    <a:p>
                      <a:pPr marL="0" marR="0" algn="l" hangingPunct="0">
                        <a:lnSpc>
                          <a:spcPct val="107000"/>
                        </a:lnSpc>
                        <a:spcBef>
                          <a:spcPts val="0"/>
                        </a:spcBef>
                        <a:spcAft>
                          <a:spcPts val="0"/>
                        </a:spcAft>
                      </a:pPr>
                      <a:r>
                        <a:rPr lang="en-US" sz="1600" u="sng" dirty="0">
                          <a:solidFill>
                            <a:srgbClr val="000000"/>
                          </a:solidFill>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Open Action Items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720" marR="45720" marT="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hangingPunct="0">
                        <a:lnSpc>
                          <a:spcPct val="107000"/>
                        </a:lnSpc>
                        <a:spcBef>
                          <a:spcPts val="0"/>
                        </a:spcBef>
                        <a:spcAft>
                          <a:spcPts val="0"/>
                        </a:spcAft>
                      </a:pPr>
                      <a:r>
                        <a:rPr lang="en-US" sz="1600" u="sng">
                          <a:solidFill>
                            <a:srgbClr val="000000"/>
                          </a:solidFill>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Responsible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720" marR="45720" marT="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hangingPunct="0">
                        <a:lnSpc>
                          <a:spcPct val="107000"/>
                        </a:lnSpc>
                        <a:spcBef>
                          <a:spcPts val="0"/>
                        </a:spcBef>
                        <a:spcAft>
                          <a:spcPts val="0"/>
                        </a:spcAft>
                      </a:pPr>
                      <a:r>
                        <a:rPr lang="en-US" sz="1600" u="sng">
                          <a:solidFill>
                            <a:srgbClr val="000000"/>
                          </a:solidFill>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Notes</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hangingPunct="0">
                        <a:lnSpc>
                          <a:spcPct val="107000"/>
                        </a:lnSpc>
                        <a:spcBef>
                          <a:spcPts val="0"/>
                        </a:spcBef>
                        <a:spcAft>
                          <a:spcPts val="0"/>
                        </a:spcAft>
                      </a:pPr>
                      <a:r>
                        <a:rPr lang="en-US" sz="1600" u="sng">
                          <a:solidFill>
                            <a:srgbClr val="000000"/>
                          </a:solidFill>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Assigned</a:t>
                      </a:r>
                      <a:r>
                        <a:rPr lang="en-US" sz="1600" u="sng">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01942061"/>
                  </a:ext>
                </a:extLst>
              </a:tr>
              <a:tr h="2281091">
                <a:tc>
                  <a:txBody>
                    <a:bodyPr/>
                    <a:lstStyle/>
                    <a:p>
                      <a:pPr marL="0" marR="0" algn="l" hangingPunct="0">
                        <a:lnSpc>
                          <a:spcPct val="107000"/>
                        </a:lnSpc>
                        <a:spcBef>
                          <a:spcPts val="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Develop guidance and recommendations for adjusting transmission reclosing and sectionalizing schemes that would significantly improve the IBR ride through probability and be reasonable to accomplish. Examples to look at would be no reclosing on 3 phase faults and adding current sensing directional intelligence on sectionalizing schemes to reduce number of times system is hit with faults.</a:t>
                      </a:r>
                    </a:p>
                  </a:txBody>
                  <a:tcPr marL="45720" marR="45720" marT="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lnSpc>
                          <a:spcPct val="107000"/>
                        </a:lnSpc>
                        <a:spcBef>
                          <a:spcPts val="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IBRWG</a:t>
                      </a:r>
                    </a:p>
                    <a:p>
                      <a:pPr marL="0" marR="0" algn="l" hangingPunct="0">
                        <a:lnSpc>
                          <a:spcPct val="107000"/>
                        </a:lnSpc>
                        <a:spcBef>
                          <a:spcPts val="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SPWG</a:t>
                      </a:r>
                    </a:p>
                  </a:txBody>
                  <a:tcPr marL="45720" marR="45720" marT="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lnSpc>
                          <a:spcPct val="107000"/>
                        </a:lnSpc>
                        <a:spcBef>
                          <a:spcPts val="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lnSpc>
                          <a:spcPct val="107000"/>
                        </a:lnSpc>
                        <a:spcBef>
                          <a:spcPts val="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03/07/2024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5897245"/>
                  </a:ext>
                </a:extLst>
              </a:tr>
            </a:tbl>
          </a:graphicData>
        </a:graphic>
      </p:graphicFrame>
    </p:spTree>
    <p:extLst>
      <p:ext uri="{BB962C8B-B14F-4D97-AF65-F5344CB8AC3E}">
        <p14:creationId xmlns:p14="http://schemas.microsoft.com/office/powerpoint/2010/main" val="361627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2C2AD-7FBE-4F7D-9370-C38BFF66F790}"/>
              </a:ext>
            </a:extLst>
          </p:cNvPr>
          <p:cNvSpPr>
            <a:spLocks noGrp="1"/>
          </p:cNvSpPr>
          <p:nvPr>
            <p:ph type="title"/>
          </p:nvPr>
        </p:nvSpPr>
        <p:spPr/>
        <p:txBody>
          <a:bodyPr/>
          <a:lstStyle/>
          <a:p>
            <a:r>
              <a:rPr lang="en-US" dirty="0"/>
              <a:t>IEEE 2800</a:t>
            </a:r>
          </a:p>
        </p:txBody>
      </p:sp>
      <p:sp>
        <p:nvSpPr>
          <p:cNvPr id="5" name="Slide Number Placeholder 4">
            <a:extLst>
              <a:ext uri="{FF2B5EF4-FFF2-40B4-BE49-F238E27FC236}">
                <a16:creationId xmlns:a16="http://schemas.microsoft.com/office/drawing/2014/main" id="{C0B7C048-CDAE-4D37-9BCC-505DEAB0897F}"/>
              </a:ext>
            </a:extLst>
          </p:cNvPr>
          <p:cNvSpPr>
            <a:spLocks noGrp="1"/>
          </p:cNvSpPr>
          <p:nvPr>
            <p:ph type="sldNum" sz="quarter" idx="12"/>
          </p:nvPr>
        </p:nvSpPr>
        <p:spPr/>
        <p:txBody>
          <a:bodyPr/>
          <a:lstStyle/>
          <a:p>
            <a:fld id="{A4D616CF-C9AA-AD44-BBB6-8180664C3BE1}" type="slidenum">
              <a:rPr lang="en-US" smtClean="0"/>
              <a:t>2</a:t>
            </a:fld>
            <a:endParaRPr lang="en-US" dirty="0"/>
          </a:p>
        </p:txBody>
      </p:sp>
      <p:pic>
        <p:nvPicPr>
          <p:cNvPr id="7" name="Picture 6">
            <a:extLst>
              <a:ext uri="{FF2B5EF4-FFF2-40B4-BE49-F238E27FC236}">
                <a16:creationId xmlns:a16="http://schemas.microsoft.com/office/drawing/2014/main" id="{6EB038E5-3042-4BB3-9B9C-1DB28DA3D723}"/>
              </a:ext>
            </a:extLst>
          </p:cNvPr>
          <p:cNvPicPr>
            <a:picLocks noChangeAspect="1"/>
          </p:cNvPicPr>
          <p:nvPr/>
        </p:nvPicPr>
        <p:blipFill>
          <a:blip r:embed="rId2"/>
          <a:stretch>
            <a:fillRect/>
          </a:stretch>
        </p:blipFill>
        <p:spPr>
          <a:xfrm>
            <a:off x="0" y="3750099"/>
            <a:ext cx="9144000" cy="2467817"/>
          </a:xfrm>
          <a:prstGeom prst="rect">
            <a:avLst/>
          </a:prstGeom>
        </p:spPr>
      </p:pic>
      <p:pic>
        <p:nvPicPr>
          <p:cNvPr id="9" name="Picture 8">
            <a:extLst>
              <a:ext uri="{FF2B5EF4-FFF2-40B4-BE49-F238E27FC236}">
                <a16:creationId xmlns:a16="http://schemas.microsoft.com/office/drawing/2014/main" id="{40D44452-5838-45FB-B20A-29BC62A3E59A}"/>
              </a:ext>
            </a:extLst>
          </p:cNvPr>
          <p:cNvPicPr>
            <a:picLocks noChangeAspect="1"/>
          </p:cNvPicPr>
          <p:nvPr/>
        </p:nvPicPr>
        <p:blipFill>
          <a:blip r:embed="rId3"/>
          <a:stretch>
            <a:fillRect/>
          </a:stretch>
        </p:blipFill>
        <p:spPr>
          <a:xfrm>
            <a:off x="0" y="1281945"/>
            <a:ext cx="9144000" cy="1362029"/>
          </a:xfrm>
          <a:prstGeom prst="rect">
            <a:avLst/>
          </a:prstGeom>
        </p:spPr>
      </p:pic>
      <p:sp>
        <p:nvSpPr>
          <p:cNvPr id="10" name="TextBox 9">
            <a:extLst>
              <a:ext uri="{FF2B5EF4-FFF2-40B4-BE49-F238E27FC236}">
                <a16:creationId xmlns:a16="http://schemas.microsoft.com/office/drawing/2014/main" id="{0704018F-E733-42BD-B61D-28F22C1C9A5C}"/>
              </a:ext>
            </a:extLst>
          </p:cNvPr>
          <p:cNvSpPr txBox="1"/>
          <p:nvPr/>
        </p:nvSpPr>
        <p:spPr>
          <a:xfrm>
            <a:off x="109057" y="2491746"/>
            <a:ext cx="6778304" cy="369332"/>
          </a:xfrm>
          <a:prstGeom prst="rect">
            <a:avLst/>
          </a:prstGeom>
          <a:noFill/>
        </p:spPr>
        <p:txBody>
          <a:bodyPr wrap="square" rtlCol="0">
            <a:spAutoFit/>
          </a:bodyPr>
          <a:lstStyle/>
          <a:p>
            <a:r>
              <a:rPr lang="en-US" dirty="0"/>
              <a:t>Continued…</a:t>
            </a:r>
          </a:p>
        </p:txBody>
      </p:sp>
    </p:spTree>
    <p:extLst>
      <p:ext uri="{BB962C8B-B14F-4D97-AF65-F5344CB8AC3E}">
        <p14:creationId xmlns:p14="http://schemas.microsoft.com/office/powerpoint/2010/main" val="4260287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D7F9C-4D17-7D43-8E60-00448C3F6BC7}"/>
              </a:ext>
            </a:extLst>
          </p:cNvPr>
          <p:cNvSpPr>
            <a:spLocks noGrp="1"/>
          </p:cNvSpPr>
          <p:nvPr>
            <p:ph type="title"/>
          </p:nvPr>
        </p:nvSpPr>
        <p:spPr/>
        <p:txBody>
          <a:bodyPr>
            <a:normAutofit/>
          </a:bodyPr>
          <a:lstStyle/>
          <a:p>
            <a:r>
              <a:rPr lang="en-US" dirty="0"/>
              <a:t>Reclosing Example</a:t>
            </a:r>
          </a:p>
        </p:txBody>
      </p:sp>
      <p:sp>
        <p:nvSpPr>
          <p:cNvPr id="4" name="Slide Number Placeholder 3">
            <a:extLst>
              <a:ext uri="{FF2B5EF4-FFF2-40B4-BE49-F238E27FC236}">
                <a16:creationId xmlns:a16="http://schemas.microsoft.com/office/drawing/2014/main" id="{9147BB6F-1292-C545-B266-BCC17ECDE936}"/>
              </a:ext>
            </a:extLst>
          </p:cNvPr>
          <p:cNvSpPr>
            <a:spLocks noGrp="1"/>
          </p:cNvSpPr>
          <p:nvPr>
            <p:ph type="sldNum" sz="quarter" idx="12"/>
          </p:nvPr>
        </p:nvSpPr>
        <p:spPr/>
        <p:txBody>
          <a:bodyPr/>
          <a:lstStyle/>
          <a:p>
            <a:fld id="{A4D616CF-C9AA-AD44-BBB6-8180664C3BE1}" type="slidenum">
              <a:rPr lang="en-US" smtClean="0"/>
              <a:t>3</a:t>
            </a:fld>
            <a:endParaRPr lang="en-US" dirty="0"/>
          </a:p>
        </p:txBody>
      </p:sp>
      <p:sp>
        <p:nvSpPr>
          <p:cNvPr id="6" name="Line 7">
            <a:extLst>
              <a:ext uri="{FF2B5EF4-FFF2-40B4-BE49-F238E27FC236}">
                <a16:creationId xmlns:a16="http://schemas.microsoft.com/office/drawing/2014/main" id="{AAA53EBA-2557-43C7-8E03-8E1C971F8B73}"/>
              </a:ext>
            </a:extLst>
          </p:cNvPr>
          <p:cNvSpPr>
            <a:spLocks noChangeShapeType="1"/>
          </p:cNvSpPr>
          <p:nvPr/>
        </p:nvSpPr>
        <p:spPr bwMode="auto">
          <a:xfrm>
            <a:off x="1524004" y="2344057"/>
            <a:ext cx="2667000" cy="0"/>
          </a:xfrm>
          <a:prstGeom prst="line">
            <a:avLst/>
          </a:prstGeom>
          <a:noFill/>
          <a:ln w="9525">
            <a:solidFill>
              <a:schemeClr val="tx1"/>
            </a:solidFill>
            <a:round/>
            <a:headEnd/>
            <a:tailEnd/>
          </a:ln>
          <a:effectLst/>
        </p:spPr>
        <p:txBody>
          <a:bodyPr wrap="square" anchor="ctr">
            <a:spAutoFit/>
          </a:bodyPr>
          <a:lstStyle/>
          <a:p>
            <a:endParaRPr lang="en-US"/>
          </a:p>
        </p:txBody>
      </p:sp>
      <p:sp>
        <p:nvSpPr>
          <p:cNvPr id="7" name="Line 8">
            <a:extLst>
              <a:ext uri="{FF2B5EF4-FFF2-40B4-BE49-F238E27FC236}">
                <a16:creationId xmlns:a16="http://schemas.microsoft.com/office/drawing/2014/main" id="{E1BFEB39-A75C-4B3A-8B67-16EF733A9C8E}"/>
              </a:ext>
            </a:extLst>
          </p:cNvPr>
          <p:cNvSpPr>
            <a:spLocks noChangeShapeType="1"/>
          </p:cNvSpPr>
          <p:nvPr/>
        </p:nvSpPr>
        <p:spPr bwMode="auto">
          <a:xfrm flipH="1" flipV="1">
            <a:off x="1524004" y="2039257"/>
            <a:ext cx="0" cy="685800"/>
          </a:xfrm>
          <a:prstGeom prst="line">
            <a:avLst/>
          </a:prstGeom>
          <a:noFill/>
          <a:ln w="38100">
            <a:solidFill>
              <a:schemeClr val="tx1"/>
            </a:solidFill>
            <a:round/>
            <a:headEnd/>
            <a:tailEnd/>
          </a:ln>
          <a:effectLst/>
        </p:spPr>
        <p:txBody>
          <a:bodyPr wrap="square" anchor="ctr">
            <a:spAutoFit/>
          </a:bodyPr>
          <a:lstStyle/>
          <a:p>
            <a:endParaRPr lang="en-US"/>
          </a:p>
        </p:txBody>
      </p:sp>
      <p:sp>
        <p:nvSpPr>
          <p:cNvPr id="8" name="Line 68">
            <a:extLst>
              <a:ext uri="{FF2B5EF4-FFF2-40B4-BE49-F238E27FC236}">
                <a16:creationId xmlns:a16="http://schemas.microsoft.com/office/drawing/2014/main" id="{E940F25D-29AC-4892-BDC4-14481DCA40B2}"/>
              </a:ext>
            </a:extLst>
          </p:cNvPr>
          <p:cNvSpPr>
            <a:spLocks noChangeShapeType="1"/>
          </p:cNvSpPr>
          <p:nvPr/>
        </p:nvSpPr>
        <p:spPr bwMode="auto">
          <a:xfrm>
            <a:off x="3957642" y="2344057"/>
            <a:ext cx="0" cy="457200"/>
          </a:xfrm>
          <a:prstGeom prst="line">
            <a:avLst/>
          </a:prstGeom>
          <a:noFill/>
          <a:ln w="9525">
            <a:solidFill>
              <a:schemeClr val="tx1"/>
            </a:solidFill>
            <a:round/>
            <a:headEnd/>
            <a:tailEnd/>
          </a:ln>
          <a:effectLst/>
        </p:spPr>
        <p:txBody>
          <a:bodyPr wrap="square" anchor="ctr">
            <a:spAutoFit/>
          </a:bodyPr>
          <a:lstStyle/>
          <a:p>
            <a:endParaRPr lang="en-US"/>
          </a:p>
        </p:txBody>
      </p:sp>
      <p:sp>
        <p:nvSpPr>
          <p:cNvPr id="9" name="Line 69">
            <a:extLst>
              <a:ext uri="{FF2B5EF4-FFF2-40B4-BE49-F238E27FC236}">
                <a16:creationId xmlns:a16="http://schemas.microsoft.com/office/drawing/2014/main" id="{104CCC33-F238-4641-B2ED-15F19378E563}"/>
              </a:ext>
            </a:extLst>
          </p:cNvPr>
          <p:cNvSpPr>
            <a:spLocks noChangeShapeType="1"/>
          </p:cNvSpPr>
          <p:nvPr/>
        </p:nvSpPr>
        <p:spPr bwMode="auto">
          <a:xfrm flipH="1">
            <a:off x="3957642" y="2344057"/>
            <a:ext cx="533400" cy="0"/>
          </a:xfrm>
          <a:prstGeom prst="line">
            <a:avLst/>
          </a:prstGeom>
          <a:noFill/>
          <a:ln w="9525">
            <a:solidFill>
              <a:schemeClr val="tx1"/>
            </a:solidFill>
            <a:round/>
            <a:headEnd/>
            <a:tailEnd/>
          </a:ln>
          <a:effectLst/>
        </p:spPr>
        <p:txBody>
          <a:bodyPr wrap="square" anchor="ctr">
            <a:spAutoFit/>
          </a:bodyPr>
          <a:lstStyle/>
          <a:p>
            <a:endParaRPr lang="en-US"/>
          </a:p>
        </p:txBody>
      </p:sp>
      <p:sp>
        <p:nvSpPr>
          <p:cNvPr id="10" name="Line 70">
            <a:extLst>
              <a:ext uri="{FF2B5EF4-FFF2-40B4-BE49-F238E27FC236}">
                <a16:creationId xmlns:a16="http://schemas.microsoft.com/office/drawing/2014/main" id="{2CB6EF13-D72E-4124-87EF-1E54F611FD26}"/>
              </a:ext>
            </a:extLst>
          </p:cNvPr>
          <p:cNvSpPr>
            <a:spLocks noChangeShapeType="1"/>
          </p:cNvSpPr>
          <p:nvPr/>
        </p:nvSpPr>
        <p:spPr bwMode="auto">
          <a:xfrm flipH="1">
            <a:off x="3957642" y="2801257"/>
            <a:ext cx="533400" cy="0"/>
          </a:xfrm>
          <a:prstGeom prst="line">
            <a:avLst/>
          </a:prstGeom>
          <a:noFill/>
          <a:ln w="9525">
            <a:solidFill>
              <a:schemeClr val="tx1"/>
            </a:solidFill>
            <a:round/>
            <a:headEnd/>
            <a:tailEnd/>
          </a:ln>
          <a:effectLst/>
        </p:spPr>
        <p:txBody>
          <a:bodyPr wrap="square" anchor="ctr">
            <a:spAutoFit/>
          </a:bodyPr>
          <a:lstStyle/>
          <a:p>
            <a:endParaRPr lang="en-US"/>
          </a:p>
        </p:txBody>
      </p:sp>
      <p:sp>
        <p:nvSpPr>
          <p:cNvPr id="11" name="Line 71">
            <a:extLst>
              <a:ext uri="{FF2B5EF4-FFF2-40B4-BE49-F238E27FC236}">
                <a16:creationId xmlns:a16="http://schemas.microsoft.com/office/drawing/2014/main" id="{F7E0CA01-C3CC-4CF9-B404-79E494759730}"/>
              </a:ext>
            </a:extLst>
          </p:cNvPr>
          <p:cNvSpPr>
            <a:spLocks noChangeShapeType="1"/>
          </p:cNvSpPr>
          <p:nvPr/>
        </p:nvSpPr>
        <p:spPr bwMode="auto">
          <a:xfrm>
            <a:off x="4491042" y="2344057"/>
            <a:ext cx="0" cy="457200"/>
          </a:xfrm>
          <a:prstGeom prst="line">
            <a:avLst/>
          </a:prstGeom>
          <a:noFill/>
          <a:ln w="9525">
            <a:solidFill>
              <a:schemeClr val="tx1"/>
            </a:solidFill>
            <a:round/>
            <a:headEnd/>
            <a:tailEnd/>
          </a:ln>
          <a:effectLst/>
        </p:spPr>
        <p:txBody>
          <a:bodyPr wrap="square" anchor="ctr">
            <a:spAutoFit/>
          </a:bodyPr>
          <a:lstStyle/>
          <a:p>
            <a:endParaRPr lang="en-US"/>
          </a:p>
        </p:txBody>
      </p:sp>
      <p:sp>
        <p:nvSpPr>
          <p:cNvPr id="12" name="Rectangle 72">
            <a:extLst>
              <a:ext uri="{FF2B5EF4-FFF2-40B4-BE49-F238E27FC236}">
                <a16:creationId xmlns:a16="http://schemas.microsoft.com/office/drawing/2014/main" id="{CF6D3E20-1F40-4735-A6D8-EF8CE7B07D24}"/>
              </a:ext>
            </a:extLst>
          </p:cNvPr>
          <p:cNvSpPr>
            <a:spLocks noChangeArrowheads="1"/>
          </p:cNvSpPr>
          <p:nvPr/>
        </p:nvSpPr>
        <p:spPr bwMode="auto">
          <a:xfrm>
            <a:off x="3810004" y="2445699"/>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A</a:t>
            </a:r>
          </a:p>
        </p:txBody>
      </p:sp>
      <p:sp>
        <p:nvSpPr>
          <p:cNvPr id="13" name="Line 75">
            <a:extLst>
              <a:ext uri="{FF2B5EF4-FFF2-40B4-BE49-F238E27FC236}">
                <a16:creationId xmlns:a16="http://schemas.microsoft.com/office/drawing/2014/main" id="{9ACC8919-59E0-40C3-8896-6E5ED668B6A0}"/>
              </a:ext>
            </a:extLst>
          </p:cNvPr>
          <p:cNvSpPr>
            <a:spLocks noChangeShapeType="1"/>
          </p:cNvSpPr>
          <p:nvPr/>
        </p:nvSpPr>
        <p:spPr bwMode="auto">
          <a:xfrm flipH="1">
            <a:off x="4491042" y="2344057"/>
            <a:ext cx="2057400" cy="0"/>
          </a:xfrm>
          <a:prstGeom prst="line">
            <a:avLst/>
          </a:prstGeom>
          <a:noFill/>
          <a:ln w="9525">
            <a:solidFill>
              <a:schemeClr val="tx1"/>
            </a:solidFill>
            <a:round/>
            <a:headEnd/>
            <a:tailEnd/>
          </a:ln>
          <a:effectLst/>
        </p:spPr>
        <p:txBody>
          <a:bodyPr wrap="square" anchor="ctr">
            <a:spAutoFit/>
          </a:bodyPr>
          <a:lstStyle/>
          <a:p>
            <a:endParaRPr lang="en-US"/>
          </a:p>
        </p:txBody>
      </p:sp>
      <p:sp>
        <p:nvSpPr>
          <p:cNvPr id="14" name="Line 76">
            <a:extLst>
              <a:ext uri="{FF2B5EF4-FFF2-40B4-BE49-F238E27FC236}">
                <a16:creationId xmlns:a16="http://schemas.microsoft.com/office/drawing/2014/main" id="{3396E49F-49A1-4721-B58D-858E846AEBEA}"/>
              </a:ext>
            </a:extLst>
          </p:cNvPr>
          <p:cNvSpPr>
            <a:spLocks noChangeShapeType="1"/>
          </p:cNvSpPr>
          <p:nvPr/>
        </p:nvSpPr>
        <p:spPr bwMode="gray">
          <a:xfrm>
            <a:off x="4262442" y="2801257"/>
            <a:ext cx="0" cy="584200"/>
          </a:xfrm>
          <a:prstGeom prst="line">
            <a:avLst/>
          </a:prstGeom>
          <a:noFill/>
          <a:ln w="57150">
            <a:solidFill>
              <a:schemeClr val="tx2"/>
            </a:solidFill>
            <a:prstDash val="sysDot"/>
            <a:round/>
            <a:headEnd/>
            <a:tailEnd/>
          </a:ln>
          <a:effectLst/>
        </p:spPr>
        <p:txBody>
          <a:bodyPr wrap="square" lIns="45720" tIns="0" rIns="45720" bIns="0">
            <a:spAutoFit/>
          </a:bodyPr>
          <a:lstStyle/>
          <a:p>
            <a:endParaRPr lang="en-US"/>
          </a:p>
        </p:txBody>
      </p:sp>
      <p:sp>
        <p:nvSpPr>
          <p:cNvPr id="15" name="Line 77">
            <a:extLst>
              <a:ext uri="{FF2B5EF4-FFF2-40B4-BE49-F238E27FC236}">
                <a16:creationId xmlns:a16="http://schemas.microsoft.com/office/drawing/2014/main" id="{C9AFFF65-6F4C-433A-9A33-87501EE34B2D}"/>
              </a:ext>
            </a:extLst>
          </p:cNvPr>
          <p:cNvSpPr>
            <a:spLocks noChangeShapeType="1"/>
          </p:cNvSpPr>
          <p:nvPr/>
        </p:nvSpPr>
        <p:spPr bwMode="auto">
          <a:xfrm flipH="1">
            <a:off x="4110042" y="3410857"/>
            <a:ext cx="381000" cy="0"/>
          </a:xfrm>
          <a:prstGeom prst="line">
            <a:avLst/>
          </a:prstGeom>
          <a:noFill/>
          <a:ln w="38100">
            <a:solidFill>
              <a:schemeClr val="tx1"/>
            </a:solidFill>
            <a:round/>
            <a:headEnd/>
            <a:tailEnd/>
          </a:ln>
          <a:effectLst/>
        </p:spPr>
        <p:txBody>
          <a:bodyPr wrap="square" anchor="ctr">
            <a:spAutoFit/>
          </a:bodyPr>
          <a:lstStyle/>
          <a:p>
            <a:endParaRPr lang="en-US"/>
          </a:p>
        </p:txBody>
      </p:sp>
      <p:sp>
        <p:nvSpPr>
          <p:cNvPr id="16" name="Line 78">
            <a:extLst>
              <a:ext uri="{FF2B5EF4-FFF2-40B4-BE49-F238E27FC236}">
                <a16:creationId xmlns:a16="http://schemas.microsoft.com/office/drawing/2014/main" id="{BBDF8BAE-DA0A-4476-B2F2-6B7242129BA9}"/>
              </a:ext>
            </a:extLst>
          </p:cNvPr>
          <p:cNvSpPr>
            <a:spLocks noChangeShapeType="1"/>
          </p:cNvSpPr>
          <p:nvPr/>
        </p:nvSpPr>
        <p:spPr bwMode="auto">
          <a:xfrm>
            <a:off x="4262442" y="3410857"/>
            <a:ext cx="0" cy="228600"/>
          </a:xfrm>
          <a:prstGeom prst="line">
            <a:avLst/>
          </a:prstGeom>
          <a:noFill/>
          <a:ln w="9525">
            <a:solidFill>
              <a:schemeClr val="tx1"/>
            </a:solidFill>
            <a:round/>
            <a:headEnd/>
            <a:tailEnd/>
          </a:ln>
          <a:effectLst/>
        </p:spPr>
        <p:txBody>
          <a:bodyPr wrap="square" anchor="ctr">
            <a:spAutoFit/>
          </a:bodyPr>
          <a:lstStyle/>
          <a:p>
            <a:endParaRPr lang="en-US"/>
          </a:p>
        </p:txBody>
      </p:sp>
      <p:sp>
        <p:nvSpPr>
          <p:cNvPr id="17" name="Oval 79">
            <a:extLst>
              <a:ext uri="{FF2B5EF4-FFF2-40B4-BE49-F238E27FC236}">
                <a16:creationId xmlns:a16="http://schemas.microsoft.com/office/drawing/2014/main" id="{7C31FB1E-C3F0-41E5-A10D-6738E27D7D10}"/>
              </a:ext>
            </a:extLst>
          </p:cNvPr>
          <p:cNvSpPr>
            <a:spLocks noChangeArrowheads="1"/>
          </p:cNvSpPr>
          <p:nvPr/>
        </p:nvSpPr>
        <p:spPr bwMode="auto">
          <a:xfrm>
            <a:off x="4110042" y="3563257"/>
            <a:ext cx="381000" cy="228600"/>
          </a:xfrm>
          <a:prstGeom prst="ellipse">
            <a:avLst/>
          </a:prstGeom>
          <a:solidFill>
            <a:srgbClr val="C0C0C0"/>
          </a:solidFill>
          <a:ln w="9525">
            <a:solidFill>
              <a:schemeClr val="tx1"/>
            </a:solidFill>
            <a:round/>
            <a:headEnd/>
            <a:tailEnd/>
          </a:ln>
          <a:effectLst/>
        </p:spPr>
        <p:txBody>
          <a:bodyPr wrap="none" anchor="ctr"/>
          <a:lstStyle/>
          <a:p>
            <a:pPr algn="ctr"/>
            <a:r>
              <a:rPr lang="en-US" dirty="0"/>
              <a:t>~</a:t>
            </a:r>
          </a:p>
        </p:txBody>
      </p:sp>
      <p:sp>
        <p:nvSpPr>
          <p:cNvPr id="18" name="Rectangle 80">
            <a:extLst>
              <a:ext uri="{FF2B5EF4-FFF2-40B4-BE49-F238E27FC236}">
                <a16:creationId xmlns:a16="http://schemas.microsoft.com/office/drawing/2014/main" id="{3E9D773B-DCC0-4A4E-801D-34EEF5D524DB}"/>
              </a:ext>
            </a:extLst>
          </p:cNvPr>
          <p:cNvSpPr>
            <a:spLocks noChangeArrowheads="1"/>
          </p:cNvSpPr>
          <p:nvPr/>
        </p:nvSpPr>
        <p:spPr bwMode="auto">
          <a:xfrm>
            <a:off x="3805242" y="3791857"/>
            <a:ext cx="1066800" cy="304800"/>
          </a:xfrm>
          <a:prstGeom prst="rect">
            <a:avLst/>
          </a:prstGeom>
          <a:noFill/>
          <a:ln w="9525">
            <a:noFill/>
            <a:miter lim="800000"/>
            <a:headEnd/>
            <a:tailEnd/>
          </a:ln>
          <a:effectLst/>
        </p:spPr>
        <p:txBody>
          <a:bodyPr/>
          <a:lstStyle/>
          <a:p>
            <a:pPr algn="ctr">
              <a:lnSpc>
                <a:spcPct val="90000"/>
              </a:lnSpc>
              <a:spcBef>
                <a:spcPct val="20000"/>
              </a:spcBef>
            </a:pPr>
            <a:r>
              <a:rPr lang="en-US" sz="1000" b="1" dirty="0"/>
              <a:t>IBR</a:t>
            </a:r>
          </a:p>
        </p:txBody>
      </p:sp>
      <p:sp>
        <p:nvSpPr>
          <p:cNvPr id="19" name="Line 88">
            <a:extLst>
              <a:ext uri="{FF2B5EF4-FFF2-40B4-BE49-F238E27FC236}">
                <a16:creationId xmlns:a16="http://schemas.microsoft.com/office/drawing/2014/main" id="{616B383A-F85F-40B3-8903-52CB376647ED}"/>
              </a:ext>
            </a:extLst>
          </p:cNvPr>
          <p:cNvSpPr>
            <a:spLocks noChangeShapeType="1"/>
          </p:cNvSpPr>
          <p:nvPr/>
        </p:nvSpPr>
        <p:spPr bwMode="auto">
          <a:xfrm flipH="1" flipV="1">
            <a:off x="6553204" y="2115457"/>
            <a:ext cx="0" cy="584200"/>
          </a:xfrm>
          <a:prstGeom prst="line">
            <a:avLst/>
          </a:prstGeom>
          <a:noFill/>
          <a:ln w="38100">
            <a:solidFill>
              <a:schemeClr val="tx1"/>
            </a:solidFill>
            <a:round/>
            <a:headEnd/>
            <a:tailEnd/>
          </a:ln>
          <a:effectLst/>
        </p:spPr>
        <p:txBody>
          <a:bodyPr wrap="square" anchor="ctr">
            <a:spAutoFit/>
          </a:bodyPr>
          <a:lstStyle/>
          <a:p>
            <a:endParaRPr lang="en-US"/>
          </a:p>
        </p:txBody>
      </p:sp>
      <p:sp>
        <p:nvSpPr>
          <p:cNvPr id="21" name="Rectangle 72">
            <a:extLst>
              <a:ext uri="{FF2B5EF4-FFF2-40B4-BE49-F238E27FC236}">
                <a16:creationId xmlns:a16="http://schemas.microsoft.com/office/drawing/2014/main" id="{CE36E0ED-9EC6-4FE0-89DC-830B79421286}"/>
              </a:ext>
            </a:extLst>
          </p:cNvPr>
          <p:cNvSpPr>
            <a:spLocks noChangeArrowheads="1"/>
          </p:cNvSpPr>
          <p:nvPr/>
        </p:nvSpPr>
        <p:spPr bwMode="auto">
          <a:xfrm>
            <a:off x="4114804" y="21916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B</a:t>
            </a:r>
          </a:p>
        </p:txBody>
      </p:sp>
      <p:sp>
        <p:nvSpPr>
          <p:cNvPr id="22" name="Rectangle 72">
            <a:extLst>
              <a:ext uri="{FF2B5EF4-FFF2-40B4-BE49-F238E27FC236}">
                <a16:creationId xmlns:a16="http://schemas.microsoft.com/office/drawing/2014/main" id="{7F1A4FB0-C4E5-4F9B-819E-65EB7B415EE8}"/>
              </a:ext>
            </a:extLst>
          </p:cNvPr>
          <p:cNvSpPr>
            <a:spLocks noChangeArrowheads="1"/>
          </p:cNvSpPr>
          <p:nvPr/>
        </p:nvSpPr>
        <p:spPr bwMode="auto">
          <a:xfrm>
            <a:off x="4419604" y="24202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C</a:t>
            </a:r>
          </a:p>
        </p:txBody>
      </p:sp>
      <p:sp>
        <p:nvSpPr>
          <p:cNvPr id="23" name="Rectangle 87">
            <a:extLst>
              <a:ext uri="{FF2B5EF4-FFF2-40B4-BE49-F238E27FC236}">
                <a16:creationId xmlns:a16="http://schemas.microsoft.com/office/drawing/2014/main" id="{86340058-E641-4117-9F6E-7C58144BD5BF}"/>
              </a:ext>
            </a:extLst>
          </p:cNvPr>
          <p:cNvSpPr>
            <a:spLocks noChangeArrowheads="1"/>
          </p:cNvSpPr>
          <p:nvPr/>
        </p:nvSpPr>
        <p:spPr bwMode="auto">
          <a:xfrm>
            <a:off x="6019804" y="1886857"/>
            <a:ext cx="990600" cy="228600"/>
          </a:xfrm>
          <a:prstGeom prst="rect">
            <a:avLst/>
          </a:prstGeom>
          <a:noFill/>
          <a:ln w="9525">
            <a:noFill/>
            <a:miter lim="800000"/>
            <a:headEnd/>
            <a:tailEnd/>
          </a:ln>
          <a:effectLst/>
        </p:spPr>
        <p:txBody>
          <a:bodyPr/>
          <a:lstStyle/>
          <a:p>
            <a:pPr algn="ctr">
              <a:lnSpc>
                <a:spcPct val="90000"/>
              </a:lnSpc>
              <a:spcBef>
                <a:spcPct val="20000"/>
              </a:spcBef>
            </a:pPr>
            <a:r>
              <a:rPr lang="en-US" sz="1000" dirty="0">
                <a:solidFill>
                  <a:srgbClr val="0000CC"/>
                </a:solidFill>
              </a:rPr>
              <a:t>Station 2</a:t>
            </a:r>
          </a:p>
        </p:txBody>
      </p:sp>
      <p:sp>
        <p:nvSpPr>
          <p:cNvPr id="24" name="Rectangle 72">
            <a:extLst>
              <a:ext uri="{FF2B5EF4-FFF2-40B4-BE49-F238E27FC236}">
                <a16:creationId xmlns:a16="http://schemas.microsoft.com/office/drawing/2014/main" id="{F35FD4F9-5522-4B9D-A247-4A0B25F348D6}"/>
              </a:ext>
            </a:extLst>
          </p:cNvPr>
          <p:cNvSpPr>
            <a:spLocks noChangeArrowheads="1"/>
          </p:cNvSpPr>
          <p:nvPr/>
        </p:nvSpPr>
        <p:spPr bwMode="auto">
          <a:xfrm>
            <a:off x="1600204" y="21916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D</a:t>
            </a:r>
          </a:p>
        </p:txBody>
      </p:sp>
      <p:sp>
        <p:nvSpPr>
          <p:cNvPr id="25" name="Rectangle 72">
            <a:extLst>
              <a:ext uri="{FF2B5EF4-FFF2-40B4-BE49-F238E27FC236}">
                <a16:creationId xmlns:a16="http://schemas.microsoft.com/office/drawing/2014/main" id="{E5325585-B504-445B-B57B-8928E847D075}"/>
              </a:ext>
            </a:extLst>
          </p:cNvPr>
          <p:cNvSpPr>
            <a:spLocks noChangeArrowheads="1"/>
          </p:cNvSpPr>
          <p:nvPr/>
        </p:nvSpPr>
        <p:spPr bwMode="auto">
          <a:xfrm>
            <a:off x="6248404" y="21916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E</a:t>
            </a:r>
          </a:p>
        </p:txBody>
      </p:sp>
      <p:sp>
        <p:nvSpPr>
          <p:cNvPr id="26" name="Rectangle 87">
            <a:extLst>
              <a:ext uri="{FF2B5EF4-FFF2-40B4-BE49-F238E27FC236}">
                <a16:creationId xmlns:a16="http://schemas.microsoft.com/office/drawing/2014/main" id="{63F4E94C-EFD7-4DF6-B9EC-D140AF7F7071}"/>
              </a:ext>
            </a:extLst>
          </p:cNvPr>
          <p:cNvSpPr>
            <a:spLocks noChangeArrowheads="1"/>
          </p:cNvSpPr>
          <p:nvPr/>
        </p:nvSpPr>
        <p:spPr bwMode="auto">
          <a:xfrm>
            <a:off x="990604" y="1810657"/>
            <a:ext cx="990600" cy="228600"/>
          </a:xfrm>
          <a:prstGeom prst="rect">
            <a:avLst/>
          </a:prstGeom>
          <a:noFill/>
          <a:ln w="9525">
            <a:noFill/>
            <a:miter lim="800000"/>
            <a:headEnd/>
            <a:tailEnd/>
          </a:ln>
          <a:effectLst/>
        </p:spPr>
        <p:txBody>
          <a:bodyPr/>
          <a:lstStyle/>
          <a:p>
            <a:pPr algn="ctr">
              <a:lnSpc>
                <a:spcPct val="90000"/>
              </a:lnSpc>
              <a:spcBef>
                <a:spcPct val="20000"/>
              </a:spcBef>
            </a:pPr>
            <a:r>
              <a:rPr lang="en-US" sz="1000" dirty="0">
                <a:solidFill>
                  <a:srgbClr val="0000CC"/>
                </a:solidFill>
              </a:rPr>
              <a:t>Station 1</a:t>
            </a:r>
          </a:p>
        </p:txBody>
      </p:sp>
      <p:sp>
        <p:nvSpPr>
          <p:cNvPr id="28" name="Rectangle 87">
            <a:extLst>
              <a:ext uri="{FF2B5EF4-FFF2-40B4-BE49-F238E27FC236}">
                <a16:creationId xmlns:a16="http://schemas.microsoft.com/office/drawing/2014/main" id="{FD3B2E52-7069-4BFB-84D7-76ED06A30B79}"/>
              </a:ext>
            </a:extLst>
          </p:cNvPr>
          <p:cNvSpPr>
            <a:spLocks noChangeArrowheads="1"/>
          </p:cNvSpPr>
          <p:nvPr/>
        </p:nvSpPr>
        <p:spPr bwMode="auto">
          <a:xfrm>
            <a:off x="2514603" y="2115457"/>
            <a:ext cx="919163" cy="228600"/>
          </a:xfrm>
          <a:prstGeom prst="rect">
            <a:avLst/>
          </a:prstGeom>
          <a:noFill/>
          <a:ln w="9525">
            <a:noFill/>
            <a:miter lim="800000"/>
            <a:headEnd/>
            <a:tailEnd/>
          </a:ln>
          <a:effectLst/>
        </p:spPr>
        <p:txBody>
          <a:bodyPr/>
          <a:lstStyle/>
          <a:p>
            <a:pPr algn="ctr">
              <a:lnSpc>
                <a:spcPct val="90000"/>
              </a:lnSpc>
              <a:spcBef>
                <a:spcPct val="20000"/>
              </a:spcBef>
            </a:pPr>
            <a:r>
              <a:rPr lang="en-US" sz="1000" dirty="0">
                <a:solidFill>
                  <a:srgbClr val="FF0000"/>
                </a:solidFill>
              </a:rPr>
              <a:t>138 or 345 kV</a:t>
            </a:r>
          </a:p>
        </p:txBody>
      </p:sp>
      <p:sp>
        <p:nvSpPr>
          <p:cNvPr id="29" name="Rectangle 87">
            <a:extLst>
              <a:ext uri="{FF2B5EF4-FFF2-40B4-BE49-F238E27FC236}">
                <a16:creationId xmlns:a16="http://schemas.microsoft.com/office/drawing/2014/main" id="{AE64CAE5-B29C-4E95-A11D-93EF57B0A039}"/>
              </a:ext>
            </a:extLst>
          </p:cNvPr>
          <p:cNvSpPr>
            <a:spLocks noChangeArrowheads="1"/>
          </p:cNvSpPr>
          <p:nvPr/>
        </p:nvSpPr>
        <p:spPr bwMode="auto">
          <a:xfrm>
            <a:off x="4267204" y="3029857"/>
            <a:ext cx="1143000" cy="228600"/>
          </a:xfrm>
          <a:prstGeom prst="rect">
            <a:avLst/>
          </a:prstGeom>
          <a:noFill/>
          <a:ln w="9525">
            <a:noFill/>
            <a:miter lim="800000"/>
            <a:headEnd/>
            <a:tailEnd/>
          </a:ln>
          <a:effectLst/>
        </p:spPr>
        <p:txBody>
          <a:bodyPr/>
          <a:lstStyle/>
          <a:p>
            <a:pPr algn="ctr">
              <a:lnSpc>
                <a:spcPct val="90000"/>
              </a:lnSpc>
              <a:spcBef>
                <a:spcPct val="20000"/>
              </a:spcBef>
            </a:pPr>
            <a:r>
              <a:rPr lang="en-US" sz="800" dirty="0">
                <a:solidFill>
                  <a:srgbClr val="0000CC"/>
                </a:solidFill>
              </a:rPr>
              <a:t>Interconnection Line</a:t>
            </a:r>
          </a:p>
        </p:txBody>
      </p:sp>
      <p:sp>
        <p:nvSpPr>
          <p:cNvPr id="30" name="Lightning Bolt 29">
            <a:extLst>
              <a:ext uri="{FF2B5EF4-FFF2-40B4-BE49-F238E27FC236}">
                <a16:creationId xmlns:a16="http://schemas.microsoft.com/office/drawing/2014/main" id="{63191CD3-0876-4759-A6A9-3460739C323C}"/>
              </a:ext>
            </a:extLst>
          </p:cNvPr>
          <p:cNvSpPr/>
          <p:nvPr/>
        </p:nvSpPr>
        <p:spPr>
          <a:xfrm>
            <a:off x="4152496" y="2966037"/>
            <a:ext cx="219891" cy="2626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a:extLst>
              <a:ext uri="{FF2B5EF4-FFF2-40B4-BE49-F238E27FC236}">
                <a16:creationId xmlns:a16="http://schemas.microsoft.com/office/drawing/2014/main" id="{E392E979-C763-4833-B4A2-6B0FFC64D7AC}"/>
              </a:ext>
            </a:extLst>
          </p:cNvPr>
          <p:cNvCxnSpPr>
            <a:cxnSpLocks/>
            <a:stCxn id="41" idx="3"/>
          </p:cNvCxnSpPr>
          <p:nvPr/>
        </p:nvCxnSpPr>
        <p:spPr>
          <a:xfrm flipV="1">
            <a:off x="2920836" y="3152973"/>
            <a:ext cx="1231660" cy="1892052"/>
          </a:xfrm>
          <a:prstGeom prst="straightConnector1">
            <a:avLst/>
          </a:prstGeom>
          <a:ln w="19050">
            <a:solidFill>
              <a:srgbClr val="860038"/>
            </a:solidFill>
            <a:tailEnd type="triangle"/>
          </a:ln>
        </p:spPr>
        <p:style>
          <a:lnRef idx="1">
            <a:schemeClr val="accent1"/>
          </a:lnRef>
          <a:fillRef idx="0">
            <a:schemeClr val="accent1"/>
          </a:fillRef>
          <a:effectRef idx="0">
            <a:schemeClr val="accent1"/>
          </a:effectRef>
          <a:fontRef idx="minor">
            <a:schemeClr val="tx1"/>
          </a:fontRef>
        </p:style>
      </p:cxnSp>
      <p:sp>
        <p:nvSpPr>
          <p:cNvPr id="40" name="Content Placeholder 2">
            <a:extLst>
              <a:ext uri="{FF2B5EF4-FFF2-40B4-BE49-F238E27FC236}">
                <a16:creationId xmlns:a16="http://schemas.microsoft.com/office/drawing/2014/main" id="{F4163E9C-DA85-44B2-A774-1A04B74E1BC9}"/>
              </a:ext>
            </a:extLst>
          </p:cNvPr>
          <p:cNvSpPr txBox="1">
            <a:spLocks/>
          </p:cNvSpPr>
          <p:nvPr/>
        </p:nvSpPr>
        <p:spPr>
          <a:xfrm>
            <a:off x="527439" y="4529146"/>
            <a:ext cx="2463637" cy="105744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7698"/>
              </a:buClr>
              <a:buFont typeface="Arial" panose="020B0604020202020204" pitchFamily="34" charset="0"/>
              <a:buNone/>
              <a:defRPr sz="1400" kern="1200">
                <a:solidFill>
                  <a:srgbClr val="717073"/>
                </a:solidFill>
                <a:latin typeface="Arial" panose="020B0604020202020204" pitchFamily="34" charset="0"/>
                <a:ea typeface="+mn-ea"/>
                <a:cs typeface="Arial" panose="020B0604020202020204" pitchFamily="34" charset="0"/>
              </a:defRPr>
            </a:lvl1pPr>
            <a:lvl2pPr marL="231775"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2pPr>
            <a:lvl3pPr marL="463550" indent="-231775"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3pPr>
            <a:lvl4pPr marL="687388"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4pPr>
            <a:lvl5pPr marL="920750" indent="-233363"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144">
              <a:lnSpc>
                <a:spcPct val="100000"/>
              </a:lnSpc>
              <a:spcBef>
                <a:spcPts val="450"/>
              </a:spcBef>
            </a:pPr>
            <a:r>
              <a:rPr lang="en-US" b="1" dirty="0">
                <a:solidFill>
                  <a:srgbClr val="860038"/>
                </a:solidFill>
              </a:rPr>
              <a:t>Fault on IBR Tie Line:</a:t>
            </a:r>
          </a:p>
          <a:p>
            <a:pPr marL="221444" indent="-214303">
              <a:lnSpc>
                <a:spcPct val="100000"/>
              </a:lnSpc>
              <a:spcBef>
                <a:spcPts val="450"/>
              </a:spcBef>
              <a:buFont typeface="Arial" panose="020B0604020202020204" pitchFamily="34" charset="0"/>
              <a:buChar char="•"/>
            </a:pPr>
            <a:r>
              <a:rPr lang="en-US" dirty="0"/>
              <a:t>CB A and CB C trip</a:t>
            </a:r>
          </a:p>
        </p:txBody>
      </p:sp>
      <p:sp>
        <p:nvSpPr>
          <p:cNvPr id="41" name="Rectangle: Rounded Corners 40">
            <a:extLst>
              <a:ext uri="{FF2B5EF4-FFF2-40B4-BE49-F238E27FC236}">
                <a16:creationId xmlns:a16="http://schemas.microsoft.com/office/drawing/2014/main" id="{D510AA3F-3410-4FBB-BED4-87280E6CBE4C}"/>
              </a:ext>
            </a:extLst>
          </p:cNvPr>
          <p:cNvSpPr/>
          <p:nvPr/>
        </p:nvSpPr>
        <p:spPr>
          <a:xfrm>
            <a:off x="457200" y="4528083"/>
            <a:ext cx="2463636" cy="1033884"/>
          </a:xfrm>
          <a:prstGeom prst="roundRect">
            <a:avLst/>
          </a:prstGeom>
          <a:noFill/>
          <a:ln w="19050">
            <a:solidFill>
              <a:srgbClr val="86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a:extLst>
              <a:ext uri="{FF2B5EF4-FFF2-40B4-BE49-F238E27FC236}">
                <a16:creationId xmlns:a16="http://schemas.microsoft.com/office/drawing/2014/main" id="{B4BE090B-1C50-4D0D-8CD9-31EA64A86966}"/>
              </a:ext>
            </a:extLst>
          </p:cNvPr>
          <p:cNvCxnSpPr>
            <a:cxnSpLocks/>
            <a:stCxn id="48" idx="1"/>
            <a:endCxn id="22" idx="3"/>
          </p:cNvCxnSpPr>
          <p:nvPr/>
        </p:nvCxnSpPr>
        <p:spPr>
          <a:xfrm flipH="1" flipV="1">
            <a:off x="4643442" y="2547215"/>
            <a:ext cx="1604962" cy="996715"/>
          </a:xfrm>
          <a:prstGeom prst="straightConnector1">
            <a:avLst/>
          </a:prstGeom>
          <a:ln w="19050">
            <a:solidFill>
              <a:srgbClr val="860038"/>
            </a:solidFill>
            <a:tailEnd type="triangle"/>
          </a:ln>
        </p:spPr>
        <p:style>
          <a:lnRef idx="1">
            <a:schemeClr val="accent1"/>
          </a:lnRef>
          <a:fillRef idx="0">
            <a:schemeClr val="accent1"/>
          </a:fillRef>
          <a:effectRef idx="0">
            <a:schemeClr val="accent1"/>
          </a:effectRef>
          <a:fontRef idx="minor">
            <a:schemeClr val="tx1"/>
          </a:fontRef>
        </p:style>
      </p:cxnSp>
      <p:sp>
        <p:nvSpPr>
          <p:cNvPr id="48" name="Rectangle: Rounded Corners 47">
            <a:extLst>
              <a:ext uri="{FF2B5EF4-FFF2-40B4-BE49-F238E27FC236}">
                <a16:creationId xmlns:a16="http://schemas.microsoft.com/office/drawing/2014/main" id="{B9DA0C90-194B-4608-B57F-79741DAFE430}"/>
              </a:ext>
            </a:extLst>
          </p:cNvPr>
          <p:cNvSpPr/>
          <p:nvPr/>
        </p:nvSpPr>
        <p:spPr>
          <a:xfrm>
            <a:off x="6248404" y="2991202"/>
            <a:ext cx="2664771" cy="1105455"/>
          </a:xfrm>
          <a:prstGeom prst="roundRect">
            <a:avLst/>
          </a:prstGeom>
          <a:noFill/>
          <a:ln w="19050">
            <a:solidFill>
              <a:srgbClr val="86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ontent Placeholder 2">
            <a:extLst>
              <a:ext uri="{FF2B5EF4-FFF2-40B4-BE49-F238E27FC236}">
                <a16:creationId xmlns:a16="http://schemas.microsoft.com/office/drawing/2014/main" id="{309DE2F7-F058-4685-AE41-8CA541E2C5BB}"/>
              </a:ext>
            </a:extLst>
          </p:cNvPr>
          <p:cNvSpPr txBox="1">
            <a:spLocks/>
          </p:cNvSpPr>
          <p:nvPr/>
        </p:nvSpPr>
        <p:spPr>
          <a:xfrm>
            <a:off x="6367745" y="2968214"/>
            <a:ext cx="2735395" cy="188786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7698"/>
              </a:buClr>
              <a:buFont typeface="Arial" panose="020B0604020202020204" pitchFamily="34" charset="0"/>
              <a:buNone/>
              <a:defRPr sz="1400" kern="1200">
                <a:solidFill>
                  <a:srgbClr val="717073"/>
                </a:solidFill>
                <a:latin typeface="Arial" panose="020B0604020202020204" pitchFamily="34" charset="0"/>
                <a:ea typeface="+mn-ea"/>
                <a:cs typeface="Arial" panose="020B0604020202020204" pitchFamily="34" charset="0"/>
              </a:defRPr>
            </a:lvl1pPr>
            <a:lvl2pPr marL="231775"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2pPr>
            <a:lvl3pPr marL="463550" indent="-231775"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3pPr>
            <a:lvl4pPr marL="687388"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4pPr>
            <a:lvl5pPr marL="920750" indent="-233363"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144">
              <a:lnSpc>
                <a:spcPct val="100000"/>
              </a:lnSpc>
              <a:spcBef>
                <a:spcPts val="450"/>
              </a:spcBef>
            </a:pPr>
            <a:r>
              <a:rPr lang="en-US" b="1" dirty="0">
                <a:solidFill>
                  <a:srgbClr val="860038"/>
                </a:solidFill>
              </a:rPr>
              <a:t>Lead CB C Reclosing:</a:t>
            </a:r>
          </a:p>
          <a:p>
            <a:pPr marL="221444" indent="-214303">
              <a:lnSpc>
                <a:spcPct val="100000"/>
              </a:lnSpc>
              <a:spcBef>
                <a:spcPts val="450"/>
              </a:spcBef>
              <a:buFont typeface="Arial" panose="020B0604020202020204" pitchFamily="34" charset="0"/>
              <a:buChar char="•"/>
            </a:pPr>
            <a:r>
              <a:rPr lang="en-US" dirty="0"/>
              <a:t>20 seconds open interval</a:t>
            </a:r>
          </a:p>
          <a:p>
            <a:pPr marL="221444" indent="-214303">
              <a:lnSpc>
                <a:spcPct val="100000"/>
              </a:lnSpc>
              <a:spcBef>
                <a:spcPts val="450"/>
              </a:spcBef>
              <a:buFont typeface="Arial" panose="020B0604020202020204" pitchFamily="34" charset="0"/>
              <a:buChar char="•"/>
            </a:pPr>
            <a:r>
              <a:rPr lang="en-US" dirty="0"/>
              <a:t>Supervised reclose on a Dead Line only</a:t>
            </a:r>
          </a:p>
        </p:txBody>
      </p:sp>
      <p:sp>
        <p:nvSpPr>
          <p:cNvPr id="53" name="Rectangle: Rounded Corners 52">
            <a:extLst>
              <a:ext uri="{FF2B5EF4-FFF2-40B4-BE49-F238E27FC236}">
                <a16:creationId xmlns:a16="http://schemas.microsoft.com/office/drawing/2014/main" id="{BF9D71B9-B84B-4B60-AECF-7E3265B96182}"/>
              </a:ext>
            </a:extLst>
          </p:cNvPr>
          <p:cNvSpPr/>
          <p:nvPr/>
        </p:nvSpPr>
        <p:spPr>
          <a:xfrm>
            <a:off x="25595" y="3232635"/>
            <a:ext cx="3109190" cy="1100790"/>
          </a:xfrm>
          <a:prstGeom prst="roundRect">
            <a:avLst/>
          </a:prstGeom>
          <a:noFill/>
          <a:ln w="19050">
            <a:solidFill>
              <a:srgbClr val="86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Content Placeholder 2">
            <a:extLst>
              <a:ext uri="{FF2B5EF4-FFF2-40B4-BE49-F238E27FC236}">
                <a16:creationId xmlns:a16="http://schemas.microsoft.com/office/drawing/2014/main" id="{E6BC3AE0-77F7-49DE-8047-482FB5164AD0}"/>
              </a:ext>
            </a:extLst>
          </p:cNvPr>
          <p:cNvSpPr txBox="1">
            <a:spLocks/>
          </p:cNvSpPr>
          <p:nvPr/>
        </p:nvSpPr>
        <p:spPr>
          <a:xfrm>
            <a:off x="40853" y="3218921"/>
            <a:ext cx="3211103" cy="117202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7698"/>
              </a:buClr>
              <a:buFont typeface="Arial" panose="020B0604020202020204" pitchFamily="34" charset="0"/>
              <a:buNone/>
              <a:defRPr sz="1400" kern="1200">
                <a:solidFill>
                  <a:srgbClr val="717073"/>
                </a:solidFill>
                <a:latin typeface="Arial" panose="020B0604020202020204" pitchFamily="34" charset="0"/>
                <a:ea typeface="+mn-ea"/>
                <a:cs typeface="Arial" panose="020B0604020202020204" pitchFamily="34" charset="0"/>
              </a:defRPr>
            </a:lvl1pPr>
            <a:lvl2pPr marL="231775"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2pPr>
            <a:lvl3pPr marL="463550" indent="-231775"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3pPr>
            <a:lvl4pPr marL="687388"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4pPr>
            <a:lvl5pPr marL="920750" indent="-233363"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144">
              <a:lnSpc>
                <a:spcPct val="100000"/>
              </a:lnSpc>
              <a:spcBef>
                <a:spcPts val="450"/>
              </a:spcBef>
            </a:pPr>
            <a:r>
              <a:rPr lang="en-US" b="1" dirty="0">
                <a:solidFill>
                  <a:srgbClr val="860038"/>
                </a:solidFill>
              </a:rPr>
              <a:t>Follow CB A Reclosing:</a:t>
            </a:r>
          </a:p>
          <a:p>
            <a:pPr marL="221444" indent="-214303">
              <a:lnSpc>
                <a:spcPct val="100000"/>
              </a:lnSpc>
              <a:spcBef>
                <a:spcPts val="450"/>
              </a:spcBef>
              <a:buFont typeface="Arial" panose="020B0604020202020204" pitchFamily="34" charset="0"/>
              <a:buChar char="•"/>
            </a:pPr>
            <a:r>
              <a:rPr lang="en-US" dirty="0"/>
              <a:t>21 seconds open interval</a:t>
            </a:r>
          </a:p>
        </p:txBody>
      </p:sp>
      <p:cxnSp>
        <p:nvCxnSpPr>
          <p:cNvPr id="55" name="Straight Arrow Connector 54">
            <a:extLst>
              <a:ext uri="{FF2B5EF4-FFF2-40B4-BE49-F238E27FC236}">
                <a16:creationId xmlns:a16="http://schemas.microsoft.com/office/drawing/2014/main" id="{01B76262-EE29-4FBD-A5E4-3CBB6B238D72}"/>
              </a:ext>
            </a:extLst>
          </p:cNvPr>
          <p:cNvCxnSpPr>
            <a:cxnSpLocks/>
            <a:stCxn id="53" idx="0"/>
          </p:cNvCxnSpPr>
          <p:nvPr/>
        </p:nvCxnSpPr>
        <p:spPr>
          <a:xfrm flipV="1">
            <a:off x="1580190" y="2558291"/>
            <a:ext cx="2223100" cy="674344"/>
          </a:xfrm>
          <a:prstGeom prst="straightConnector1">
            <a:avLst/>
          </a:prstGeom>
          <a:ln w="19050">
            <a:solidFill>
              <a:srgbClr val="860038"/>
            </a:solidFill>
            <a:tailEnd type="triangle"/>
          </a:ln>
        </p:spPr>
        <p:style>
          <a:lnRef idx="1">
            <a:schemeClr val="accent1"/>
          </a:lnRef>
          <a:fillRef idx="0">
            <a:schemeClr val="accent1"/>
          </a:fillRef>
          <a:effectRef idx="0">
            <a:schemeClr val="accent1"/>
          </a:effectRef>
          <a:fontRef idx="minor">
            <a:schemeClr val="tx1"/>
          </a:fontRef>
        </p:style>
      </p:cxnSp>
      <p:sp>
        <p:nvSpPr>
          <p:cNvPr id="70" name="Line 92">
            <a:extLst>
              <a:ext uri="{FF2B5EF4-FFF2-40B4-BE49-F238E27FC236}">
                <a16:creationId xmlns:a16="http://schemas.microsoft.com/office/drawing/2014/main" id="{928215F5-41C0-4D2E-ABC0-144D06F0EB9C}"/>
              </a:ext>
            </a:extLst>
          </p:cNvPr>
          <p:cNvSpPr>
            <a:spLocks noChangeShapeType="1"/>
          </p:cNvSpPr>
          <p:nvPr/>
        </p:nvSpPr>
        <p:spPr bwMode="auto">
          <a:xfrm flipH="1">
            <a:off x="6548441" y="2267857"/>
            <a:ext cx="228600" cy="0"/>
          </a:xfrm>
          <a:prstGeom prst="line">
            <a:avLst/>
          </a:prstGeom>
          <a:noFill/>
          <a:ln w="9525">
            <a:solidFill>
              <a:schemeClr val="tx1"/>
            </a:solidFill>
            <a:round/>
            <a:headEnd/>
            <a:tailEnd/>
          </a:ln>
          <a:effectLst/>
        </p:spPr>
        <p:txBody>
          <a:bodyPr anchor="ctr">
            <a:spAutoFit/>
          </a:bodyPr>
          <a:lstStyle/>
          <a:p>
            <a:endParaRPr lang="en-US"/>
          </a:p>
        </p:txBody>
      </p:sp>
      <p:sp>
        <p:nvSpPr>
          <p:cNvPr id="71" name="Line 76">
            <a:extLst>
              <a:ext uri="{FF2B5EF4-FFF2-40B4-BE49-F238E27FC236}">
                <a16:creationId xmlns:a16="http://schemas.microsoft.com/office/drawing/2014/main" id="{03222600-AD60-4C92-BBDB-1F2FC5484F78}"/>
              </a:ext>
            </a:extLst>
          </p:cNvPr>
          <p:cNvSpPr>
            <a:spLocks noChangeShapeType="1"/>
          </p:cNvSpPr>
          <p:nvPr/>
        </p:nvSpPr>
        <p:spPr bwMode="gray">
          <a:xfrm flipH="1" flipV="1">
            <a:off x="6777041" y="2344057"/>
            <a:ext cx="457200" cy="0"/>
          </a:xfrm>
          <a:prstGeom prst="line">
            <a:avLst/>
          </a:prstGeom>
          <a:noFill/>
          <a:ln w="57150">
            <a:solidFill>
              <a:schemeClr val="tx2"/>
            </a:solidFill>
            <a:prstDash val="sysDot"/>
            <a:round/>
            <a:headEnd/>
            <a:tailEnd/>
          </a:ln>
          <a:effectLst/>
        </p:spPr>
        <p:txBody>
          <a:bodyPr wrap="square" lIns="45720" tIns="0" rIns="45720" bIns="0">
            <a:spAutoFit/>
          </a:bodyPr>
          <a:lstStyle/>
          <a:p>
            <a:endParaRPr lang="en-US"/>
          </a:p>
        </p:txBody>
      </p:sp>
      <p:sp>
        <p:nvSpPr>
          <p:cNvPr id="72" name="Rectangle 72">
            <a:extLst>
              <a:ext uri="{FF2B5EF4-FFF2-40B4-BE49-F238E27FC236}">
                <a16:creationId xmlns:a16="http://schemas.microsoft.com/office/drawing/2014/main" id="{9B7A1FD4-C2C5-480C-B583-AC3555CE962A}"/>
              </a:ext>
            </a:extLst>
          </p:cNvPr>
          <p:cNvSpPr>
            <a:spLocks noChangeArrowheads="1"/>
          </p:cNvSpPr>
          <p:nvPr/>
        </p:nvSpPr>
        <p:spPr bwMode="auto">
          <a:xfrm>
            <a:off x="6624641" y="21916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F</a:t>
            </a:r>
          </a:p>
        </p:txBody>
      </p:sp>
      <p:sp>
        <p:nvSpPr>
          <p:cNvPr id="73" name="Line 88">
            <a:extLst>
              <a:ext uri="{FF2B5EF4-FFF2-40B4-BE49-F238E27FC236}">
                <a16:creationId xmlns:a16="http://schemas.microsoft.com/office/drawing/2014/main" id="{1BFABB53-9DF6-42A4-BAFA-F63D6F555FD1}"/>
              </a:ext>
            </a:extLst>
          </p:cNvPr>
          <p:cNvSpPr>
            <a:spLocks noChangeShapeType="1"/>
          </p:cNvSpPr>
          <p:nvPr/>
        </p:nvSpPr>
        <p:spPr bwMode="auto">
          <a:xfrm flipH="1" flipV="1">
            <a:off x="7234241" y="2191657"/>
            <a:ext cx="0" cy="355600"/>
          </a:xfrm>
          <a:prstGeom prst="line">
            <a:avLst/>
          </a:prstGeom>
          <a:noFill/>
          <a:ln w="38100">
            <a:solidFill>
              <a:schemeClr val="tx1"/>
            </a:solidFill>
            <a:round/>
            <a:headEnd/>
            <a:tailEnd/>
          </a:ln>
          <a:effectLst/>
        </p:spPr>
        <p:txBody>
          <a:bodyPr wrap="square" anchor="ctr">
            <a:spAutoFit/>
          </a:bodyPr>
          <a:lstStyle/>
          <a:p>
            <a:endParaRPr lang="en-US"/>
          </a:p>
        </p:txBody>
      </p:sp>
      <p:sp>
        <p:nvSpPr>
          <p:cNvPr id="74" name="Line 92">
            <a:extLst>
              <a:ext uri="{FF2B5EF4-FFF2-40B4-BE49-F238E27FC236}">
                <a16:creationId xmlns:a16="http://schemas.microsoft.com/office/drawing/2014/main" id="{8590E090-61F6-4CFB-86D0-0387A2F13EA5}"/>
              </a:ext>
            </a:extLst>
          </p:cNvPr>
          <p:cNvSpPr>
            <a:spLocks noChangeShapeType="1"/>
          </p:cNvSpPr>
          <p:nvPr/>
        </p:nvSpPr>
        <p:spPr bwMode="auto">
          <a:xfrm flipH="1">
            <a:off x="7158041" y="2344057"/>
            <a:ext cx="228600" cy="0"/>
          </a:xfrm>
          <a:prstGeom prst="line">
            <a:avLst/>
          </a:prstGeom>
          <a:noFill/>
          <a:ln w="9525">
            <a:solidFill>
              <a:schemeClr val="tx1"/>
            </a:solidFill>
            <a:round/>
            <a:headEnd/>
            <a:tailEnd/>
          </a:ln>
          <a:effectLst/>
        </p:spPr>
        <p:txBody>
          <a:bodyPr anchor="ctr">
            <a:spAutoFit/>
          </a:bodyPr>
          <a:lstStyle/>
          <a:p>
            <a:endParaRPr lang="en-US"/>
          </a:p>
        </p:txBody>
      </p:sp>
      <p:sp>
        <p:nvSpPr>
          <p:cNvPr id="75" name="Oval 93">
            <a:extLst>
              <a:ext uri="{FF2B5EF4-FFF2-40B4-BE49-F238E27FC236}">
                <a16:creationId xmlns:a16="http://schemas.microsoft.com/office/drawing/2014/main" id="{34C63EA6-3EBC-44B6-8DC0-0089E7AF6D2B}"/>
              </a:ext>
            </a:extLst>
          </p:cNvPr>
          <p:cNvSpPr>
            <a:spLocks noChangeArrowheads="1"/>
          </p:cNvSpPr>
          <p:nvPr/>
        </p:nvSpPr>
        <p:spPr bwMode="auto">
          <a:xfrm>
            <a:off x="7310441" y="2191657"/>
            <a:ext cx="381000" cy="228600"/>
          </a:xfrm>
          <a:prstGeom prst="ellipse">
            <a:avLst/>
          </a:prstGeom>
          <a:solidFill>
            <a:srgbClr val="C0C0C0"/>
          </a:solidFill>
          <a:ln w="9525">
            <a:solidFill>
              <a:schemeClr val="tx1"/>
            </a:solidFill>
            <a:round/>
            <a:headEnd/>
            <a:tailEnd/>
          </a:ln>
          <a:effectLst/>
        </p:spPr>
        <p:txBody>
          <a:bodyPr wrap="none" anchor="ctr"/>
          <a:lstStyle/>
          <a:p>
            <a:pPr algn="ctr"/>
            <a:r>
              <a:rPr lang="en-US" dirty="0"/>
              <a:t>~</a:t>
            </a:r>
          </a:p>
        </p:txBody>
      </p:sp>
      <p:sp>
        <p:nvSpPr>
          <p:cNvPr id="76" name="Rectangle 80">
            <a:extLst>
              <a:ext uri="{FF2B5EF4-FFF2-40B4-BE49-F238E27FC236}">
                <a16:creationId xmlns:a16="http://schemas.microsoft.com/office/drawing/2014/main" id="{7430F3E8-F481-470B-A54D-423A4DB65C67}"/>
              </a:ext>
            </a:extLst>
          </p:cNvPr>
          <p:cNvSpPr>
            <a:spLocks noChangeArrowheads="1"/>
          </p:cNvSpPr>
          <p:nvPr/>
        </p:nvSpPr>
        <p:spPr bwMode="auto">
          <a:xfrm>
            <a:off x="7482603" y="2211583"/>
            <a:ext cx="1066800" cy="304800"/>
          </a:xfrm>
          <a:prstGeom prst="rect">
            <a:avLst/>
          </a:prstGeom>
          <a:noFill/>
          <a:ln w="9525">
            <a:noFill/>
            <a:miter lim="800000"/>
            <a:headEnd/>
            <a:tailEnd/>
          </a:ln>
          <a:effectLst/>
        </p:spPr>
        <p:txBody>
          <a:bodyPr/>
          <a:lstStyle/>
          <a:p>
            <a:pPr algn="ctr">
              <a:lnSpc>
                <a:spcPct val="90000"/>
              </a:lnSpc>
              <a:spcBef>
                <a:spcPct val="20000"/>
              </a:spcBef>
            </a:pPr>
            <a:r>
              <a:rPr lang="en-US" sz="1000" b="1" dirty="0"/>
              <a:t>Generator</a:t>
            </a:r>
          </a:p>
        </p:txBody>
      </p:sp>
    </p:spTree>
    <p:extLst>
      <p:ext uri="{BB962C8B-B14F-4D97-AF65-F5344CB8AC3E}">
        <p14:creationId xmlns:p14="http://schemas.microsoft.com/office/powerpoint/2010/main" val="2331869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D7F9C-4D17-7D43-8E60-00448C3F6BC7}"/>
              </a:ext>
            </a:extLst>
          </p:cNvPr>
          <p:cNvSpPr>
            <a:spLocks noGrp="1"/>
          </p:cNvSpPr>
          <p:nvPr>
            <p:ph type="title"/>
          </p:nvPr>
        </p:nvSpPr>
        <p:spPr>
          <a:xfrm>
            <a:off x="141774" y="147783"/>
            <a:ext cx="6868630" cy="641861"/>
          </a:xfrm>
        </p:spPr>
        <p:txBody>
          <a:bodyPr>
            <a:normAutofit/>
          </a:bodyPr>
          <a:lstStyle/>
          <a:p>
            <a:r>
              <a:rPr lang="en-US" dirty="0"/>
              <a:t>Reclosing Example</a:t>
            </a:r>
          </a:p>
        </p:txBody>
      </p:sp>
      <p:sp>
        <p:nvSpPr>
          <p:cNvPr id="4" name="Slide Number Placeholder 3">
            <a:extLst>
              <a:ext uri="{FF2B5EF4-FFF2-40B4-BE49-F238E27FC236}">
                <a16:creationId xmlns:a16="http://schemas.microsoft.com/office/drawing/2014/main" id="{9147BB6F-1292-C545-B266-BCC17ECDE936}"/>
              </a:ext>
            </a:extLst>
          </p:cNvPr>
          <p:cNvSpPr>
            <a:spLocks noGrp="1"/>
          </p:cNvSpPr>
          <p:nvPr>
            <p:ph type="sldNum" sz="quarter" idx="12"/>
          </p:nvPr>
        </p:nvSpPr>
        <p:spPr/>
        <p:txBody>
          <a:bodyPr/>
          <a:lstStyle/>
          <a:p>
            <a:fld id="{A4D616CF-C9AA-AD44-BBB6-8180664C3BE1}" type="slidenum">
              <a:rPr lang="en-US" smtClean="0"/>
              <a:t>4</a:t>
            </a:fld>
            <a:endParaRPr lang="en-US" dirty="0"/>
          </a:p>
        </p:txBody>
      </p:sp>
      <p:sp>
        <p:nvSpPr>
          <p:cNvPr id="6" name="Line 7">
            <a:extLst>
              <a:ext uri="{FF2B5EF4-FFF2-40B4-BE49-F238E27FC236}">
                <a16:creationId xmlns:a16="http://schemas.microsoft.com/office/drawing/2014/main" id="{AAA53EBA-2557-43C7-8E03-8E1C971F8B73}"/>
              </a:ext>
            </a:extLst>
          </p:cNvPr>
          <p:cNvSpPr>
            <a:spLocks noChangeShapeType="1"/>
          </p:cNvSpPr>
          <p:nvPr/>
        </p:nvSpPr>
        <p:spPr bwMode="auto">
          <a:xfrm>
            <a:off x="1524004" y="2344057"/>
            <a:ext cx="2667000" cy="0"/>
          </a:xfrm>
          <a:prstGeom prst="line">
            <a:avLst/>
          </a:prstGeom>
          <a:noFill/>
          <a:ln w="9525">
            <a:solidFill>
              <a:schemeClr val="tx1"/>
            </a:solidFill>
            <a:round/>
            <a:headEnd/>
            <a:tailEnd/>
          </a:ln>
          <a:effectLst/>
        </p:spPr>
        <p:txBody>
          <a:bodyPr wrap="square" anchor="ctr">
            <a:spAutoFit/>
          </a:bodyPr>
          <a:lstStyle/>
          <a:p>
            <a:endParaRPr lang="en-US"/>
          </a:p>
        </p:txBody>
      </p:sp>
      <p:sp>
        <p:nvSpPr>
          <p:cNvPr id="7" name="Line 8">
            <a:extLst>
              <a:ext uri="{FF2B5EF4-FFF2-40B4-BE49-F238E27FC236}">
                <a16:creationId xmlns:a16="http://schemas.microsoft.com/office/drawing/2014/main" id="{E1BFEB39-A75C-4B3A-8B67-16EF733A9C8E}"/>
              </a:ext>
            </a:extLst>
          </p:cNvPr>
          <p:cNvSpPr>
            <a:spLocks noChangeShapeType="1"/>
          </p:cNvSpPr>
          <p:nvPr/>
        </p:nvSpPr>
        <p:spPr bwMode="auto">
          <a:xfrm flipH="1" flipV="1">
            <a:off x="1524004" y="2039257"/>
            <a:ext cx="0" cy="685800"/>
          </a:xfrm>
          <a:prstGeom prst="line">
            <a:avLst/>
          </a:prstGeom>
          <a:noFill/>
          <a:ln w="38100">
            <a:solidFill>
              <a:schemeClr val="tx1"/>
            </a:solidFill>
            <a:round/>
            <a:headEnd/>
            <a:tailEnd/>
          </a:ln>
          <a:effectLst/>
        </p:spPr>
        <p:txBody>
          <a:bodyPr wrap="square" anchor="ctr">
            <a:spAutoFit/>
          </a:bodyPr>
          <a:lstStyle/>
          <a:p>
            <a:endParaRPr lang="en-US"/>
          </a:p>
        </p:txBody>
      </p:sp>
      <p:sp>
        <p:nvSpPr>
          <p:cNvPr id="8" name="Line 68">
            <a:extLst>
              <a:ext uri="{FF2B5EF4-FFF2-40B4-BE49-F238E27FC236}">
                <a16:creationId xmlns:a16="http://schemas.microsoft.com/office/drawing/2014/main" id="{E940F25D-29AC-4892-BDC4-14481DCA40B2}"/>
              </a:ext>
            </a:extLst>
          </p:cNvPr>
          <p:cNvSpPr>
            <a:spLocks noChangeShapeType="1"/>
          </p:cNvSpPr>
          <p:nvPr/>
        </p:nvSpPr>
        <p:spPr bwMode="auto">
          <a:xfrm>
            <a:off x="3957642" y="2344057"/>
            <a:ext cx="0" cy="457200"/>
          </a:xfrm>
          <a:prstGeom prst="line">
            <a:avLst/>
          </a:prstGeom>
          <a:noFill/>
          <a:ln w="9525">
            <a:solidFill>
              <a:schemeClr val="tx1"/>
            </a:solidFill>
            <a:round/>
            <a:headEnd/>
            <a:tailEnd/>
          </a:ln>
          <a:effectLst/>
        </p:spPr>
        <p:txBody>
          <a:bodyPr wrap="square" anchor="ctr">
            <a:spAutoFit/>
          </a:bodyPr>
          <a:lstStyle/>
          <a:p>
            <a:endParaRPr lang="en-US"/>
          </a:p>
        </p:txBody>
      </p:sp>
      <p:sp>
        <p:nvSpPr>
          <p:cNvPr id="9" name="Line 69">
            <a:extLst>
              <a:ext uri="{FF2B5EF4-FFF2-40B4-BE49-F238E27FC236}">
                <a16:creationId xmlns:a16="http://schemas.microsoft.com/office/drawing/2014/main" id="{104CCC33-F238-4641-B2ED-15F19378E563}"/>
              </a:ext>
            </a:extLst>
          </p:cNvPr>
          <p:cNvSpPr>
            <a:spLocks noChangeShapeType="1"/>
          </p:cNvSpPr>
          <p:nvPr/>
        </p:nvSpPr>
        <p:spPr bwMode="auto">
          <a:xfrm flipH="1">
            <a:off x="3957642" y="2344057"/>
            <a:ext cx="533400" cy="0"/>
          </a:xfrm>
          <a:prstGeom prst="line">
            <a:avLst/>
          </a:prstGeom>
          <a:noFill/>
          <a:ln w="9525">
            <a:solidFill>
              <a:schemeClr val="tx1"/>
            </a:solidFill>
            <a:round/>
            <a:headEnd/>
            <a:tailEnd/>
          </a:ln>
          <a:effectLst/>
        </p:spPr>
        <p:txBody>
          <a:bodyPr wrap="square" anchor="ctr">
            <a:spAutoFit/>
          </a:bodyPr>
          <a:lstStyle/>
          <a:p>
            <a:endParaRPr lang="en-US"/>
          </a:p>
        </p:txBody>
      </p:sp>
      <p:sp>
        <p:nvSpPr>
          <p:cNvPr id="10" name="Line 70">
            <a:extLst>
              <a:ext uri="{FF2B5EF4-FFF2-40B4-BE49-F238E27FC236}">
                <a16:creationId xmlns:a16="http://schemas.microsoft.com/office/drawing/2014/main" id="{2CB6EF13-D72E-4124-87EF-1E54F611FD26}"/>
              </a:ext>
            </a:extLst>
          </p:cNvPr>
          <p:cNvSpPr>
            <a:spLocks noChangeShapeType="1"/>
          </p:cNvSpPr>
          <p:nvPr/>
        </p:nvSpPr>
        <p:spPr bwMode="auto">
          <a:xfrm flipH="1">
            <a:off x="3957642" y="2801257"/>
            <a:ext cx="533400" cy="0"/>
          </a:xfrm>
          <a:prstGeom prst="line">
            <a:avLst/>
          </a:prstGeom>
          <a:noFill/>
          <a:ln w="9525">
            <a:solidFill>
              <a:schemeClr val="tx1"/>
            </a:solidFill>
            <a:round/>
            <a:headEnd/>
            <a:tailEnd/>
          </a:ln>
          <a:effectLst/>
        </p:spPr>
        <p:txBody>
          <a:bodyPr wrap="square" anchor="ctr">
            <a:spAutoFit/>
          </a:bodyPr>
          <a:lstStyle/>
          <a:p>
            <a:endParaRPr lang="en-US"/>
          </a:p>
        </p:txBody>
      </p:sp>
      <p:sp>
        <p:nvSpPr>
          <p:cNvPr id="11" name="Line 71">
            <a:extLst>
              <a:ext uri="{FF2B5EF4-FFF2-40B4-BE49-F238E27FC236}">
                <a16:creationId xmlns:a16="http://schemas.microsoft.com/office/drawing/2014/main" id="{F7E0CA01-C3CC-4CF9-B404-79E494759730}"/>
              </a:ext>
            </a:extLst>
          </p:cNvPr>
          <p:cNvSpPr>
            <a:spLocks noChangeShapeType="1"/>
          </p:cNvSpPr>
          <p:nvPr/>
        </p:nvSpPr>
        <p:spPr bwMode="auto">
          <a:xfrm>
            <a:off x="4491042" y="2344057"/>
            <a:ext cx="0" cy="457200"/>
          </a:xfrm>
          <a:prstGeom prst="line">
            <a:avLst/>
          </a:prstGeom>
          <a:noFill/>
          <a:ln w="9525">
            <a:solidFill>
              <a:schemeClr val="tx1"/>
            </a:solidFill>
            <a:round/>
            <a:headEnd/>
            <a:tailEnd/>
          </a:ln>
          <a:effectLst/>
        </p:spPr>
        <p:txBody>
          <a:bodyPr wrap="square" anchor="ctr">
            <a:spAutoFit/>
          </a:bodyPr>
          <a:lstStyle/>
          <a:p>
            <a:endParaRPr lang="en-US"/>
          </a:p>
        </p:txBody>
      </p:sp>
      <p:sp>
        <p:nvSpPr>
          <p:cNvPr id="12" name="Rectangle 72">
            <a:extLst>
              <a:ext uri="{FF2B5EF4-FFF2-40B4-BE49-F238E27FC236}">
                <a16:creationId xmlns:a16="http://schemas.microsoft.com/office/drawing/2014/main" id="{CF6D3E20-1F40-4735-A6D8-EF8CE7B07D24}"/>
              </a:ext>
            </a:extLst>
          </p:cNvPr>
          <p:cNvSpPr>
            <a:spLocks noChangeArrowheads="1"/>
          </p:cNvSpPr>
          <p:nvPr/>
        </p:nvSpPr>
        <p:spPr bwMode="auto">
          <a:xfrm>
            <a:off x="3810004" y="2445699"/>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A</a:t>
            </a:r>
          </a:p>
        </p:txBody>
      </p:sp>
      <p:sp>
        <p:nvSpPr>
          <p:cNvPr id="13" name="Line 75">
            <a:extLst>
              <a:ext uri="{FF2B5EF4-FFF2-40B4-BE49-F238E27FC236}">
                <a16:creationId xmlns:a16="http://schemas.microsoft.com/office/drawing/2014/main" id="{9ACC8919-59E0-40C3-8896-6E5ED668B6A0}"/>
              </a:ext>
            </a:extLst>
          </p:cNvPr>
          <p:cNvSpPr>
            <a:spLocks noChangeShapeType="1"/>
          </p:cNvSpPr>
          <p:nvPr/>
        </p:nvSpPr>
        <p:spPr bwMode="auto">
          <a:xfrm flipH="1">
            <a:off x="4491042" y="2344057"/>
            <a:ext cx="2057400" cy="0"/>
          </a:xfrm>
          <a:prstGeom prst="line">
            <a:avLst/>
          </a:prstGeom>
          <a:noFill/>
          <a:ln w="9525">
            <a:solidFill>
              <a:schemeClr val="tx1"/>
            </a:solidFill>
            <a:round/>
            <a:headEnd/>
            <a:tailEnd/>
          </a:ln>
          <a:effectLst/>
        </p:spPr>
        <p:txBody>
          <a:bodyPr wrap="square" anchor="ctr">
            <a:spAutoFit/>
          </a:bodyPr>
          <a:lstStyle/>
          <a:p>
            <a:endParaRPr lang="en-US"/>
          </a:p>
        </p:txBody>
      </p:sp>
      <p:sp>
        <p:nvSpPr>
          <p:cNvPr id="14" name="Line 76">
            <a:extLst>
              <a:ext uri="{FF2B5EF4-FFF2-40B4-BE49-F238E27FC236}">
                <a16:creationId xmlns:a16="http://schemas.microsoft.com/office/drawing/2014/main" id="{3396E49F-49A1-4721-B58D-858E846AEBEA}"/>
              </a:ext>
            </a:extLst>
          </p:cNvPr>
          <p:cNvSpPr>
            <a:spLocks noChangeShapeType="1"/>
          </p:cNvSpPr>
          <p:nvPr/>
        </p:nvSpPr>
        <p:spPr bwMode="gray">
          <a:xfrm>
            <a:off x="4262442" y="2801257"/>
            <a:ext cx="0" cy="584200"/>
          </a:xfrm>
          <a:prstGeom prst="line">
            <a:avLst/>
          </a:prstGeom>
          <a:noFill/>
          <a:ln w="57150">
            <a:solidFill>
              <a:schemeClr val="tx2"/>
            </a:solidFill>
            <a:prstDash val="sysDot"/>
            <a:round/>
            <a:headEnd/>
            <a:tailEnd/>
          </a:ln>
          <a:effectLst/>
        </p:spPr>
        <p:txBody>
          <a:bodyPr wrap="square" lIns="45720" tIns="0" rIns="45720" bIns="0">
            <a:spAutoFit/>
          </a:bodyPr>
          <a:lstStyle/>
          <a:p>
            <a:endParaRPr lang="en-US"/>
          </a:p>
        </p:txBody>
      </p:sp>
      <p:sp>
        <p:nvSpPr>
          <p:cNvPr id="15" name="Line 77">
            <a:extLst>
              <a:ext uri="{FF2B5EF4-FFF2-40B4-BE49-F238E27FC236}">
                <a16:creationId xmlns:a16="http://schemas.microsoft.com/office/drawing/2014/main" id="{C9AFFF65-6F4C-433A-9A33-87501EE34B2D}"/>
              </a:ext>
            </a:extLst>
          </p:cNvPr>
          <p:cNvSpPr>
            <a:spLocks noChangeShapeType="1"/>
          </p:cNvSpPr>
          <p:nvPr/>
        </p:nvSpPr>
        <p:spPr bwMode="auto">
          <a:xfrm flipH="1">
            <a:off x="4110042" y="3410857"/>
            <a:ext cx="381000" cy="0"/>
          </a:xfrm>
          <a:prstGeom prst="line">
            <a:avLst/>
          </a:prstGeom>
          <a:noFill/>
          <a:ln w="38100">
            <a:solidFill>
              <a:schemeClr val="tx1"/>
            </a:solidFill>
            <a:round/>
            <a:headEnd/>
            <a:tailEnd/>
          </a:ln>
          <a:effectLst/>
        </p:spPr>
        <p:txBody>
          <a:bodyPr wrap="square" anchor="ctr">
            <a:spAutoFit/>
          </a:bodyPr>
          <a:lstStyle/>
          <a:p>
            <a:endParaRPr lang="en-US"/>
          </a:p>
        </p:txBody>
      </p:sp>
      <p:sp>
        <p:nvSpPr>
          <p:cNvPr id="16" name="Line 78">
            <a:extLst>
              <a:ext uri="{FF2B5EF4-FFF2-40B4-BE49-F238E27FC236}">
                <a16:creationId xmlns:a16="http://schemas.microsoft.com/office/drawing/2014/main" id="{BBDF8BAE-DA0A-4476-B2F2-6B7242129BA9}"/>
              </a:ext>
            </a:extLst>
          </p:cNvPr>
          <p:cNvSpPr>
            <a:spLocks noChangeShapeType="1"/>
          </p:cNvSpPr>
          <p:nvPr/>
        </p:nvSpPr>
        <p:spPr bwMode="auto">
          <a:xfrm>
            <a:off x="4262442" y="3410857"/>
            <a:ext cx="0" cy="228600"/>
          </a:xfrm>
          <a:prstGeom prst="line">
            <a:avLst/>
          </a:prstGeom>
          <a:noFill/>
          <a:ln w="9525">
            <a:solidFill>
              <a:schemeClr val="tx1"/>
            </a:solidFill>
            <a:round/>
            <a:headEnd/>
            <a:tailEnd/>
          </a:ln>
          <a:effectLst/>
        </p:spPr>
        <p:txBody>
          <a:bodyPr wrap="square" anchor="ctr">
            <a:spAutoFit/>
          </a:bodyPr>
          <a:lstStyle/>
          <a:p>
            <a:endParaRPr lang="en-US"/>
          </a:p>
        </p:txBody>
      </p:sp>
      <p:sp>
        <p:nvSpPr>
          <p:cNvPr id="17" name="Oval 79">
            <a:extLst>
              <a:ext uri="{FF2B5EF4-FFF2-40B4-BE49-F238E27FC236}">
                <a16:creationId xmlns:a16="http://schemas.microsoft.com/office/drawing/2014/main" id="{7C31FB1E-C3F0-41E5-A10D-6738E27D7D10}"/>
              </a:ext>
            </a:extLst>
          </p:cNvPr>
          <p:cNvSpPr>
            <a:spLocks noChangeArrowheads="1"/>
          </p:cNvSpPr>
          <p:nvPr/>
        </p:nvSpPr>
        <p:spPr bwMode="auto">
          <a:xfrm>
            <a:off x="4110042" y="3563257"/>
            <a:ext cx="381000" cy="228600"/>
          </a:xfrm>
          <a:prstGeom prst="ellipse">
            <a:avLst/>
          </a:prstGeom>
          <a:solidFill>
            <a:srgbClr val="C0C0C0"/>
          </a:solidFill>
          <a:ln w="9525">
            <a:solidFill>
              <a:schemeClr val="tx1"/>
            </a:solidFill>
            <a:round/>
            <a:headEnd/>
            <a:tailEnd/>
          </a:ln>
          <a:effectLst/>
        </p:spPr>
        <p:txBody>
          <a:bodyPr wrap="none" anchor="ctr"/>
          <a:lstStyle/>
          <a:p>
            <a:pPr algn="ctr"/>
            <a:r>
              <a:rPr lang="en-US" dirty="0"/>
              <a:t>~</a:t>
            </a:r>
          </a:p>
        </p:txBody>
      </p:sp>
      <p:sp>
        <p:nvSpPr>
          <p:cNvPr id="18" name="Rectangle 80">
            <a:extLst>
              <a:ext uri="{FF2B5EF4-FFF2-40B4-BE49-F238E27FC236}">
                <a16:creationId xmlns:a16="http://schemas.microsoft.com/office/drawing/2014/main" id="{3E9D773B-DCC0-4A4E-801D-34EEF5D524DB}"/>
              </a:ext>
            </a:extLst>
          </p:cNvPr>
          <p:cNvSpPr>
            <a:spLocks noChangeArrowheads="1"/>
          </p:cNvSpPr>
          <p:nvPr/>
        </p:nvSpPr>
        <p:spPr bwMode="auto">
          <a:xfrm>
            <a:off x="3805242" y="3791857"/>
            <a:ext cx="1066800" cy="304800"/>
          </a:xfrm>
          <a:prstGeom prst="rect">
            <a:avLst/>
          </a:prstGeom>
          <a:noFill/>
          <a:ln w="9525">
            <a:noFill/>
            <a:miter lim="800000"/>
            <a:headEnd/>
            <a:tailEnd/>
          </a:ln>
          <a:effectLst/>
        </p:spPr>
        <p:txBody>
          <a:bodyPr/>
          <a:lstStyle/>
          <a:p>
            <a:pPr algn="ctr">
              <a:lnSpc>
                <a:spcPct val="90000"/>
              </a:lnSpc>
              <a:spcBef>
                <a:spcPct val="20000"/>
              </a:spcBef>
            </a:pPr>
            <a:r>
              <a:rPr lang="en-US" sz="1000" b="1" dirty="0"/>
              <a:t>IBR</a:t>
            </a:r>
          </a:p>
        </p:txBody>
      </p:sp>
      <p:sp>
        <p:nvSpPr>
          <p:cNvPr id="19" name="Line 88">
            <a:extLst>
              <a:ext uri="{FF2B5EF4-FFF2-40B4-BE49-F238E27FC236}">
                <a16:creationId xmlns:a16="http://schemas.microsoft.com/office/drawing/2014/main" id="{616B383A-F85F-40B3-8903-52CB376647ED}"/>
              </a:ext>
            </a:extLst>
          </p:cNvPr>
          <p:cNvSpPr>
            <a:spLocks noChangeShapeType="1"/>
          </p:cNvSpPr>
          <p:nvPr/>
        </p:nvSpPr>
        <p:spPr bwMode="auto">
          <a:xfrm flipH="1" flipV="1">
            <a:off x="6553204" y="2115457"/>
            <a:ext cx="0" cy="584200"/>
          </a:xfrm>
          <a:prstGeom prst="line">
            <a:avLst/>
          </a:prstGeom>
          <a:noFill/>
          <a:ln w="38100">
            <a:solidFill>
              <a:schemeClr val="tx1"/>
            </a:solidFill>
            <a:round/>
            <a:headEnd/>
            <a:tailEnd/>
          </a:ln>
          <a:effectLst/>
        </p:spPr>
        <p:txBody>
          <a:bodyPr wrap="square" anchor="ctr">
            <a:spAutoFit/>
          </a:bodyPr>
          <a:lstStyle/>
          <a:p>
            <a:endParaRPr lang="en-US"/>
          </a:p>
        </p:txBody>
      </p:sp>
      <p:sp>
        <p:nvSpPr>
          <p:cNvPr id="21" name="Rectangle 72">
            <a:extLst>
              <a:ext uri="{FF2B5EF4-FFF2-40B4-BE49-F238E27FC236}">
                <a16:creationId xmlns:a16="http://schemas.microsoft.com/office/drawing/2014/main" id="{CE36E0ED-9EC6-4FE0-89DC-830B79421286}"/>
              </a:ext>
            </a:extLst>
          </p:cNvPr>
          <p:cNvSpPr>
            <a:spLocks noChangeArrowheads="1"/>
          </p:cNvSpPr>
          <p:nvPr/>
        </p:nvSpPr>
        <p:spPr bwMode="auto">
          <a:xfrm>
            <a:off x="4114804" y="21916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B</a:t>
            </a:r>
          </a:p>
        </p:txBody>
      </p:sp>
      <p:sp>
        <p:nvSpPr>
          <p:cNvPr id="22" name="Rectangle 72">
            <a:extLst>
              <a:ext uri="{FF2B5EF4-FFF2-40B4-BE49-F238E27FC236}">
                <a16:creationId xmlns:a16="http://schemas.microsoft.com/office/drawing/2014/main" id="{7F1A4FB0-C4E5-4F9B-819E-65EB7B415EE8}"/>
              </a:ext>
            </a:extLst>
          </p:cNvPr>
          <p:cNvSpPr>
            <a:spLocks noChangeArrowheads="1"/>
          </p:cNvSpPr>
          <p:nvPr/>
        </p:nvSpPr>
        <p:spPr bwMode="auto">
          <a:xfrm>
            <a:off x="4419604" y="24202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C</a:t>
            </a:r>
          </a:p>
        </p:txBody>
      </p:sp>
      <p:sp>
        <p:nvSpPr>
          <p:cNvPr id="23" name="Rectangle 87">
            <a:extLst>
              <a:ext uri="{FF2B5EF4-FFF2-40B4-BE49-F238E27FC236}">
                <a16:creationId xmlns:a16="http://schemas.microsoft.com/office/drawing/2014/main" id="{86340058-E641-4117-9F6E-7C58144BD5BF}"/>
              </a:ext>
            </a:extLst>
          </p:cNvPr>
          <p:cNvSpPr>
            <a:spLocks noChangeArrowheads="1"/>
          </p:cNvSpPr>
          <p:nvPr/>
        </p:nvSpPr>
        <p:spPr bwMode="auto">
          <a:xfrm>
            <a:off x="6019804" y="1886857"/>
            <a:ext cx="990600" cy="228600"/>
          </a:xfrm>
          <a:prstGeom prst="rect">
            <a:avLst/>
          </a:prstGeom>
          <a:noFill/>
          <a:ln w="9525">
            <a:noFill/>
            <a:miter lim="800000"/>
            <a:headEnd/>
            <a:tailEnd/>
          </a:ln>
          <a:effectLst/>
        </p:spPr>
        <p:txBody>
          <a:bodyPr/>
          <a:lstStyle/>
          <a:p>
            <a:pPr algn="ctr">
              <a:lnSpc>
                <a:spcPct val="90000"/>
              </a:lnSpc>
              <a:spcBef>
                <a:spcPct val="20000"/>
              </a:spcBef>
            </a:pPr>
            <a:r>
              <a:rPr lang="en-US" sz="1000" dirty="0">
                <a:solidFill>
                  <a:srgbClr val="0000CC"/>
                </a:solidFill>
              </a:rPr>
              <a:t>Station 2</a:t>
            </a:r>
          </a:p>
        </p:txBody>
      </p:sp>
      <p:sp>
        <p:nvSpPr>
          <p:cNvPr id="24" name="Rectangle 72">
            <a:extLst>
              <a:ext uri="{FF2B5EF4-FFF2-40B4-BE49-F238E27FC236}">
                <a16:creationId xmlns:a16="http://schemas.microsoft.com/office/drawing/2014/main" id="{F35FD4F9-5522-4B9D-A247-4A0B25F348D6}"/>
              </a:ext>
            </a:extLst>
          </p:cNvPr>
          <p:cNvSpPr>
            <a:spLocks noChangeArrowheads="1"/>
          </p:cNvSpPr>
          <p:nvPr/>
        </p:nvSpPr>
        <p:spPr bwMode="auto">
          <a:xfrm>
            <a:off x="1600204" y="21916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D</a:t>
            </a:r>
          </a:p>
        </p:txBody>
      </p:sp>
      <p:sp>
        <p:nvSpPr>
          <p:cNvPr id="25" name="Rectangle 72">
            <a:extLst>
              <a:ext uri="{FF2B5EF4-FFF2-40B4-BE49-F238E27FC236}">
                <a16:creationId xmlns:a16="http://schemas.microsoft.com/office/drawing/2014/main" id="{E5325585-B504-445B-B57B-8928E847D075}"/>
              </a:ext>
            </a:extLst>
          </p:cNvPr>
          <p:cNvSpPr>
            <a:spLocks noChangeArrowheads="1"/>
          </p:cNvSpPr>
          <p:nvPr/>
        </p:nvSpPr>
        <p:spPr bwMode="auto">
          <a:xfrm>
            <a:off x="6248404" y="21916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E</a:t>
            </a:r>
          </a:p>
        </p:txBody>
      </p:sp>
      <p:sp>
        <p:nvSpPr>
          <p:cNvPr id="26" name="Rectangle 87">
            <a:extLst>
              <a:ext uri="{FF2B5EF4-FFF2-40B4-BE49-F238E27FC236}">
                <a16:creationId xmlns:a16="http://schemas.microsoft.com/office/drawing/2014/main" id="{63F4E94C-EFD7-4DF6-B9EC-D140AF7F7071}"/>
              </a:ext>
            </a:extLst>
          </p:cNvPr>
          <p:cNvSpPr>
            <a:spLocks noChangeArrowheads="1"/>
          </p:cNvSpPr>
          <p:nvPr/>
        </p:nvSpPr>
        <p:spPr bwMode="auto">
          <a:xfrm>
            <a:off x="990604" y="1810657"/>
            <a:ext cx="990600" cy="228600"/>
          </a:xfrm>
          <a:prstGeom prst="rect">
            <a:avLst/>
          </a:prstGeom>
          <a:noFill/>
          <a:ln w="9525">
            <a:noFill/>
            <a:miter lim="800000"/>
            <a:headEnd/>
            <a:tailEnd/>
          </a:ln>
          <a:effectLst/>
        </p:spPr>
        <p:txBody>
          <a:bodyPr/>
          <a:lstStyle/>
          <a:p>
            <a:pPr algn="ctr">
              <a:lnSpc>
                <a:spcPct val="90000"/>
              </a:lnSpc>
              <a:spcBef>
                <a:spcPct val="20000"/>
              </a:spcBef>
            </a:pPr>
            <a:r>
              <a:rPr lang="en-US" sz="1000" dirty="0">
                <a:solidFill>
                  <a:srgbClr val="0000CC"/>
                </a:solidFill>
              </a:rPr>
              <a:t>Station 1</a:t>
            </a:r>
          </a:p>
        </p:txBody>
      </p:sp>
      <p:sp>
        <p:nvSpPr>
          <p:cNvPr id="28" name="Rectangle 87">
            <a:extLst>
              <a:ext uri="{FF2B5EF4-FFF2-40B4-BE49-F238E27FC236}">
                <a16:creationId xmlns:a16="http://schemas.microsoft.com/office/drawing/2014/main" id="{FD3B2E52-7069-4BFB-84D7-76ED06A30B79}"/>
              </a:ext>
            </a:extLst>
          </p:cNvPr>
          <p:cNvSpPr>
            <a:spLocks noChangeArrowheads="1"/>
          </p:cNvSpPr>
          <p:nvPr/>
        </p:nvSpPr>
        <p:spPr bwMode="auto">
          <a:xfrm>
            <a:off x="2514603" y="2115457"/>
            <a:ext cx="919163" cy="228600"/>
          </a:xfrm>
          <a:prstGeom prst="rect">
            <a:avLst/>
          </a:prstGeom>
          <a:noFill/>
          <a:ln w="9525">
            <a:noFill/>
            <a:miter lim="800000"/>
            <a:headEnd/>
            <a:tailEnd/>
          </a:ln>
          <a:effectLst/>
        </p:spPr>
        <p:txBody>
          <a:bodyPr/>
          <a:lstStyle/>
          <a:p>
            <a:pPr algn="ctr">
              <a:lnSpc>
                <a:spcPct val="90000"/>
              </a:lnSpc>
              <a:spcBef>
                <a:spcPct val="20000"/>
              </a:spcBef>
            </a:pPr>
            <a:r>
              <a:rPr lang="en-US" sz="1000" dirty="0">
                <a:solidFill>
                  <a:srgbClr val="FF0000"/>
                </a:solidFill>
              </a:rPr>
              <a:t>138 or 345 kV</a:t>
            </a:r>
          </a:p>
        </p:txBody>
      </p:sp>
      <p:sp>
        <p:nvSpPr>
          <p:cNvPr id="29" name="Rectangle 87">
            <a:extLst>
              <a:ext uri="{FF2B5EF4-FFF2-40B4-BE49-F238E27FC236}">
                <a16:creationId xmlns:a16="http://schemas.microsoft.com/office/drawing/2014/main" id="{AE64CAE5-B29C-4E95-A11D-93EF57B0A039}"/>
              </a:ext>
            </a:extLst>
          </p:cNvPr>
          <p:cNvSpPr>
            <a:spLocks noChangeArrowheads="1"/>
          </p:cNvSpPr>
          <p:nvPr/>
        </p:nvSpPr>
        <p:spPr bwMode="auto">
          <a:xfrm>
            <a:off x="4267204" y="3029857"/>
            <a:ext cx="1143000" cy="228600"/>
          </a:xfrm>
          <a:prstGeom prst="rect">
            <a:avLst/>
          </a:prstGeom>
          <a:noFill/>
          <a:ln w="9525">
            <a:noFill/>
            <a:miter lim="800000"/>
            <a:headEnd/>
            <a:tailEnd/>
          </a:ln>
          <a:effectLst/>
        </p:spPr>
        <p:txBody>
          <a:bodyPr/>
          <a:lstStyle/>
          <a:p>
            <a:pPr algn="ctr">
              <a:lnSpc>
                <a:spcPct val="90000"/>
              </a:lnSpc>
              <a:spcBef>
                <a:spcPct val="20000"/>
              </a:spcBef>
            </a:pPr>
            <a:r>
              <a:rPr lang="en-US" sz="800" dirty="0">
                <a:solidFill>
                  <a:srgbClr val="0000CC"/>
                </a:solidFill>
              </a:rPr>
              <a:t>Interconnection Line</a:t>
            </a:r>
          </a:p>
        </p:txBody>
      </p:sp>
      <p:sp>
        <p:nvSpPr>
          <p:cNvPr id="70" name="Line 92">
            <a:extLst>
              <a:ext uri="{FF2B5EF4-FFF2-40B4-BE49-F238E27FC236}">
                <a16:creationId xmlns:a16="http://schemas.microsoft.com/office/drawing/2014/main" id="{928215F5-41C0-4D2E-ABC0-144D06F0EB9C}"/>
              </a:ext>
            </a:extLst>
          </p:cNvPr>
          <p:cNvSpPr>
            <a:spLocks noChangeShapeType="1"/>
          </p:cNvSpPr>
          <p:nvPr/>
        </p:nvSpPr>
        <p:spPr bwMode="auto">
          <a:xfrm flipH="1">
            <a:off x="6548441" y="2267857"/>
            <a:ext cx="228600" cy="0"/>
          </a:xfrm>
          <a:prstGeom prst="line">
            <a:avLst/>
          </a:prstGeom>
          <a:noFill/>
          <a:ln w="9525">
            <a:solidFill>
              <a:schemeClr val="tx1"/>
            </a:solidFill>
            <a:round/>
            <a:headEnd/>
            <a:tailEnd/>
          </a:ln>
          <a:effectLst/>
        </p:spPr>
        <p:txBody>
          <a:bodyPr anchor="ctr">
            <a:spAutoFit/>
          </a:bodyPr>
          <a:lstStyle/>
          <a:p>
            <a:endParaRPr lang="en-US"/>
          </a:p>
        </p:txBody>
      </p:sp>
      <p:sp>
        <p:nvSpPr>
          <p:cNvPr id="71" name="Line 76">
            <a:extLst>
              <a:ext uri="{FF2B5EF4-FFF2-40B4-BE49-F238E27FC236}">
                <a16:creationId xmlns:a16="http://schemas.microsoft.com/office/drawing/2014/main" id="{03222600-AD60-4C92-BBDB-1F2FC5484F78}"/>
              </a:ext>
            </a:extLst>
          </p:cNvPr>
          <p:cNvSpPr>
            <a:spLocks noChangeShapeType="1"/>
          </p:cNvSpPr>
          <p:nvPr/>
        </p:nvSpPr>
        <p:spPr bwMode="gray">
          <a:xfrm flipH="1" flipV="1">
            <a:off x="6777041" y="2344057"/>
            <a:ext cx="457200" cy="0"/>
          </a:xfrm>
          <a:prstGeom prst="line">
            <a:avLst/>
          </a:prstGeom>
          <a:noFill/>
          <a:ln w="57150">
            <a:solidFill>
              <a:schemeClr val="tx2"/>
            </a:solidFill>
            <a:prstDash val="sysDot"/>
            <a:round/>
            <a:headEnd/>
            <a:tailEnd/>
          </a:ln>
          <a:effectLst/>
        </p:spPr>
        <p:txBody>
          <a:bodyPr wrap="square" lIns="45720" tIns="0" rIns="45720" bIns="0">
            <a:spAutoFit/>
          </a:bodyPr>
          <a:lstStyle/>
          <a:p>
            <a:endParaRPr lang="en-US"/>
          </a:p>
        </p:txBody>
      </p:sp>
      <p:sp>
        <p:nvSpPr>
          <p:cNvPr id="72" name="Rectangle 72">
            <a:extLst>
              <a:ext uri="{FF2B5EF4-FFF2-40B4-BE49-F238E27FC236}">
                <a16:creationId xmlns:a16="http://schemas.microsoft.com/office/drawing/2014/main" id="{9B7A1FD4-C2C5-480C-B583-AC3555CE962A}"/>
              </a:ext>
            </a:extLst>
          </p:cNvPr>
          <p:cNvSpPr>
            <a:spLocks noChangeArrowheads="1"/>
          </p:cNvSpPr>
          <p:nvPr/>
        </p:nvSpPr>
        <p:spPr bwMode="auto">
          <a:xfrm>
            <a:off x="6624641" y="2191657"/>
            <a:ext cx="223838" cy="25391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US" sz="1050" dirty="0"/>
              <a:t>F</a:t>
            </a:r>
          </a:p>
        </p:txBody>
      </p:sp>
      <p:sp>
        <p:nvSpPr>
          <p:cNvPr id="73" name="Line 88">
            <a:extLst>
              <a:ext uri="{FF2B5EF4-FFF2-40B4-BE49-F238E27FC236}">
                <a16:creationId xmlns:a16="http://schemas.microsoft.com/office/drawing/2014/main" id="{1BFABB53-9DF6-42A4-BAFA-F63D6F555FD1}"/>
              </a:ext>
            </a:extLst>
          </p:cNvPr>
          <p:cNvSpPr>
            <a:spLocks noChangeShapeType="1"/>
          </p:cNvSpPr>
          <p:nvPr/>
        </p:nvSpPr>
        <p:spPr bwMode="auto">
          <a:xfrm flipH="1" flipV="1">
            <a:off x="7234241" y="2191657"/>
            <a:ext cx="0" cy="355600"/>
          </a:xfrm>
          <a:prstGeom prst="line">
            <a:avLst/>
          </a:prstGeom>
          <a:noFill/>
          <a:ln w="38100">
            <a:solidFill>
              <a:schemeClr val="tx1"/>
            </a:solidFill>
            <a:round/>
            <a:headEnd/>
            <a:tailEnd/>
          </a:ln>
          <a:effectLst/>
        </p:spPr>
        <p:txBody>
          <a:bodyPr wrap="square" anchor="ctr">
            <a:spAutoFit/>
          </a:bodyPr>
          <a:lstStyle/>
          <a:p>
            <a:endParaRPr lang="en-US"/>
          </a:p>
        </p:txBody>
      </p:sp>
      <p:sp>
        <p:nvSpPr>
          <p:cNvPr id="74" name="Line 92">
            <a:extLst>
              <a:ext uri="{FF2B5EF4-FFF2-40B4-BE49-F238E27FC236}">
                <a16:creationId xmlns:a16="http://schemas.microsoft.com/office/drawing/2014/main" id="{8590E090-61F6-4CFB-86D0-0387A2F13EA5}"/>
              </a:ext>
            </a:extLst>
          </p:cNvPr>
          <p:cNvSpPr>
            <a:spLocks noChangeShapeType="1"/>
          </p:cNvSpPr>
          <p:nvPr/>
        </p:nvSpPr>
        <p:spPr bwMode="auto">
          <a:xfrm flipH="1">
            <a:off x="7158041" y="2344057"/>
            <a:ext cx="228600" cy="0"/>
          </a:xfrm>
          <a:prstGeom prst="line">
            <a:avLst/>
          </a:prstGeom>
          <a:noFill/>
          <a:ln w="9525">
            <a:solidFill>
              <a:schemeClr val="tx1"/>
            </a:solidFill>
            <a:round/>
            <a:headEnd/>
            <a:tailEnd/>
          </a:ln>
          <a:effectLst/>
        </p:spPr>
        <p:txBody>
          <a:bodyPr anchor="ctr">
            <a:spAutoFit/>
          </a:bodyPr>
          <a:lstStyle/>
          <a:p>
            <a:endParaRPr lang="en-US"/>
          </a:p>
        </p:txBody>
      </p:sp>
      <p:sp>
        <p:nvSpPr>
          <p:cNvPr id="75" name="Oval 93">
            <a:extLst>
              <a:ext uri="{FF2B5EF4-FFF2-40B4-BE49-F238E27FC236}">
                <a16:creationId xmlns:a16="http://schemas.microsoft.com/office/drawing/2014/main" id="{34C63EA6-3EBC-44B6-8DC0-0089E7AF6D2B}"/>
              </a:ext>
            </a:extLst>
          </p:cNvPr>
          <p:cNvSpPr>
            <a:spLocks noChangeArrowheads="1"/>
          </p:cNvSpPr>
          <p:nvPr/>
        </p:nvSpPr>
        <p:spPr bwMode="auto">
          <a:xfrm>
            <a:off x="7310441" y="2191657"/>
            <a:ext cx="381000" cy="228600"/>
          </a:xfrm>
          <a:prstGeom prst="ellipse">
            <a:avLst/>
          </a:prstGeom>
          <a:solidFill>
            <a:srgbClr val="C0C0C0"/>
          </a:solidFill>
          <a:ln w="9525">
            <a:solidFill>
              <a:schemeClr val="tx1"/>
            </a:solidFill>
            <a:round/>
            <a:headEnd/>
            <a:tailEnd/>
          </a:ln>
          <a:effectLst/>
        </p:spPr>
        <p:txBody>
          <a:bodyPr wrap="none" anchor="ctr"/>
          <a:lstStyle/>
          <a:p>
            <a:pPr algn="ctr"/>
            <a:r>
              <a:rPr lang="en-US" dirty="0"/>
              <a:t>~</a:t>
            </a:r>
          </a:p>
        </p:txBody>
      </p:sp>
      <p:sp>
        <p:nvSpPr>
          <p:cNvPr id="76" name="Rectangle 80">
            <a:extLst>
              <a:ext uri="{FF2B5EF4-FFF2-40B4-BE49-F238E27FC236}">
                <a16:creationId xmlns:a16="http://schemas.microsoft.com/office/drawing/2014/main" id="{7430F3E8-F481-470B-A54D-423A4DB65C67}"/>
              </a:ext>
            </a:extLst>
          </p:cNvPr>
          <p:cNvSpPr>
            <a:spLocks noChangeArrowheads="1"/>
          </p:cNvSpPr>
          <p:nvPr/>
        </p:nvSpPr>
        <p:spPr bwMode="auto">
          <a:xfrm>
            <a:off x="7482603" y="2211583"/>
            <a:ext cx="1066800" cy="304800"/>
          </a:xfrm>
          <a:prstGeom prst="rect">
            <a:avLst/>
          </a:prstGeom>
          <a:noFill/>
          <a:ln w="9525">
            <a:noFill/>
            <a:miter lim="800000"/>
            <a:headEnd/>
            <a:tailEnd/>
          </a:ln>
          <a:effectLst/>
        </p:spPr>
        <p:txBody>
          <a:bodyPr/>
          <a:lstStyle/>
          <a:p>
            <a:pPr algn="ctr">
              <a:lnSpc>
                <a:spcPct val="90000"/>
              </a:lnSpc>
              <a:spcBef>
                <a:spcPct val="20000"/>
              </a:spcBef>
            </a:pPr>
            <a:r>
              <a:rPr lang="en-US" sz="1000" b="1" dirty="0"/>
              <a:t>Generator</a:t>
            </a:r>
          </a:p>
        </p:txBody>
      </p:sp>
      <p:sp>
        <p:nvSpPr>
          <p:cNvPr id="51" name="Lightning Bolt 50">
            <a:extLst>
              <a:ext uri="{FF2B5EF4-FFF2-40B4-BE49-F238E27FC236}">
                <a16:creationId xmlns:a16="http://schemas.microsoft.com/office/drawing/2014/main" id="{7DADB5A0-0402-4382-8B33-B6FAA591024A}"/>
              </a:ext>
            </a:extLst>
          </p:cNvPr>
          <p:cNvSpPr/>
          <p:nvPr/>
        </p:nvSpPr>
        <p:spPr>
          <a:xfrm>
            <a:off x="2254231" y="2212745"/>
            <a:ext cx="219891" cy="2626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Content Placeholder 2">
            <a:extLst>
              <a:ext uri="{FF2B5EF4-FFF2-40B4-BE49-F238E27FC236}">
                <a16:creationId xmlns:a16="http://schemas.microsoft.com/office/drawing/2014/main" id="{F052AF67-EE6D-419E-8D15-235244DCE552}"/>
              </a:ext>
            </a:extLst>
          </p:cNvPr>
          <p:cNvSpPr txBox="1">
            <a:spLocks/>
          </p:cNvSpPr>
          <p:nvPr/>
        </p:nvSpPr>
        <p:spPr>
          <a:xfrm>
            <a:off x="2601490" y="840590"/>
            <a:ext cx="3331428" cy="111375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7698"/>
              </a:buClr>
              <a:buFont typeface="Arial" panose="020B0604020202020204" pitchFamily="34" charset="0"/>
              <a:buNone/>
              <a:defRPr sz="1400" kern="1200">
                <a:solidFill>
                  <a:srgbClr val="717073"/>
                </a:solidFill>
                <a:latin typeface="Arial" panose="020B0604020202020204" pitchFamily="34" charset="0"/>
                <a:ea typeface="+mn-ea"/>
                <a:cs typeface="Arial" panose="020B0604020202020204" pitchFamily="34" charset="0"/>
              </a:defRPr>
            </a:lvl1pPr>
            <a:lvl2pPr marL="231775"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2pPr>
            <a:lvl3pPr marL="463550" indent="-231775"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3pPr>
            <a:lvl4pPr marL="687388"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4pPr>
            <a:lvl5pPr marL="920750" indent="-233363"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144">
              <a:lnSpc>
                <a:spcPct val="100000"/>
              </a:lnSpc>
              <a:spcBef>
                <a:spcPts val="450"/>
              </a:spcBef>
            </a:pPr>
            <a:r>
              <a:rPr lang="en-US" b="1" dirty="0">
                <a:solidFill>
                  <a:srgbClr val="860038"/>
                </a:solidFill>
              </a:rPr>
              <a:t>Fault on Adjacent Line</a:t>
            </a:r>
          </a:p>
          <a:p>
            <a:pPr marL="221444" indent="-214303">
              <a:lnSpc>
                <a:spcPct val="100000"/>
              </a:lnSpc>
              <a:spcBef>
                <a:spcPts val="450"/>
              </a:spcBef>
              <a:buFont typeface="Arial" panose="020B0604020202020204" pitchFamily="34" charset="0"/>
              <a:buChar char="•"/>
            </a:pPr>
            <a:r>
              <a:rPr lang="en-US" dirty="0"/>
              <a:t>CB A, CB B, and CB D all trip to isolate the fault</a:t>
            </a:r>
          </a:p>
        </p:txBody>
      </p:sp>
      <p:sp>
        <p:nvSpPr>
          <p:cNvPr id="3" name="Rectangle: Rounded Corners 2">
            <a:extLst>
              <a:ext uri="{FF2B5EF4-FFF2-40B4-BE49-F238E27FC236}">
                <a16:creationId xmlns:a16="http://schemas.microsoft.com/office/drawing/2014/main" id="{D3653050-90BE-4476-8130-8961E421060C}"/>
              </a:ext>
            </a:extLst>
          </p:cNvPr>
          <p:cNvSpPr/>
          <p:nvPr/>
        </p:nvSpPr>
        <p:spPr>
          <a:xfrm>
            <a:off x="2596730" y="763824"/>
            <a:ext cx="2874224" cy="1041390"/>
          </a:xfrm>
          <a:prstGeom prst="roundRect">
            <a:avLst/>
          </a:prstGeom>
          <a:noFill/>
          <a:ln w="19050">
            <a:solidFill>
              <a:srgbClr val="86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a:extLst>
              <a:ext uri="{FF2B5EF4-FFF2-40B4-BE49-F238E27FC236}">
                <a16:creationId xmlns:a16="http://schemas.microsoft.com/office/drawing/2014/main" id="{4A2DAA60-2336-4089-A82B-F0D3A4A5364E}"/>
              </a:ext>
            </a:extLst>
          </p:cNvPr>
          <p:cNvCxnSpPr>
            <a:cxnSpLocks/>
          </p:cNvCxnSpPr>
          <p:nvPr/>
        </p:nvCxnSpPr>
        <p:spPr>
          <a:xfrm flipH="1">
            <a:off x="2364176" y="1801829"/>
            <a:ext cx="300629" cy="275051"/>
          </a:xfrm>
          <a:prstGeom prst="straightConnector1">
            <a:avLst/>
          </a:prstGeom>
          <a:ln w="19050">
            <a:solidFill>
              <a:srgbClr val="860038"/>
            </a:solidFill>
            <a:tailEnd type="triangle"/>
          </a:ln>
        </p:spPr>
        <p:style>
          <a:lnRef idx="1">
            <a:schemeClr val="accent1"/>
          </a:lnRef>
          <a:fillRef idx="0">
            <a:schemeClr val="accent1"/>
          </a:fillRef>
          <a:effectRef idx="0">
            <a:schemeClr val="accent1"/>
          </a:effectRef>
          <a:fontRef idx="minor">
            <a:schemeClr val="tx1"/>
          </a:fontRef>
        </p:style>
      </p:cxnSp>
      <p:sp>
        <p:nvSpPr>
          <p:cNvPr id="58" name="Content Placeholder 2">
            <a:extLst>
              <a:ext uri="{FF2B5EF4-FFF2-40B4-BE49-F238E27FC236}">
                <a16:creationId xmlns:a16="http://schemas.microsoft.com/office/drawing/2014/main" id="{7FA97C77-0AEF-4CAF-9163-0CFCFCD71512}"/>
              </a:ext>
            </a:extLst>
          </p:cNvPr>
          <p:cNvSpPr txBox="1">
            <a:spLocks/>
          </p:cNvSpPr>
          <p:nvPr/>
        </p:nvSpPr>
        <p:spPr>
          <a:xfrm>
            <a:off x="4348037" y="4401409"/>
            <a:ext cx="4334207" cy="13988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7698"/>
              </a:buClr>
              <a:buFont typeface="Arial" panose="020B0604020202020204" pitchFamily="34" charset="0"/>
              <a:buNone/>
              <a:defRPr sz="1400" kern="1200">
                <a:solidFill>
                  <a:srgbClr val="717073"/>
                </a:solidFill>
                <a:latin typeface="Arial" panose="020B0604020202020204" pitchFamily="34" charset="0"/>
                <a:ea typeface="+mn-ea"/>
                <a:cs typeface="Arial" panose="020B0604020202020204" pitchFamily="34" charset="0"/>
              </a:defRPr>
            </a:lvl1pPr>
            <a:lvl2pPr marL="231775"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2pPr>
            <a:lvl3pPr marL="463550" indent="-231775"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3pPr>
            <a:lvl4pPr marL="687388"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4pPr>
            <a:lvl5pPr marL="920750" indent="-233363"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144">
              <a:lnSpc>
                <a:spcPct val="100000"/>
              </a:lnSpc>
              <a:spcBef>
                <a:spcPts val="450"/>
              </a:spcBef>
            </a:pPr>
            <a:r>
              <a:rPr lang="en-US" b="1" dirty="0">
                <a:solidFill>
                  <a:srgbClr val="860038"/>
                </a:solidFill>
              </a:rPr>
              <a:t>Ring Bus Reclosing:</a:t>
            </a:r>
          </a:p>
          <a:p>
            <a:pPr marL="221444" indent="-214303">
              <a:lnSpc>
                <a:spcPct val="100000"/>
              </a:lnSpc>
              <a:spcBef>
                <a:spcPts val="450"/>
              </a:spcBef>
              <a:buFont typeface="Arial" panose="020B0604020202020204" pitchFamily="34" charset="0"/>
              <a:buChar char="•"/>
            </a:pPr>
            <a:r>
              <a:rPr lang="en-US" dirty="0"/>
              <a:t>Lead CB A – 11 seconds open interval, then supervised reclose on sync check</a:t>
            </a:r>
          </a:p>
          <a:p>
            <a:pPr marL="221444" indent="-214303">
              <a:lnSpc>
                <a:spcPct val="100000"/>
              </a:lnSpc>
              <a:spcBef>
                <a:spcPts val="450"/>
              </a:spcBef>
              <a:buFont typeface="Arial" panose="020B0604020202020204" pitchFamily="34" charset="0"/>
              <a:buChar char="•"/>
            </a:pPr>
            <a:r>
              <a:rPr lang="en-US" dirty="0"/>
              <a:t>Follow CB B – Recloses one second after CB A on sync check</a:t>
            </a:r>
          </a:p>
        </p:txBody>
      </p:sp>
      <p:sp>
        <p:nvSpPr>
          <p:cNvPr id="31" name="Rectangle: Rounded Corners 30">
            <a:extLst>
              <a:ext uri="{FF2B5EF4-FFF2-40B4-BE49-F238E27FC236}">
                <a16:creationId xmlns:a16="http://schemas.microsoft.com/office/drawing/2014/main" id="{2E13EE98-2BAD-4A18-9682-4F5A514CF16C}"/>
              </a:ext>
            </a:extLst>
          </p:cNvPr>
          <p:cNvSpPr/>
          <p:nvPr/>
        </p:nvSpPr>
        <p:spPr>
          <a:xfrm>
            <a:off x="4191004" y="4401409"/>
            <a:ext cx="4491240" cy="1398800"/>
          </a:xfrm>
          <a:prstGeom prst="roundRect">
            <a:avLst/>
          </a:prstGeom>
          <a:noFill/>
          <a:ln w="19050">
            <a:solidFill>
              <a:srgbClr val="86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a:extLst>
              <a:ext uri="{FF2B5EF4-FFF2-40B4-BE49-F238E27FC236}">
                <a16:creationId xmlns:a16="http://schemas.microsoft.com/office/drawing/2014/main" id="{128BA7E7-D227-4FF5-8892-39B0D356C1F3}"/>
              </a:ext>
            </a:extLst>
          </p:cNvPr>
          <p:cNvCxnSpPr>
            <a:cxnSpLocks/>
            <a:stCxn id="31" idx="0"/>
          </p:cNvCxnSpPr>
          <p:nvPr/>
        </p:nvCxnSpPr>
        <p:spPr>
          <a:xfrm flipH="1" flipV="1">
            <a:off x="3980518" y="2775857"/>
            <a:ext cx="2456106" cy="1625552"/>
          </a:xfrm>
          <a:prstGeom prst="straightConnector1">
            <a:avLst/>
          </a:prstGeom>
          <a:ln w="19050">
            <a:solidFill>
              <a:srgbClr val="860038"/>
            </a:solidFill>
            <a:tailEnd type="triangle"/>
          </a:ln>
        </p:spPr>
        <p:style>
          <a:lnRef idx="1">
            <a:schemeClr val="accent1"/>
          </a:lnRef>
          <a:fillRef idx="0">
            <a:schemeClr val="accent1"/>
          </a:fillRef>
          <a:effectRef idx="0">
            <a:schemeClr val="accent1"/>
          </a:effectRef>
          <a:fontRef idx="minor">
            <a:schemeClr val="tx1"/>
          </a:fontRef>
        </p:style>
      </p:cxnSp>
      <p:sp>
        <p:nvSpPr>
          <p:cNvPr id="68" name="Content Placeholder 2">
            <a:extLst>
              <a:ext uri="{FF2B5EF4-FFF2-40B4-BE49-F238E27FC236}">
                <a16:creationId xmlns:a16="http://schemas.microsoft.com/office/drawing/2014/main" id="{101361CB-63FB-4620-A4CC-CCC1AB21191C}"/>
              </a:ext>
            </a:extLst>
          </p:cNvPr>
          <p:cNvSpPr txBox="1">
            <a:spLocks/>
          </p:cNvSpPr>
          <p:nvPr/>
        </p:nvSpPr>
        <p:spPr>
          <a:xfrm>
            <a:off x="262842" y="4650782"/>
            <a:ext cx="3579604" cy="162555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7698"/>
              </a:buClr>
              <a:buFont typeface="Arial" panose="020B0604020202020204" pitchFamily="34" charset="0"/>
              <a:buNone/>
              <a:defRPr sz="1400" kern="1200">
                <a:solidFill>
                  <a:srgbClr val="717073"/>
                </a:solidFill>
                <a:latin typeface="Arial" panose="020B0604020202020204" pitchFamily="34" charset="0"/>
                <a:ea typeface="+mn-ea"/>
                <a:cs typeface="Arial" panose="020B0604020202020204" pitchFamily="34" charset="0"/>
              </a:defRPr>
            </a:lvl1pPr>
            <a:lvl2pPr marL="231775"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2pPr>
            <a:lvl3pPr marL="463550" indent="-231775"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3pPr>
            <a:lvl4pPr marL="687388" indent="-223838"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4pPr>
            <a:lvl5pPr marL="920750" indent="-233363" algn="l" defTabSz="914400" rtl="0" eaLnBrk="1" latinLnBrk="0" hangingPunct="1">
              <a:lnSpc>
                <a:spcPct val="90000"/>
              </a:lnSpc>
              <a:spcBef>
                <a:spcPts val="500"/>
              </a:spcBef>
              <a:buClr>
                <a:srgbClr val="007698"/>
              </a:buClr>
              <a:buFont typeface="Arial" panose="020B0604020202020204" pitchFamily="34" charset="0"/>
              <a:buChar char="•"/>
              <a:tabLst/>
              <a:defRPr sz="1400" kern="1200">
                <a:solidFill>
                  <a:srgbClr val="71707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144">
              <a:lnSpc>
                <a:spcPct val="100000"/>
              </a:lnSpc>
              <a:spcBef>
                <a:spcPts val="450"/>
              </a:spcBef>
            </a:pPr>
            <a:r>
              <a:rPr lang="en-US" b="1" dirty="0">
                <a:solidFill>
                  <a:srgbClr val="860038"/>
                </a:solidFill>
              </a:rPr>
              <a:t>Station 1 Reclosing:</a:t>
            </a:r>
          </a:p>
          <a:p>
            <a:pPr marL="221444" indent="-214303">
              <a:lnSpc>
                <a:spcPct val="100000"/>
              </a:lnSpc>
              <a:spcBef>
                <a:spcPts val="450"/>
              </a:spcBef>
              <a:buFont typeface="Arial" panose="020B0604020202020204" pitchFamily="34" charset="0"/>
              <a:buChar char="•"/>
            </a:pPr>
            <a:r>
              <a:rPr lang="en-US" dirty="0"/>
              <a:t>10 seconds open interval, then supervised reclose for the following conditions: sync check, Dead Line</a:t>
            </a:r>
          </a:p>
        </p:txBody>
      </p:sp>
      <p:sp>
        <p:nvSpPr>
          <p:cNvPr id="42" name="Rectangle: Rounded Corners 41">
            <a:extLst>
              <a:ext uri="{FF2B5EF4-FFF2-40B4-BE49-F238E27FC236}">
                <a16:creationId xmlns:a16="http://schemas.microsoft.com/office/drawing/2014/main" id="{9A844625-5D65-4CB5-B34A-496B27CFEC67}"/>
              </a:ext>
            </a:extLst>
          </p:cNvPr>
          <p:cNvSpPr/>
          <p:nvPr/>
        </p:nvSpPr>
        <p:spPr>
          <a:xfrm>
            <a:off x="262842" y="4650782"/>
            <a:ext cx="3542400" cy="1236056"/>
          </a:xfrm>
          <a:prstGeom prst="roundRect">
            <a:avLst/>
          </a:prstGeom>
          <a:noFill/>
          <a:ln w="19050">
            <a:solidFill>
              <a:srgbClr val="860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Arrow Connector 44">
            <a:extLst>
              <a:ext uri="{FF2B5EF4-FFF2-40B4-BE49-F238E27FC236}">
                <a16:creationId xmlns:a16="http://schemas.microsoft.com/office/drawing/2014/main" id="{1BC678A2-DD1C-44E9-A4C3-43BB655A0CEA}"/>
              </a:ext>
            </a:extLst>
          </p:cNvPr>
          <p:cNvCxnSpPr>
            <a:cxnSpLocks/>
            <a:stCxn id="42" idx="0"/>
          </p:cNvCxnSpPr>
          <p:nvPr/>
        </p:nvCxnSpPr>
        <p:spPr>
          <a:xfrm flipH="1" flipV="1">
            <a:off x="1785939" y="2547257"/>
            <a:ext cx="248103" cy="2103525"/>
          </a:xfrm>
          <a:prstGeom prst="straightConnector1">
            <a:avLst/>
          </a:prstGeom>
          <a:ln w="19050">
            <a:solidFill>
              <a:srgbClr val="860038"/>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16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618B2-7179-4806-A168-E3C6FBB465E1}"/>
              </a:ext>
            </a:extLst>
          </p:cNvPr>
          <p:cNvSpPr>
            <a:spLocks noGrp="1"/>
          </p:cNvSpPr>
          <p:nvPr>
            <p:ph type="title"/>
          </p:nvPr>
        </p:nvSpPr>
        <p:spPr>
          <a:xfrm>
            <a:off x="127003" y="141608"/>
            <a:ext cx="6932425" cy="641861"/>
          </a:xfrm>
        </p:spPr>
        <p:txBody>
          <a:bodyPr/>
          <a:lstStyle/>
          <a:p>
            <a:r>
              <a:rPr lang="en-US" dirty="0"/>
              <a:t>Reclosing Example</a:t>
            </a:r>
          </a:p>
        </p:txBody>
      </p:sp>
      <p:sp>
        <p:nvSpPr>
          <p:cNvPr id="3" name="Content Placeholder 2">
            <a:extLst>
              <a:ext uri="{FF2B5EF4-FFF2-40B4-BE49-F238E27FC236}">
                <a16:creationId xmlns:a16="http://schemas.microsoft.com/office/drawing/2014/main" id="{52328659-0D42-4D60-936C-FB6C425A9C37}"/>
              </a:ext>
            </a:extLst>
          </p:cNvPr>
          <p:cNvSpPr>
            <a:spLocks noGrp="1"/>
          </p:cNvSpPr>
          <p:nvPr>
            <p:ph sz="half" idx="1"/>
          </p:nvPr>
        </p:nvSpPr>
        <p:spPr>
          <a:xfrm>
            <a:off x="292100" y="783469"/>
            <a:ext cx="7848600" cy="4754880"/>
          </a:xfrm>
        </p:spPr>
        <p:txBody>
          <a:bodyPr>
            <a:normAutofit/>
          </a:bodyPr>
          <a:lstStyle/>
          <a:p>
            <a:r>
              <a:rPr lang="en-US" sz="2400" b="1" dirty="0"/>
              <a:t>Sync Check Settings Example</a:t>
            </a:r>
          </a:p>
          <a:p>
            <a:pPr marL="342900" indent="-342900">
              <a:buFont typeface="Arial" panose="020B0604020202020204" pitchFamily="34" charset="0"/>
              <a:buChar char="•"/>
            </a:pPr>
            <a:r>
              <a:rPr lang="en-US" sz="2400" dirty="0"/>
              <a:t>Voltage Level</a:t>
            </a:r>
          </a:p>
          <a:p>
            <a:pPr marL="342900" indent="-342900">
              <a:buFont typeface="Arial" panose="020B0604020202020204" pitchFamily="34" charset="0"/>
              <a:buChar char="•"/>
            </a:pPr>
            <a:r>
              <a:rPr lang="en-US" sz="2400" dirty="0"/>
              <a:t>Angle difference </a:t>
            </a:r>
          </a:p>
          <a:p>
            <a:pPr marL="342900" indent="-342900">
              <a:buFont typeface="Arial" panose="020B0604020202020204" pitchFamily="34" charset="0"/>
              <a:buChar char="•"/>
            </a:pPr>
            <a:r>
              <a:rPr lang="en-US" sz="2400" dirty="0"/>
              <a:t>Slip Frequency </a:t>
            </a:r>
          </a:p>
          <a:p>
            <a:pPr marL="342900" indent="-342900">
              <a:buFont typeface="Arial" panose="020B0604020202020204" pitchFamily="34" charset="0"/>
              <a:buChar char="•"/>
            </a:pPr>
            <a:r>
              <a:rPr lang="en-US" sz="2400" dirty="0"/>
              <a:t>Number of Automatic Recloses</a:t>
            </a:r>
          </a:p>
          <a:p>
            <a:pPr marL="342900" indent="-342900">
              <a:buFont typeface="Arial" panose="020B0604020202020204" pitchFamily="34" charset="0"/>
              <a:buChar char="•"/>
            </a:pPr>
            <a:r>
              <a:rPr lang="en-US" sz="2400" dirty="0"/>
              <a:t>Time Delay between Automatic Recloses</a:t>
            </a:r>
          </a:p>
        </p:txBody>
      </p:sp>
      <p:sp>
        <p:nvSpPr>
          <p:cNvPr id="5" name="Slide Number Placeholder 4">
            <a:extLst>
              <a:ext uri="{FF2B5EF4-FFF2-40B4-BE49-F238E27FC236}">
                <a16:creationId xmlns:a16="http://schemas.microsoft.com/office/drawing/2014/main" id="{E2E8D499-F872-44E4-B096-647814EE31EE}"/>
              </a:ext>
            </a:extLst>
          </p:cNvPr>
          <p:cNvSpPr>
            <a:spLocks noGrp="1"/>
          </p:cNvSpPr>
          <p:nvPr>
            <p:ph type="sldNum" sz="quarter" idx="12"/>
          </p:nvPr>
        </p:nvSpPr>
        <p:spPr/>
        <p:txBody>
          <a:bodyPr/>
          <a:lstStyle/>
          <a:p>
            <a:fld id="{A4D616CF-C9AA-AD44-BBB6-8180664C3BE1}" type="slidenum">
              <a:rPr lang="en-US" smtClean="0"/>
              <a:t>5</a:t>
            </a:fld>
            <a:endParaRPr lang="en-US" dirty="0"/>
          </a:p>
        </p:txBody>
      </p:sp>
    </p:spTree>
    <p:extLst>
      <p:ext uri="{BB962C8B-B14F-4D97-AF65-F5344CB8AC3E}">
        <p14:creationId xmlns:p14="http://schemas.microsoft.com/office/powerpoint/2010/main" val="2121855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ncor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4834</TotalTime>
  <Words>278</Words>
  <Application>Microsoft Office PowerPoint</Application>
  <PresentationFormat>On-screen Show (4:3)</PresentationFormat>
  <Paragraphs>74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Oncor Theme</vt:lpstr>
      <vt:lpstr>Reclosing Philosophy Near Inverter-Based Resources</vt:lpstr>
      <vt:lpstr>IEEE 2800</vt:lpstr>
      <vt:lpstr>Reclosing Example</vt:lpstr>
      <vt:lpstr>Reclosing Example</vt:lpstr>
      <vt:lpstr>Reclosing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Hatley</dc:creator>
  <cp:lastModifiedBy>Mcchesney, Mark</cp:lastModifiedBy>
  <cp:revision>164</cp:revision>
  <cp:lastPrinted>2021-02-05T22:55:54Z</cp:lastPrinted>
  <dcterms:created xsi:type="dcterms:W3CDTF">2020-02-27T19:53:34Z</dcterms:created>
  <dcterms:modified xsi:type="dcterms:W3CDTF">2024-11-15T18:08:23Z</dcterms:modified>
</cp:coreProperties>
</file>