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81" r:id="rId5"/>
    <p:sldId id="284" r:id="rId6"/>
    <p:sldId id="296" r:id="rId7"/>
    <p:sldId id="298" r:id="rId8"/>
    <p:sldId id="299" r:id="rId9"/>
    <p:sldId id="300" r:id="rId10"/>
    <p:sldId id="294"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670067-3C09-4ABB-823F-8B699DAC38FF}" v="1" dt="2024-11-13T17:36:16.950"/>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65" d="100"/>
          <a:sy n="65" d="100"/>
        </p:scale>
        <p:origin x="156" y="66"/>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Frazier" userId="09e325d5-e32a-4c08-bc20-40585dd1dab2" providerId="ADAL" clId="{A4670067-3C09-4ABB-823F-8B699DAC38FF}"/>
    <pc:docChg chg="undo custSel addSld modSld">
      <pc:chgData name="Amanda Frazier" userId="09e325d5-e32a-4c08-bc20-40585dd1dab2" providerId="ADAL" clId="{A4670067-3C09-4ABB-823F-8B699DAC38FF}" dt="2024-11-13T17:38:10.163" v="6680" actId="478"/>
      <pc:docMkLst>
        <pc:docMk/>
      </pc:docMkLst>
      <pc:sldChg chg="modSp mod">
        <pc:chgData name="Amanda Frazier" userId="09e325d5-e32a-4c08-bc20-40585dd1dab2" providerId="ADAL" clId="{A4670067-3C09-4ABB-823F-8B699DAC38FF}" dt="2024-11-13T17:35:52.675" v="6665" actId="20577"/>
        <pc:sldMkLst>
          <pc:docMk/>
          <pc:sldMk cId="639264769" sldId="281"/>
        </pc:sldMkLst>
        <pc:spChg chg="mod">
          <ac:chgData name="Amanda Frazier" userId="09e325d5-e32a-4c08-bc20-40585dd1dab2" providerId="ADAL" clId="{A4670067-3C09-4ABB-823F-8B699DAC38FF}" dt="2024-11-13T17:35:52.675" v="6665" actId="20577"/>
          <ac:spMkLst>
            <pc:docMk/>
            <pc:sldMk cId="639264769" sldId="281"/>
            <ac:spMk id="6" creationId="{F20A922B-22EC-7FD8-FA8C-2FFAC558BD66}"/>
          </ac:spMkLst>
        </pc:spChg>
      </pc:sldChg>
      <pc:sldChg chg="addSp delSp modSp mod">
        <pc:chgData name="Amanda Frazier" userId="09e325d5-e32a-4c08-bc20-40585dd1dab2" providerId="ADAL" clId="{A4670067-3C09-4ABB-823F-8B699DAC38FF}" dt="2024-11-13T17:38:10.163" v="6680" actId="478"/>
        <pc:sldMkLst>
          <pc:docMk/>
          <pc:sldMk cId="2184472291" sldId="282"/>
        </pc:sldMkLst>
        <pc:spChg chg="add del mod">
          <ac:chgData name="Amanda Frazier" userId="09e325d5-e32a-4c08-bc20-40585dd1dab2" providerId="ADAL" clId="{A4670067-3C09-4ABB-823F-8B699DAC38FF}" dt="2024-11-13T17:38:07.404" v="6679" actId="478"/>
          <ac:spMkLst>
            <pc:docMk/>
            <pc:sldMk cId="2184472291" sldId="282"/>
            <ac:spMk id="3" creationId="{2E131D88-8A53-61CE-FA0D-1254BC064629}"/>
          </ac:spMkLst>
        </pc:spChg>
        <pc:spChg chg="del">
          <ac:chgData name="Amanda Frazier" userId="09e325d5-e32a-4c08-bc20-40585dd1dab2" providerId="ADAL" clId="{A4670067-3C09-4ABB-823F-8B699DAC38FF}" dt="2024-11-13T17:38:10.163" v="6680" actId="478"/>
          <ac:spMkLst>
            <pc:docMk/>
            <pc:sldMk cId="2184472291" sldId="282"/>
            <ac:spMk id="8" creationId="{86613063-168A-02B8-4326-BB842F3B83E2}"/>
          </ac:spMkLst>
        </pc:spChg>
        <pc:picChg chg="add del">
          <ac:chgData name="Amanda Frazier" userId="09e325d5-e32a-4c08-bc20-40585dd1dab2" providerId="ADAL" clId="{A4670067-3C09-4ABB-823F-8B699DAC38FF}" dt="2024-11-13T17:38:07.404" v="6679" actId="478"/>
          <ac:picMkLst>
            <pc:docMk/>
            <pc:sldMk cId="2184472291" sldId="282"/>
            <ac:picMk id="5" creationId="{030E03B4-DAB0-F43D-4B1C-C54F75E621A1}"/>
          </ac:picMkLst>
        </pc:picChg>
      </pc:sldChg>
      <pc:sldChg chg="modSp mod">
        <pc:chgData name="Amanda Frazier" userId="09e325d5-e32a-4c08-bc20-40585dd1dab2" providerId="ADAL" clId="{A4670067-3C09-4ABB-823F-8B699DAC38FF}" dt="2024-11-12T16:02:23.526" v="96" actId="20577"/>
        <pc:sldMkLst>
          <pc:docMk/>
          <pc:sldMk cId="1672017990" sldId="284"/>
        </pc:sldMkLst>
        <pc:spChg chg="mod">
          <ac:chgData name="Amanda Frazier" userId="09e325d5-e32a-4c08-bc20-40585dd1dab2" providerId="ADAL" clId="{A4670067-3C09-4ABB-823F-8B699DAC38FF}" dt="2024-11-12T16:02:23.526" v="96" actId="20577"/>
          <ac:spMkLst>
            <pc:docMk/>
            <pc:sldMk cId="1672017990" sldId="284"/>
            <ac:spMk id="3" creationId="{992EC4A8-49EE-CF82-CFDC-BA9308ED0D65}"/>
          </ac:spMkLst>
        </pc:spChg>
      </pc:sldChg>
      <pc:sldChg chg="modSp mod">
        <pc:chgData name="Amanda Frazier" userId="09e325d5-e32a-4c08-bc20-40585dd1dab2" providerId="ADAL" clId="{A4670067-3C09-4ABB-823F-8B699DAC38FF}" dt="2024-11-13T17:33:56.992" v="6655" actId="33524"/>
        <pc:sldMkLst>
          <pc:docMk/>
          <pc:sldMk cId="3508456370" sldId="294"/>
        </pc:sldMkLst>
        <pc:spChg chg="mod">
          <ac:chgData name="Amanda Frazier" userId="09e325d5-e32a-4c08-bc20-40585dd1dab2" providerId="ADAL" clId="{A4670067-3C09-4ABB-823F-8B699DAC38FF}" dt="2024-11-13T16:08:52.377" v="169" actId="20577"/>
          <ac:spMkLst>
            <pc:docMk/>
            <pc:sldMk cId="3508456370" sldId="294"/>
            <ac:spMk id="2" creationId="{47A9874B-BCA9-8420-1595-EDD1865A099A}"/>
          </ac:spMkLst>
        </pc:spChg>
        <pc:spChg chg="mod">
          <ac:chgData name="Amanda Frazier" userId="09e325d5-e32a-4c08-bc20-40585dd1dab2" providerId="ADAL" clId="{A4670067-3C09-4ABB-823F-8B699DAC38FF}" dt="2024-11-13T17:33:56.992" v="6655" actId="33524"/>
          <ac:spMkLst>
            <pc:docMk/>
            <pc:sldMk cId="3508456370" sldId="294"/>
            <ac:spMk id="3" creationId="{68A5FD2B-E3E5-1C2B-0151-21F216B14A33}"/>
          </ac:spMkLst>
        </pc:spChg>
      </pc:sldChg>
      <pc:sldChg chg="modSp mod">
        <pc:chgData name="Amanda Frazier" userId="09e325d5-e32a-4c08-bc20-40585dd1dab2" providerId="ADAL" clId="{A4670067-3C09-4ABB-823F-8B699DAC38FF}" dt="2024-11-13T16:57:15.868" v="5239" actId="20577"/>
        <pc:sldMkLst>
          <pc:docMk/>
          <pc:sldMk cId="291767380" sldId="296"/>
        </pc:sldMkLst>
        <pc:spChg chg="mod">
          <ac:chgData name="Amanda Frazier" userId="09e325d5-e32a-4c08-bc20-40585dd1dab2" providerId="ADAL" clId="{A4670067-3C09-4ABB-823F-8B699DAC38FF}" dt="2024-11-13T16:57:15.868" v="5239" actId="20577"/>
          <ac:spMkLst>
            <pc:docMk/>
            <pc:sldMk cId="291767380" sldId="296"/>
            <ac:spMk id="3" creationId="{68A5FD2B-E3E5-1C2B-0151-21F216B14A33}"/>
          </ac:spMkLst>
        </pc:spChg>
      </pc:sldChg>
      <pc:sldChg chg="modSp mod">
        <pc:chgData name="Amanda Frazier" userId="09e325d5-e32a-4c08-bc20-40585dd1dab2" providerId="ADAL" clId="{A4670067-3C09-4ABB-823F-8B699DAC38FF}" dt="2024-11-13T16:27:50.908" v="2997" actId="20577"/>
        <pc:sldMkLst>
          <pc:docMk/>
          <pc:sldMk cId="2934895403" sldId="298"/>
        </pc:sldMkLst>
        <pc:spChg chg="mod">
          <ac:chgData name="Amanda Frazier" userId="09e325d5-e32a-4c08-bc20-40585dd1dab2" providerId="ADAL" clId="{A4670067-3C09-4ABB-823F-8B699DAC38FF}" dt="2024-11-13T16:08:02.616" v="124" actId="20577"/>
          <ac:spMkLst>
            <pc:docMk/>
            <pc:sldMk cId="2934895403" sldId="298"/>
            <ac:spMk id="2" creationId="{47A9874B-BCA9-8420-1595-EDD1865A099A}"/>
          </ac:spMkLst>
        </pc:spChg>
        <pc:spChg chg="mod">
          <ac:chgData name="Amanda Frazier" userId="09e325d5-e32a-4c08-bc20-40585dd1dab2" providerId="ADAL" clId="{A4670067-3C09-4ABB-823F-8B699DAC38FF}" dt="2024-11-13T16:27:50.908" v="2997" actId="20577"/>
          <ac:spMkLst>
            <pc:docMk/>
            <pc:sldMk cId="2934895403" sldId="298"/>
            <ac:spMk id="3" creationId="{68A5FD2B-E3E5-1C2B-0151-21F216B14A33}"/>
          </ac:spMkLst>
        </pc:spChg>
      </pc:sldChg>
      <pc:sldChg chg="modSp add mod">
        <pc:chgData name="Amanda Frazier" userId="09e325d5-e32a-4c08-bc20-40585dd1dab2" providerId="ADAL" clId="{A4670067-3C09-4ABB-823F-8B699DAC38FF}" dt="2024-11-13T17:37:11.281" v="6677" actId="20577"/>
        <pc:sldMkLst>
          <pc:docMk/>
          <pc:sldMk cId="2666663903" sldId="299"/>
        </pc:sldMkLst>
        <pc:spChg chg="mod">
          <ac:chgData name="Amanda Frazier" userId="09e325d5-e32a-4c08-bc20-40585dd1dab2" providerId="ADAL" clId="{A4670067-3C09-4ABB-823F-8B699DAC38FF}" dt="2024-11-13T17:36:23.440" v="6669" actId="20577"/>
          <ac:spMkLst>
            <pc:docMk/>
            <pc:sldMk cId="2666663903" sldId="299"/>
            <ac:spMk id="2" creationId="{67739B1D-E76C-C66C-B055-5DF1A5B71641}"/>
          </ac:spMkLst>
        </pc:spChg>
        <pc:spChg chg="mod">
          <ac:chgData name="Amanda Frazier" userId="09e325d5-e32a-4c08-bc20-40585dd1dab2" providerId="ADAL" clId="{A4670067-3C09-4ABB-823F-8B699DAC38FF}" dt="2024-11-13T17:37:11.281" v="6677" actId="20577"/>
          <ac:spMkLst>
            <pc:docMk/>
            <pc:sldMk cId="2666663903" sldId="299"/>
            <ac:spMk id="3" creationId="{57DF5194-1B9B-158C-FB75-8EA4FD26F7B5}"/>
          </ac:spMkLst>
        </pc:spChg>
      </pc:sldChg>
      <pc:sldChg chg="modSp add mod">
        <pc:chgData name="Amanda Frazier" userId="09e325d5-e32a-4c08-bc20-40585dd1dab2" providerId="ADAL" clId="{A4670067-3C09-4ABB-823F-8B699DAC38FF}" dt="2024-11-13T16:56:06.841" v="5204" actId="20577"/>
        <pc:sldMkLst>
          <pc:docMk/>
          <pc:sldMk cId="828402021" sldId="300"/>
        </pc:sldMkLst>
        <pc:spChg chg="mod">
          <ac:chgData name="Amanda Frazier" userId="09e325d5-e32a-4c08-bc20-40585dd1dab2" providerId="ADAL" clId="{A4670067-3C09-4ABB-823F-8B699DAC38FF}" dt="2024-11-13T16:09:10.025" v="171"/>
          <ac:spMkLst>
            <pc:docMk/>
            <pc:sldMk cId="828402021" sldId="300"/>
            <ac:spMk id="2" creationId="{D5C14EC9-D396-C82A-5348-E0493D7C48A2}"/>
          </ac:spMkLst>
        </pc:spChg>
        <pc:spChg chg="mod">
          <ac:chgData name="Amanda Frazier" userId="09e325d5-e32a-4c08-bc20-40585dd1dab2" providerId="ADAL" clId="{A4670067-3C09-4ABB-823F-8B699DAC38FF}" dt="2024-11-13T16:56:06.841" v="5204" actId="20577"/>
          <ac:spMkLst>
            <pc:docMk/>
            <pc:sldMk cId="828402021" sldId="300"/>
            <ac:spMk id="3" creationId="{9D79E168-BC4C-F1C9-281D-3A0B00F3AB3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11/13/2024</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11/13/2024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2861439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6F2E71-04CE-0AD8-B3E7-3897B78038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8A998A-9A13-848D-5696-E1A3C289F4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2983F8-AAFD-0D5B-400D-E3B3AFDED32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72AA5CF-BE56-C756-D433-800BF124D3C6}"/>
              </a:ext>
            </a:extLst>
          </p:cNvPr>
          <p:cNvSpPr>
            <a:spLocks noGrp="1"/>
          </p:cNvSpPr>
          <p:nvPr>
            <p:ph type="sldNum" sz="quarter" idx="5"/>
          </p:nvPr>
        </p:nvSpPr>
        <p:spPr/>
        <p:txBody>
          <a:bodyPr/>
          <a:lstStyle/>
          <a:p>
            <a:fld id="{55247812-3409-784D-BAE7-ABE53735D59F}" type="slidenum">
              <a:rPr lang="en-US" smtClean="0"/>
              <a:t>5</a:t>
            </a:fld>
            <a:endParaRPr lang="en-US"/>
          </a:p>
        </p:txBody>
      </p:sp>
    </p:spTree>
    <p:extLst>
      <p:ext uri="{BB962C8B-B14F-4D97-AF65-F5344CB8AC3E}">
        <p14:creationId xmlns:p14="http://schemas.microsoft.com/office/powerpoint/2010/main" val="1926290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5D5A1-177F-4B1F-52DD-E92259D58F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6F6A0-94ED-F3B6-3139-5BB4131605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5BCECC-E3D0-5831-B2AE-B775081CEFC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F4A3A91-0E82-CDBB-576A-A56791A7DAB5}"/>
              </a:ext>
            </a:extLst>
          </p:cNvPr>
          <p:cNvSpPr>
            <a:spLocks noGrp="1"/>
          </p:cNvSpPr>
          <p:nvPr>
            <p:ph type="sldNum" sz="quarter" idx="5"/>
          </p:nvPr>
        </p:nvSpPr>
        <p:spPr/>
        <p:txBody>
          <a:bodyPr/>
          <a:lstStyle/>
          <a:p>
            <a:fld id="{55247812-3409-784D-BAE7-ABE53735D59F}" type="slidenum">
              <a:rPr lang="en-US" smtClean="0"/>
              <a:t>6</a:t>
            </a:fld>
            <a:endParaRPr lang="en-US"/>
          </a:p>
        </p:txBody>
      </p:sp>
    </p:spTree>
    <p:extLst>
      <p:ext uri="{BB962C8B-B14F-4D97-AF65-F5344CB8AC3E}">
        <p14:creationId xmlns:p14="http://schemas.microsoft.com/office/powerpoint/2010/main" val="3547172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7</a:t>
            </a:fld>
            <a:endParaRPr lang="en-US"/>
          </a:p>
        </p:txBody>
      </p:sp>
    </p:spTree>
    <p:extLst>
      <p:ext uri="{BB962C8B-B14F-4D97-AF65-F5344CB8AC3E}">
        <p14:creationId xmlns:p14="http://schemas.microsoft.com/office/powerpoint/2010/main" val="4208198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11/13/2024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11/13/2024</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11/13/2024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11/13/2024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11/13/2024</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11/13/2024</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524000" y="2286000"/>
            <a:ext cx="9144000" cy="2286000"/>
          </a:xfrm>
        </p:spPr>
        <p:txBody>
          <a:bodyPr/>
          <a:lstStyle/>
          <a:p>
            <a:r>
              <a:rPr lang="en-US" dirty="0"/>
              <a:t>WMWG update to </a:t>
            </a:r>
            <a:r>
              <a:rPr lang="en-US" dirty="0" err="1"/>
              <a:t>wms</a:t>
            </a:r>
            <a:br>
              <a:rPr lang="en-US" dirty="0"/>
            </a:br>
            <a:r>
              <a:rPr lang="en-US" dirty="0"/>
              <a:t>December 4, 2024</a:t>
            </a:r>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199339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562818" y="2752344"/>
            <a:ext cx="4837174" cy="3136392"/>
          </a:xfrm>
          <a:noFill/>
        </p:spPr>
        <p:txBody>
          <a:bodyPr anchor="t">
            <a:normAutofit/>
          </a:bodyPr>
          <a:lstStyle/>
          <a:p>
            <a:r>
              <a:rPr lang="en-US" dirty="0"/>
              <a:t>General items</a:t>
            </a:r>
          </a:p>
          <a:p>
            <a:r>
              <a:rPr lang="en-US" dirty="0"/>
              <a:t>DAM Communications Update</a:t>
            </a:r>
          </a:p>
          <a:p>
            <a:r>
              <a:rPr lang="en-US" dirty="0"/>
              <a:t>Open </a:t>
            </a:r>
            <a:r>
              <a:rPr lang="en-US" dirty="0" err="1"/>
              <a:t>wms</a:t>
            </a:r>
            <a:r>
              <a:rPr lang="en-US" dirty="0"/>
              <a:t> assigned action items</a:t>
            </a:r>
          </a:p>
          <a:p>
            <a:r>
              <a:rPr lang="en-US" dirty="0"/>
              <a:t>NPRR1229: RTM CMP Energy payment</a:t>
            </a:r>
          </a:p>
          <a:p>
            <a:r>
              <a:rPr lang="en-US" dirty="0"/>
              <a:t>CARD allocation discussion</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Austin </a:t>
            </a:r>
            <a:r>
              <a:rPr lang="en-US" dirty="0" err="1"/>
              <a:t>Rosel</a:t>
            </a:r>
            <a:r>
              <a:rPr lang="en-US" dirty="0"/>
              <a:t> gave some background information on the EPS meter issue that was mentioned at the November 6 WMS meeting. He explained that because of a rare situation where an existing generator was transitioning to a Settlement Only Generator which didn’t need to have an EPS meter in the common information model, there were some miscommunications that resulted in the meters being removed also from the settlement system, where they were still needed. The issue resulted in the need for resettlement. ERCOT has implemented additional checks and is in the process of a systems integration that will automate some of these processes to avoid human error going forward.</a:t>
            </a:r>
          </a:p>
          <a:p>
            <a:pPr marL="285750" indent="-285750">
              <a:buFont typeface="Arial" panose="020B0604020202020204" pitchFamily="34" charset="0"/>
              <a:buChar char="•"/>
            </a:pPr>
            <a:r>
              <a:rPr lang="en-US" dirty="0"/>
              <a:t>Consultant Eric Goff asked stakeholders for feedback on his idea for drafting a large load report. The report would focus on aggregating information for a minimum of 3 sites to protect against disclosure of confidential information. Feedback was generally positive.</a:t>
            </a:r>
          </a:p>
          <a:p>
            <a:pPr marL="285750" indent="-285750">
              <a:buFont typeface="Arial" panose="020B0604020202020204" pitchFamily="34" charset="0"/>
              <a:buChar char="•"/>
            </a:pPr>
            <a:r>
              <a:rPr lang="en-US" dirty="0"/>
              <a:t>CPS Energy’s David </a:t>
            </a:r>
            <a:r>
              <a:rPr lang="en-US" dirty="0" err="1"/>
              <a:t>Detelich</a:t>
            </a:r>
            <a:r>
              <a:rPr lang="en-US" dirty="0"/>
              <a:t> asked for an update on how WSL load is treated in the mid-term load forecast. ERCOT will share information on this issue with WMWG at its December meeting.</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DAM Communications update</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ERCOT’s Curry Holden presented an update on ERCOT’s DAM Communications desk procedure. The changes are in response to lessons learned from the October 22, 2023 incident where there was an extended DAM timeline on a weekend.</a:t>
            </a:r>
          </a:p>
          <a:p>
            <a:pPr marL="285750" indent="-285750">
              <a:buFont typeface="Arial" panose="020B0604020202020204" pitchFamily="34" charset="0"/>
              <a:buChar char="•"/>
            </a:pPr>
            <a:r>
              <a:rPr lang="en-US" dirty="0"/>
              <a:t>ERCOT determined that it needs to communicate more frequently and clearly should similar situations recur. Its new procedure will be to provide notices as soon as an incident is discovered, at least hourly, until resolution.</a:t>
            </a:r>
          </a:p>
          <a:p>
            <a:pPr marL="285750" indent="-285750">
              <a:buFont typeface="Arial" panose="020B0604020202020204" pitchFamily="34" charset="0"/>
              <a:buChar char="•"/>
            </a:pPr>
            <a:r>
              <a:rPr lang="en-US" dirty="0"/>
              <a:t>ERCOT will title these notices “DAM Notice:” so that market participants can identify and prioritize these updates.</a:t>
            </a:r>
          </a:p>
          <a:p>
            <a:pPr marL="285750" indent="-285750">
              <a:buFont typeface="Arial" panose="020B0604020202020204" pitchFamily="34" charset="0"/>
              <a:buChar char="•"/>
            </a:pPr>
            <a:r>
              <a:rPr lang="en-US" dirty="0"/>
              <a:t>DAM Status Update, DAM Close Postponement, AS Insufficiency, DAM Solution Postponement, and DAM Abort notice templates will all use the new styling.</a:t>
            </a:r>
          </a:p>
          <a:p>
            <a:pPr marL="285750" indent="-285750">
              <a:buFont typeface="Arial" panose="020B0604020202020204" pitchFamily="34" charset="0"/>
              <a:buChar char="•"/>
            </a:pPr>
            <a:r>
              <a:rPr lang="en-US" dirty="0"/>
              <a:t>ERCOT intends to implement these changes by December 4, 2024.</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3489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7F2DB-C7A2-155F-73C6-C174B51F56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739B1D-E76C-C66C-B055-5DF1A5B71641}"/>
              </a:ext>
            </a:extLst>
          </p:cNvPr>
          <p:cNvSpPr>
            <a:spLocks noGrp="1"/>
          </p:cNvSpPr>
          <p:nvPr>
            <p:ph type="title"/>
          </p:nvPr>
        </p:nvSpPr>
        <p:spPr>
          <a:xfrm>
            <a:off x="838200" y="365760"/>
            <a:ext cx="10515600" cy="1325880"/>
          </a:xfrm>
          <a:noFill/>
        </p:spPr>
        <p:txBody>
          <a:bodyPr anchor="ctr"/>
          <a:lstStyle/>
          <a:p>
            <a:r>
              <a:rPr lang="en-US" dirty="0" err="1"/>
              <a:t>Wms</a:t>
            </a:r>
            <a:r>
              <a:rPr lang="en-US" dirty="0"/>
              <a:t>-assigned Open action items </a:t>
            </a:r>
          </a:p>
        </p:txBody>
      </p:sp>
      <p:sp>
        <p:nvSpPr>
          <p:cNvPr id="3" name="Content Placeholder 2">
            <a:extLst>
              <a:ext uri="{FF2B5EF4-FFF2-40B4-BE49-F238E27FC236}">
                <a16:creationId xmlns:a16="http://schemas.microsoft.com/office/drawing/2014/main" id="{57DF5194-1B9B-158C-FB75-8EA4FD26F7B5}"/>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WMWG discussed the aging open TAC and WMS assignments to the working group. Most of the issues are within the core competencies of WMWG, but do not have specific tasks associated with them.</a:t>
            </a:r>
          </a:p>
          <a:p>
            <a:pPr marL="285750" indent="-285750">
              <a:buFont typeface="Arial" panose="020B0604020202020204" pitchFamily="34" charset="0"/>
              <a:buChar char="•"/>
            </a:pPr>
            <a:r>
              <a:rPr lang="en-US" dirty="0"/>
              <a:t>Specifically, for the “Parking Lot Items,” most of the issues that do not have resolutions are issues that at some point had a specific advocate, but the goal of the assignment has been lost over time. </a:t>
            </a:r>
          </a:p>
          <a:p>
            <a:pPr marL="285750" indent="-285750">
              <a:buFont typeface="Arial" panose="020B0604020202020204" pitchFamily="34" charset="0"/>
              <a:buChar char="•"/>
            </a:pPr>
            <a:r>
              <a:rPr lang="en-US" dirty="0"/>
              <a:t>WMWG recommends that for any “Parking Lot Item,” WMS nominate a “champion” who can work with WMWG leadership and ERCOT to develop an action plan and facilitate discussion around the topic.</a:t>
            </a:r>
          </a:p>
          <a:p>
            <a:pPr marL="285750" indent="-285750">
              <a:buFont typeface="Arial" panose="020B0604020202020204" pitchFamily="34" charset="0"/>
              <a:buChar char="•"/>
            </a:pPr>
            <a:r>
              <a:rPr lang="en-US" dirty="0"/>
              <a:t>WMWG recommends that any “Parking Lot Items” without a champion be removed from the list and considered resolved.</a:t>
            </a:r>
          </a:p>
        </p:txBody>
      </p:sp>
      <p:sp>
        <p:nvSpPr>
          <p:cNvPr id="5" name="Rectangle 4">
            <a:extLst>
              <a:ext uri="{FF2B5EF4-FFF2-40B4-BE49-F238E27FC236}">
                <a16:creationId xmlns:a16="http://schemas.microsoft.com/office/drawing/2014/main" id="{E1F54FF5-3AAB-BB14-C326-A9ACEDC4DC3B}"/>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66666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7733D-AC37-3891-23B5-004D3FD43D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C14EC9-D396-C82A-5348-E0493D7C48A2}"/>
              </a:ext>
            </a:extLst>
          </p:cNvPr>
          <p:cNvSpPr>
            <a:spLocks noGrp="1"/>
          </p:cNvSpPr>
          <p:nvPr>
            <p:ph type="title"/>
          </p:nvPr>
        </p:nvSpPr>
        <p:spPr>
          <a:xfrm>
            <a:off x="838200" y="365760"/>
            <a:ext cx="10515600" cy="1325880"/>
          </a:xfrm>
          <a:noFill/>
        </p:spPr>
        <p:txBody>
          <a:bodyPr anchor="ctr"/>
          <a:lstStyle/>
          <a:p>
            <a:r>
              <a:rPr lang="en-US" dirty="0"/>
              <a:t>NPRR1229: RTM CMP Energy payment</a:t>
            </a:r>
          </a:p>
        </p:txBody>
      </p:sp>
      <p:sp>
        <p:nvSpPr>
          <p:cNvPr id="3" name="Content Placeholder 2">
            <a:extLst>
              <a:ext uri="{FF2B5EF4-FFF2-40B4-BE49-F238E27FC236}">
                <a16:creationId xmlns:a16="http://schemas.microsoft.com/office/drawing/2014/main" id="{9D79E168-BC4C-F1C9-281D-3A0B00F3AB3F}"/>
              </a:ext>
            </a:extLst>
          </p:cNvPr>
          <p:cNvSpPr>
            <a:spLocks noGrp="1"/>
          </p:cNvSpPr>
          <p:nvPr>
            <p:ph sz="quarter" idx="13"/>
          </p:nvPr>
        </p:nvSpPr>
        <p:spPr>
          <a:xfrm>
            <a:off x="838199" y="2024781"/>
            <a:ext cx="10406744" cy="4137189"/>
          </a:xfrm>
          <a:noFill/>
        </p:spPr>
        <p:txBody>
          <a:bodyPr>
            <a:normAutofit/>
          </a:bodyPr>
          <a:lstStyle/>
          <a:p>
            <a:pPr marL="285750" indent="-285750">
              <a:buFont typeface="Arial" panose="020B0604020202020204" pitchFamily="34" charset="0"/>
              <a:buChar char="•"/>
            </a:pPr>
            <a:r>
              <a:rPr lang="en-US" dirty="0"/>
              <a:t>STEC’s Lucas Turner laid out STEC’s November 4 comments, which STEC developed after considering feedback from ERCOT and WMWG. The comments reduce the proposed maximum days, insert a cost cap or $500,000 and replace RTM opportunity cost recovery with recovery of the variable components of DAM Obligations. They also disqualify Resources who agree to the CMP from recovering funds.</a:t>
            </a:r>
          </a:p>
          <a:p>
            <a:pPr marL="285750" indent="-285750">
              <a:buFont typeface="Arial" panose="020B0604020202020204" pitchFamily="34" charset="0"/>
              <a:buChar char="•"/>
            </a:pPr>
            <a:r>
              <a:rPr lang="en-US" dirty="0"/>
              <a:t>ERCOT’s Austin </a:t>
            </a:r>
            <a:r>
              <a:rPr lang="en-US" dirty="0" err="1"/>
              <a:t>Rosel</a:t>
            </a:r>
            <a:r>
              <a:rPr lang="en-US" dirty="0"/>
              <a:t> agreed that the comments resolved many of ERCOT’s concerns, although language changes were still needed to make the language agree with the spirit of the compromise. </a:t>
            </a:r>
          </a:p>
          <a:p>
            <a:pPr marL="285750" indent="-285750">
              <a:buFont typeface="Arial" panose="020B0604020202020204" pitchFamily="34" charset="0"/>
              <a:buChar char="•"/>
            </a:pPr>
            <a:r>
              <a:rPr lang="en-US" dirty="0"/>
              <a:t>Consultant Eric Goff commented that it would be helpful to understand the resolution of NPRR1190, because it might be possible to include the payments created in NPRR 1229 in a broader cap on extraordinary payments. </a:t>
            </a:r>
          </a:p>
          <a:p>
            <a:pPr marL="285750" indent="-285750">
              <a:buFont typeface="Arial" panose="020B0604020202020204" pitchFamily="34" charset="0"/>
              <a:buChar char="•"/>
            </a:pPr>
            <a:r>
              <a:rPr lang="en-US" dirty="0"/>
              <a:t>WMWG will discuss the NPRR1229 and the potential tie-in with NPRR 1190 at its next meeting.</a:t>
            </a:r>
          </a:p>
        </p:txBody>
      </p:sp>
      <p:sp>
        <p:nvSpPr>
          <p:cNvPr id="5" name="Rectangle 4">
            <a:extLst>
              <a:ext uri="{FF2B5EF4-FFF2-40B4-BE49-F238E27FC236}">
                <a16:creationId xmlns:a16="http://schemas.microsoft.com/office/drawing/2014/main" id="{0041F0D0-E0A5-87D9-64C6-F6227F0E8C6E}"/>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828402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CARD allocation Discussion</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200" y="1691640"/>
            <a:ext cx="10406744" cy="4137189"/>
          </a:xfrm>
          <a:noFill/>
        </p:spPr>
        <p:txBody>
          <a:bodyPr>
            <a:normAutofit/>
          </a:bodyPr>
          <a:lstStyle/>
          <a:p>
            <a:pPr marL="285750" indent="-285750">
              <a:buFont typeface="Arial" panose="020B0604020202020204" pitchFamily="34" charset="0"/>
              <a:buChar char="•"/>
            </a:pPr>
            <a:r>
              <a:rPr lang="en-US" dirty="0"/>
              <a:t>Stakeholders discussed the CARD allocation proposals to support a WMS recommendation at today’s meeting.</a:t>
            </a:r>
          </a:p>
          <a:p>
            <a:pPr marL="285750" indent="-285750">
              <a:buFont typeface="Arial" panose="020B0604020202020204" pitchFamily="34" charset="0"/>
              <a:buChar char="•"/>
            </a:pPr>
            <a:r>
              <a:rPr lang="en-US" dirty="0"/>
              <a:t>ERCOT’s Austin </a:t>
            </a:r>
            <a:r>
              <a:rPr lang="en-US" dirty="0" err="1"/>
              <a:t>Rosel</a:t>
            </a:r>
            <a:r>
              <a:rPr lang="en-US" dirty="0"/>
              <a:t> stated that the City of Georgetown proposal makes ERCOT uneasy because the disconnection between TCOS charges and CARD revenues may lead to unintended consequences.</a:t>
            </a:r>
          </a:p>
          <a:p>
            <a:pPr marL="285750" indent="-285750">
              <a:buFont typeface="Arial" panose="020B0604020202020204" pitchFamily="34" charset="0"/>
              <a:buChar char="•"/>
            </a:pPr>
            <a:r>
              <a:rPr lang="en-US" dirty="0"/>
              <a:t>Consultant Shams Siddiqi argued that the City of Georgetown proposal was the only proposal that addressed the lopsided incentives during the 4 summer months. He also stated that City of Georgetown has added a second component of its proposal, which is to allocate CARD amounts on a system-wide basis rather than on a Zonal basis. </a:t>
            </a:r>
          </a:p>
          <a:p>
            <a:pPr marL="285750" indent="-285750">
              <a:buFont typeface="Arial" panose="020B0604020202020204" pitchFamily="34" charset="0"/>
              <a:buChar char="•"/>
            </a:pPr>
            <a:r>
              <a:rPr lang="en-US" dirty="0"/>
              <a:t>Some stakeholders agreed with the system-wide distribution proposal, but did not agree with the 4CP allocation methodology.</a:t>
            </a:r>
          </a:p>
          <a:p>
            <a:pPr marL="285750" indent="-285750">
              <a:buFont typeface="Arial" panose="020B0604020202020204" pitchFamily="34" charset="0"/>
              <a:buChar char="•"/>
            </a:pPr>
            <a:r>
              <a:rPr lang="en-US" dirty="0"/>
              <a:t>There was support voiced for the </a:t>
            </a:r>
            <a:r>
              <a:rPr lang="en-US" dirty="0" err="1"/>
              <a:t>Vistra</a:t>
            </a:r>
            <a:r>
              <a:rPr lang="en-US" dirty="0"/>
              <a:t> proposal and support for allocating CARD in a way that mirrors CRR time-based intervals. However, there was no consensus on a single proposal. </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350845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3.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5068</TotalTime>
  <Words>831</Words>
  <Application>Microsoft Office PowerPoint</Application>
  <PresentationFormat>Widescreen</PresentationFormat>
  <Paragraphs>41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Wingdings</vt:lpstr>
      <vt:lpstr>Custom</vt:lpstr>
      <vt:lpstr>WMWG update to wms December 4, 2024</vt:lpstr>
      <vt:lpstr>AGENDA</vt:lpstr>
      <vt:lpstr>General items</vt:lpstr>
      <vt:lpstr>DAM Communications update</vt:lpstr>
      <vt:lpstr>Wms-assigned Open action items </vt:lpstr>
      <vt:lpstr>NPRR1229: RTM CMP Energy payment</vt:lpstr>
      <vt:lpstr>CARD allocation Discussion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Amanda Frazier</dc:creator>
  <cp:lastModifiedBy>Amanda Frazier</cp:lastModifiedBy>
  <cp:revision>4</cp:revision>
  <dcterms:created xsi:type="dcterms:W3CDTF">2024-07-23T18:58:17Z</dcterms:created>
  <dcterms:modified xsi:type="dcterms:W3CDTF">2024-11-13T17:38:13Z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