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4"/>
  </p:notesMasterIdLst>
  <p:handoutMasterIdLst>
    <p:handoutMasterId r:id="rId15"/>
  </p:handoutMasterIdLst>
  <p:sldIdLst>
    <p:sldId id="260" r:id="rId7"/>
    <p:sldId id="549" r:id="rId8"/>
    <p:sldId id="551" r:id="rId9"/>
    <p:sldId id="552" r:id="rId10"/>
    <p:sldId id="553" r:id="rId11"/>
    <p:sldId id="557" r:id="rId12"/>
    <p:sldId id="55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831BD2-3014-FC08-390A-9936949E1516}" name="Maggio, Dave" initials="DM" userId="S::David.Maggio@ercot.com::ac169136-3d92-4093-a1ee-cd2fa0ab630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C61"/>
    <a:srgbClr val="00AEC7"/>
    <a:srgbClr val="E6EBF0"/>
    <a:srgbClr val="98C3FA"/>
    <a:srgbClr val="70CDD9"/>
    <a:srgbClr val="8DC3E5"/>
    <a:srgbClr val="A9E5EA"/>
    <a:srgbClr val="5B6770"/>
    <a:srgbClr val="26D07C"/>
    <a:srgbClr val="007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3" d="100"/>
          <a:sy n="123" d="100"/>
        </p:scale>
        <p:origin x="1254" y="1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6360" rIns="86360" bIns="86360" numCol="1" spcCol="1270" anchor="ctr" anchorCtr="0">
          <a:noAutofit/>
        </a:bodyPr>
        <a:lstStyle/>
        <a:p>
          <a:pPr marL="0" lvl="0" indent="0" algn="l" defTabSz="1511300">
            <a:lnSpc>
              <a:spcPct val="90000"/>
            </a:lnSpc>
            <a:spcBef>
              <a:spcPct val="0"/>
            </a:spcBef>
            <a:spcAft>
              <a:spcPct val="35000"/>
            </a:spcAft>
            <a:buNone/>
          </a:pPr>
          <a:r>
            <a:rPr lang="en-US" sz="34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11/27/2024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11/27/2024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053683"/>
            <a:ext cx="85344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93820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304800" y="4038600"/>
            <a:ext cx="8340436"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304800" y="1219201"/>
            <a:ext cx="83058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851088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5626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5486400" y="838199"/>
            <a:ext cx="33528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304800"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31692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6026729" y="762000"/>
            <a:ext cx="2819400" cy="5029201"/>
          </a:xfrm>
          <a:prstGeom prst="rect">
            <a:avLst/>
          </a:prstGeom>
        </p:spPr>
        <p:txBody>
          <a:bodyPr lIns="274320" tIns="274320" rIns="274320" bIns="274320"/>
          <a:lstStyle>
            <a:lvl1pPr>
              <a:defRPr lang="en-US" sz="20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29"/>
            <a:ext cx="73914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228241" y="3962400"/>
            <a:ext cx="554416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914400" y="0"/>
            <a:ext cx="7620002"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91383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914400" y="0"/>
            <a:ext cx="4572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8997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1600200" y="3429000"/>
            <a:ext cx="70104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914400" y="0"/>
            <a:ext cx="76962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58426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826717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5105400" y="990601"/>
            <a:ext cx="35052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9098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1524000" y="990600"/>
            <a:ext cx="33528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5105400" y="990601"/>
            <a:ext cx="35052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638300" y="1127931"/>
            <a:ext cx="7213840" cy="2628412"/>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638300" y="3962400"/>
            <a:ext cx="7213840" cy="226831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1524000" y="472282"/>
            <a:ext cx="73152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51816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304800" y="762000"/>
            <a:ext cx="85344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304800" y="34290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304800" y="762000"/>
            <a:ext cx="85344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304800" y="4800600"/>
            <a:ext cx="85344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2743200" y="6553200"/>
            <a:ext cx="40386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810681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7" y="6553200"/>
            <a:ext cx="935921"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13" r:id="rId5"/>
    <p:sldLayoutId id="2147483714" r:id="rId6"/>
    <p:sldLayoutId id="2147483715" r:id="rId7"/>
    <p:sldLayoutId id="2147483716" r:id="rId8"/>
    <p:sldLayoutId id="2147483755" r:id="rId9"/>
    <p:sldLayoutId id="2147483756" r:id="rId10"/>
    <p:sldLayoutId id="2147483717" r:id="rId11"/>
    <p:sldLayoutId id="2147483718" r:id="rId12"/>
    <p:sldLayoutId id="2147483719" r:id="rId13"/>
    <p:sldLayoutId id="2147483720" r:id="rId14"/>
    <p:sldLayoutId id="2147483666" r:id="rId15"/>
    <p:sldLayoutId id="2147483722" r:id="rId16"/>
    <p:sldLayoutId id="2147483737"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userDrawn="1"/>
        </p:nvCxnSpPr>
        <p:spPr>
          <a:xfrm flipH="1">
            <a:off x="914402" y="5"/>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a:cxnSpLocks/>
          </p:cNvCxnSpPr>
          <p:nvPr userDrawn="1"/>
        </p:nvCxnSpPr>
        <p:spPr>
          <a:xfrm flipH="1">
            <a:off x="914400" y="6019800"/>
            <a:ext cx="3"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userDrawn="1"/>
        </p:nvSpPr>
        <p:spPr>
          <a:xfrm>
            <a:off x="8534402"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userDrawn="1"/>
        </p:nvSpPr>
        <p:spPr>
          <a:xfrm>
            <a:off x="9019630"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userDrawn="1"/>
        </p:nvCxnSpPr>
        <p:spPr>
          <a:xfrm>
            <a:off x="914402" y="6477005"/>
            <a:ext cx="813815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userDrawn="1"/>
        </p:nvSpPr>
        <p:spPr>
          <a:xfrm>
            <a:off x="838200" y="6553200"/>
            <a:ext cx="935921"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3077766"/>
          </a:xfrm>
          <a:prstGeom prst="rect">
            <a:avLst/>
          </a:prstGeom>
          <a:noFill/>
        </p:spPr>
        <p:txBody>
          <a:bodyPr wrap="square" rtlCol="0">
            <a:spAutoFit/>
          </a:bodyPr>
          <a:lstStyle/>
          <a:p>
            <a:r>
              <a:rPr lang="en-US" sz="2400" b="1" dirty="0"/>
              <a:t>CARD/CRRBA Allocation Methodology</a:t>
            </a:r>
          </a:p>
          <a:p>
            <a:endParaRPr lang="en-US" sz="2000" b="1" dirty="0"/>
          </a:p>
          <a:p>
            <a:endParaRPr lang="en-US" dirty="0"/>
          </a:p>
          <a:p>
            <a:endParaRPr lang="en-US" dirty="0"/>
          </a:p>
          <a:p>
            <a:endParaRPr lang="en-US" dirty="0"/>
          </a:p>
          <a:p>
            <a:r>
              <a:rPr lang="en-US" dirty="0"/>
              <a:t>Austin Rosel</a:t>
            </a:r>
          </a:p>
          <a:p>
            <a:r>
              <a:rPr lang="en-US" dirty="0"/>
              <a:t>December 2024 WMS</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D88C51-CAFA-2BF2-AC5B-2F31F84F4408}"/>
              </a:ext>
            </a:extLst>
          </p:cNvPr>
          <p:cNvSpPr>
            <a:spLocks noGrp="1"/>
          </p:cNvSpPr>
          <p:nvPr>
            <p:ph type="title"/>
          </p:nvPr>
        </p:nvSpPr>
        <p:spPr/>
        <p:txBody>
          <a:bodyPr/>
          <a:lstStyle/>
          <a:p>
            <a:r>
              <a:rPr lang="en-US" dirty="0"/>
              <a:t>Problem to Solve</a:t>
            </a:r>
          </a:p>
        </p:txBody>
      </p:sp>
      <p:sp>
        <p:nvSpPr>
          <p:cNvPr id="5" name="Content Placeholder 4">
            <a:extLst>
              <a:ext uri="{FF2B5EF4-FFF2-40B4-BE49-F238E27FC236}">
                <a16:creationId xmlns:a16="http://schemas.microsoft.com/office/drawing/2014/main" id="{706FABB0-2F1E-FEC3-751D-7D10750EE476}"/>
              </a:ext>
            </a:extLst>
          </p:cNvPr>
          <p:cNvSpPr>
            <a:spLocks noGrp="1"/>
          </p:cNvSpPr>
          <p:nvPr>
            <p:ph idx="1"/>
          </p:nvPr>
        </p:nvSpPr>
        <p:spPr/>
        <p:txBody>
          <a:bodyPr/>
          <a:lstStyle/>
          <a:p>
            <a:r>
              <a:rPr lang="en-US" dirty="0"/>
              <a:t>Revenues from CRR Auctions are allocated to load on a peak interval basis. CRR Revenues for the month are allocated to the load ratio share during the peak 15-minute settlement interval for the month.</a:t>
            </a:r>
          </a:p>
          <a:p>
            <a:r>
              <a:rPr lang="en-US" dirty="0"/>
              <a:t>ERCOT brought forward a concern that this allocation methodology could encourage uneconomic behavior. Loads that are controllable could increase consumption during the peak interval in order to capture this revenue.</a:t>
            </a:r>
          </a:p>
          <a:p>
            <a:r>
              <a:rPr lang="en-US" dirty="0"/>
              <a:t>This is similar to the issue that was addressed in NPRR1030 for DC-Ties, where a DC-Tie could schedule increased exports in order to capture this revenue.</a:t>
            </a:r>
          </a:p>
        </p:txBody>
      </p:sp>
      <p:sp>
        <p:nvSpPr>
          <p:cNvPr id="3" name="Slide Number Placeholder 2">
            <a:extLst>
              <a:ext uri="{FF2B5EF4-FFF2-40B4-BE49-F238E27FC236}">
                <a16:creationId xmlns:a16="http://schemas.microsoft.com/office/drawing/2014/main" id="{64431EAA-58E5-A784-9766-F191CC4BF3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582787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1BA66-DE53-06E4-99E0-E03D88AAB528}"/>
              </a:ext>
            </a:extLst>
          </p:cNvPr>
          <p:cNvSpPr>
            <a:spLocks noGrp="1"/>
          </p:cNvSpPr>
          <p:nvPr>
            <p:ph type="title"/>
          </p:nvPr>
        </p:nvSpPr>
        <p:spPr/>
        <p:txBody>
          <a:bodyPr/>
          <a:lstStyle/>
          <a:p>
            <a:r>
              <a:rPr lang="en-US" dirty="0"/>
              <a:t>Options</a:t>
            </a:r>
          </a:p>
        </p:txBody>
      </p:sp>
      <p:sp>
        <p:nvSpPr>
          <p:cNvPr id="3" name="Content Placeholder 2">
            <a:extLst>
              <a:ext uri="{FF2B5EF4-FFF2-40B4-BE49-F238E27FC236}">
                <a16:creationId xmlns:a16="http://schemas.microsoft.com/office/drawing/2014/main" id="{A641BC12-FEA3-6433-50B9-9B4E92E5B8C8}"/>
              </a:ext>
            </a:extLst>
          </p:cNvPr>
          <p:cNvSpPr>
            <a:spLocks noGrp="1"/>
          </p:cNvSpPr>
          <p:nvPr>
            <p:ph idx="1"/>
          </p:nvPr>
        </p:nvSpPr>
        <p:spPr/>
        <p:txBody>
          <a:bodyPr/>
          <a:lstStyle/>
          <a:p>
            <a:pPr marL="0" indent="0">
              <a:buNone/>
            </a:pPr>
            <a:r>
              <a:rPr lang="en-US" dirty="0"/>
              <a:t>WMS and WMWG have coalesced around three options for adjusting the allocation.</a:t>
            </a:r>
          </a:p>
          <a:p>
            <a:r>
              <a:rPr lang="en-US" dirty="0" err="1"/>
              <a:t>Vistra</a:t>
            </a:r>
            <a:r>
              <a:rPr lang="en-US" dirty="0"/>
              <a:t> – Allocate on a load ratio share of a subset of highest load hours by taking the top 60 hours for the month combined with top 4 hours from the top 15 days.</a:t>
            </a:r>
          </a:p>
          <a:p>
            <a:r>
              <a:rPr lang="en-US" dirty="0"/>
              <a:t>IMM – Allocate revenues based on the load ratio share of the top 500 peak hours for the month. </a:t>
            </a:r>
          </a:p>
          <a:p>
            <a:r>
              <a:rPr lang="en-US" dirty="0"/>
              <a:t>City of Georgetown – Allocate CARD revenues based on the 4CP values from the previous year. </a:t>
            </a:r>
          </a:p>
        </p:txBody>
      </p:sp>
      <p:sp>
        <p:nvSpPr>
          <p:cNvPr id="4" name="Slide Number Placeholder 3">
            <a:extLst>
              <a:ext uri="{FF2B5EF4-FFF2-40B4-BE49-F238E27FC236}">
                <a16:creationId xmlns:a16="http://schemas.microsoft.com/office/drawing/2014/main" id="{36824406-4445-F829-0CF6-0DDF6B28DE1C}"/>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4143211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4680-D432-C959-CBB7-88ABF4546CAD}"/>
              </a:ext>
            </a:extLst>
          </p:cNvPr>
          <p:cNvSpPr>
            <a:spLocks noGrp="1"/>
          </p:cNvSpPr>
          <p:nvPr>
            <p:ph type="title"/>
          </p:nvPr>
        </p:nvSpPr>
        <p:spPr/>
        <p:txBody>
          <a:bodyPr/>
          <a:lstStyle/>
          <a:p>
            <a:r>
              <a:rPr lang="en-US" dirty="0"/>
              <a:t>ERCOT Opinion</a:t>
            </a:r>
          </a:p>
        </p:txBody>
      </p:sp>
      <p:sp>
        <p:nvSpPr>
          <p:cNvPr id="3" name="Content Placeholder 2">
            <a:extLst>
              <a:ext uri="{FF2B5EF4-FFF2-40B4-BE49-F238E27FC236}">
                <a16:creationId xmlns:a16="http://schemas.microsoft.com/office/drawing/2014/main" id="{C92F05F1-D44D-BD43-936C-A575093BB6A9}"/>
              </a:ext>
            </a:extLst>
          </p:cNvPr>
          <p:cNvSpPr>
            <a:spLocks noGrp="1"/>
          </p:cNvSpPr>
          <p:nvPr>
            <p:ph idx="1"/>
          </p:nvPr>
        </p:nvSpPr>
        <p:spPr/>
        <p:txBody>
          <a:bodyPr/>
          <a:lstStyle/>
          <a:p>
            <a:r>
              <a:rPr lang="en-US" dirty="0"/>
              <a:t>ERCOT prefers the options presented by </a:t>
            </a:r>
            <a:r>
              <a:rPr lang="en-US" dirty="0" err="1"/>
              <a:t>Vistra</a:t>
            </a:r>
            <a:r>
              <a:rPr lang="en-US" dirty="0"/>
              <a:t> and the IMM.</a:t>
            </a:r>
          </a:p>
          <a:p>
            <a:pPr lvl="1"/>
            <a:r>
              <a:rPr lang="en-US" dirty="0">
                <a:solidFill>
                  <a:schemeClr val="tx1"/>
                </a:solidFill>
              </a:rPr>
              <a:t>These options address the problem to solve and are more straightforward to understand, implement and maintain over the long term.</a:t>
            </a:r>
          </a:p>
          <a:p>
            <a:r>
              <a:rPr lang="en-US" dirty="0"/>
              <a:t>Conceptually, the City of Georgetown proposal has evolved to address ERCOT’s primary concern, but lingering questions remain on the effects of this approach in practice.</a:t>
            </a:r>
          </a:p>
          <a:p>
            <a:pPr lvl="1"/>
            <a:r>
              <a:rPr lang="en-US" dirty="0">
                <a:solidFill>
                  <a:schemeClr val="tx1"/>
                </a:solidFill>
              </a:rPr>
              <a:t>Linking two allocation mechanisms that are not related, in terms of how dollars are collected or allocated, may cause unintended consequences and incentives.</a:t>
            </a:r>
          </a:p>
          <a:p>
            <a:pPr lvl="1"/>
            <a:r>
              <a:rPr lang="en-US" dirty="0">
                <a:solidFill>
                  <a:schemeClr val="tx1"/>
                </a:solidFill>
              </a:rPr>
              <a:t>Future policy changes to either mechanism or changes in revenue levels that could impact incentives would need to be monitored for cross-impact.</a:t>
            </a:r>
          </a:p>
          <a:p>
            <a:pPr lvl="1"/>
            <a:r>
              <a:rPr lang="en-US" dirty="0">
                <a:solidFill>
                  <a:schemeClr val="tx1"/>
                </a:solidFill>
              </a:rPr>
              <a:t>This method is the most complicated to implement due to the “lag” of using the previous years 4CP values for current year allocation as well as the continued need to implement </a:t>
            </a:r>
          </a:p>
        </p:txBody>
      </p:sp>
      <p:sp>
        <p:nvSpPr>
          <p:cNvPr id="4" name="Slide Number Placeholder 3">
            <a:extLst>
              <a:ext uri="{FF2B5EF4-FFF2-40B4-BE49-F238E27FC236}">
                <a16:creationId xmlns:a16="http://schemas.microsoft.com/office/drawing/2014/main" id="{5DA47286-86CC-66EA-27D2-DA871E715E5A}"/>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010325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89A1A-77BD-8FB6-003B-CC392715F6F2}"/>
              </a:ext>
            </a:extLst>
          </p:cNvPr>
          <p:cNvSpPr>
            <a:spLocks noGrp="1"/>
          </p:cNvSpPr>
          <p:nvPr>
            <p:ph type="title"/>
          </p:nvPr>
        </p:nvSpPr>
        <p:spPr/>
        <p:txBody>
          <a:bodyPr/>
          <a:lstStyle/>
          <a:p>
            <a:r>
              <a:rPr lang="en-US" dirty="0"/>
              <a:t>Requested Analysis</a:t>
            </a:r>
          </a:p>
        </p:txBody>
      </p:sp>
      <p:sp>
        <p:nvSpPr>
          <p:cNvPr id="3" name="Content Placeholder 2">
            <a:extLst>
              <a:ext uri="{FF2B5EF4-FFF2-40B4-BE49-F238E27FC236}">
                <a16:creationId xmlns:a16="http://schemas.microsoft.com/office/drawing/2014/main" id="{AF85DA34-06B5-686A-22DB-DDAD61106DD0}"/>
              </a:ext>
            </a:extLst>
          </p:cNvPr>
          <p:cNvSpPr>
            <a:spLocks noGrp="1"/>
          </p:cNvSpPr>
          <p:nvPr>
            <p:ph idx="1"/>
          </p:nvPr>
        </p:nvSpPr>
        <p:spPr/>
        <p:txBody>
          <a:bodyPr/>
          <a:lstStyle/>
          <a:p>
            <a:r>
              <a:rPr lang="en-US" dirty="0"/>
              <a:t>At the November WMWG there was a request for ERCOT to provide independent analysis on the options presented, looking at how these different approaches could affect the amount of CARD allocated to different customer classes.</a:t>
            </a:r>
          </a:p>
          <a:p>
            <a:r>
              <a:rPr lang="en-US" dirty="0"/>
              <a:t>It’s worth noting that preserving the allocation amongst the classes was not necessarily our goal in discussing this issue.  ERCOT’s  primary objective is to address the problem of incentivizing uneconomic behavior.</a:t>
            </a:r>
          </a:p>
          <a:p>
            <a:r>
              <a:rPr lang="en-US" dirty="0"/>
              <a:t>The following slides provide an independent analysis by ERCOT of the change to class allocation under the three options to support the WMWG request.</a:t>
            </a:r>
          </a:p>
          <a:p>
            <a:r>
              <a:rPr lang="en-US" dirty="0"/>
              <a:t>Also, ERCOT has included the same analysis performed as if there were no zonal allocations of revenue, if all allocation was system wide. </a:t>
            </a:r>
          </a:p>
        </p:txBody>
      </p:sp>
      <p:sp>
        <p:nvSpPr>
          <p:cNvPr id="4" name="Slide Number Placeholder 3">
            <a:extLst>
              <a:ext uri="{FF2B5EF4-FFF2-40B4-BE49-F238E27FC236}">
                <a16:creationId xmlns:a16="http://schemas.microsoft.com/office/drawing/2014/main" id="{8F015581-94F5-F4DE-B2D7-FFA46CB95621}"/>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580992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23496-7E69-BBE5-F73A-F9A8FDFBE41E}"/>
              </a:ext>
            </a:extLst>
          </p:cNvPr>
          <p:cNvSpPr>
            <a:spLocks noGrp="1"/>
          </p:cNvSpPr>
          <p:nvPr>
            <p:ph type="title"/>
          </p:nvPr>
        </p:nvSpPr>
        <p:spPr/>
        <p:txBody>
          <a:bodyPr/>
          <a:lstStyle/>
          <a:p>
            <a:r>
              <a:rPr lang="en-US" dirty="0"/>
              <a:t>ERCOT Analysis</a:t>
            </a:r>
          </a:p>
        </p:txBody>
      </p:sp>
      <p:graphicFrame>
        <p:nvGraphicFramePr>
          <p:cNvPr id="6" name="Content Placeholder 5">
            <a:extLst>
              <a:ext uri="{FF2B5EF4-FFF2-40B4-BE49-F238E27FC236}">
                <a16:creationId xmlns:a16="http://schemas.microsoft.com/office/drawing/2014/main" id="{75EA7768-D14E-DD98-7A39-20CC92D23AC8}"/>
              </a:ext>
            </a:extLst>
          </p:cNvPr>
          <p:cNvGraphicFramePr>
            <a:graphicFrameLocks noGrp="1"/>
          </p:cNvGraphicFramePr>
          <p:nvPr>
            <p:ph idx="1"/>
            <p:extLst>
              <p:ext uri="{D42A27DB-BD31-4B8C-83A1-F6EECF244321}">
                <p14:modId xmlns:p14="http://schemas.microsoft.com/office/powerpoint/2010/main" val="1315225646"/>
              </p:ext>
            </p:extLst>
          </p:nvPr>
        </p:nvGraphicFramePr>
        <p:xfrm>
          <a:off x="946796" y="1466184"/>
          <a:ext cx="6709365" cy="1789452"/>
        </p:xfrm>
        <a:graphic>
          <a:graphicData uri="http://schemas.openxmlformats.org/drawingml/2006/table">
            <a:tbl>
              <a:tblPr/>
              <a:tblGrid>
                <a:gridCol w="1525915">
                  <a:extLst>
                    <a:ext uri="{9D8B030D-6E8A-4147-A177-3AD203B41FA5}">
                      <a16:colId xmlns:a16="http://schemas.microsoft.com/office/drawing/2014/main" val="3428527790"/>
                    </a:ext>
                  </a:extLst>
                </a:gridCol>
                <a:gridCol w="1036690">
                  <a:extLst>
                    <a:ext uri="{9D8B030D-6E8A-4147-A177-3AD203B41FA5}">
                      <a16:colId xmlns:a16="http://schemas.microsoft.com/office/drawing/2014/main" val="599704919"/>
                    </a:ext>
                  </a:extLst>
                </a:gridCol>
                <a:gridCol w="1036690">
                  <a:extLst>
                    <a:ext uri="{9D8B030D-6E8A-4147-A177-3AD203B41FA5}">
                      <a16:colId xmlns:a16="http://schemas.microsoft.com/office/drawing/2014/main" val="1110147446"/>
                    </a:ext>
                  </a:extLst>
                </a:gridCol>
                <a:gridCol w="1036690">
                  <a:extLst>
                    <a:ext uri="{9D8B030D-6E8A-4147-A177-3AD203B41FA5}">
                      <a16:colId xmlns:a16="http://schemas.microsoft.com/office/drawing/2014/main" val="534159036"/>
                    </a:ext>
                  </a:extLst>
                </a:gridCol>
                <a:gridCol w="1036690">
                  <a:extLst>
                    <a:ext uri="{9D8B030D-6E8A-4147-A177-3AD203B41FA5}">
                      <a16:colId xmlns:a16="http://schemas.microsoft.com/office/drawing/2014/main" val="1226563252"/>
                    </a:ext>
                  </a:extLst>
                </a:gridCol>
                <a:gridCol w="1036690">
                  <a:extLst>
                    <a:ext uri="{9D8B030D-6E8A-4147-A177-3AD203B41FA5}">
                      <a16:colId xmlns:a16="http://schemas.microsoft.com/office/drawing/2014/main" val="3821271752"/>
                    </a:ext>
                  </a:extLst>
                </a:gridCol>
              </a:tblGrid>
              <a:tr h="255636">
                <a:tc gridSpan="6">
                  <a:txBody>
                    <a:bodyPr/>
                    <a:lstStyle/>
                    <a:p>
                      <a:pPr algn="ctr" fontAlgn="b"/>
                      <a:r>
                        <a:rPr lang="en-US" sz="1200" b="0" i="0" u="none" strike="noStrike" dirty="0">
                          <a:solidFill>
                            <a:srgbClr val="000000"/>
                          </a:solidFill>
                          <a:effectLst/>
                          <a:latin typeface="Calibri" panose="020F0502020204030204" pitchFamily="34" charset="0"/>
                        </a:rPr>
                        <a:t>CARD &amp; CRRBA Allocation - Includes Zonal CARD Process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35502151"/>
                  </a:ext>
                </a:extLst>
              </a:tr>
              <a:tr h="255636">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alibri" panose="020F0502020204030204" pitchFamily="34" charset="0"/>
                        </a:rPr>
                        <a:t>Currrent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alibri" panose="020F0502020204030204" pitchFamily="34" charset="0"/>
                        </a:rPr>
                        <a:t>4CP MW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alibri" panose="020F0502020204030204" pitchFamily="34" charset="0"/>
                        </a:rPr>
                        <a:t>Vistra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alibri" panose="020F0502020204030204" pitchFamily="34" charset="0"/>
                        </a:rPr>
                        <a:t>IMM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200" b="0" i="0" u="none" strike="noStrike" dirty="0">
                          <a:solidFill>
                            <a:srgbClr val="000000"/>
                          </a:solidFill>
                          <a:effectLst/>
                          <a:latin typeface="Calibri" panose="020F0502020204030204" pitchFamily="34" charset="0"/>
                        </a:rPr>
                        <a:t>COG*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187343817"/>
                  </a:ext>
                </a:extLst>
              </a:tr>
              <a:tr h="255636">
                <a:tc>
                  <a:txBody>
                    <a:bodyPr/>
                    <a:lstStyle/>
                    <a:p>
                      <a:pPr algn="l" fontAlgn="b"/>
                      <a:r>
                        <a:rPr lang="en-US" sz="1200" b="0" i="0" u="none" strike="noStrike">
                          <a:solidFill>
                            <a:srgbClr val="000000"/>
                          </a:solidFill>
                          <a:effectLst/>
                          <a:latin typeface="Calibri" panose="020F0502020204030204" pitchFamily="34" charset="0"/>
                        </a:rPr>
                        <a:t>Residential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Calibri" panose="020F0502020204030204" pitchFamily="34" charset="0"/>
                        </a:rPr>
                        <a:t>24.6%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19.8%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33.8%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18871479"/>
                  </a:ext>
                </a:extLst>
              </a:tr>
              <a:tr h="255636">
                <a:tc>
                  <a:txBody>
                    <a:bodyPr/>
                    <a:lstStyle/>
                    <a:p>
                      <a:pPr algn="l" fontAlgn="b"/>
                      <a:r>
                        <a:rPr lang="en-US" sz="1200" b="0" i="0" u="none" strike="noStrike">
                          <a:solidFill>
                            <a:srgbClr val="000000"/>
                          </a:solidFill>
                          <a:effectLst/>
                          <a:latin typeface="Calibri" panose="020F0502020204030204" pitchFamily="34" charset="0"/>
                        </a:rPr>
                        <a:t>Small Commercial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15.8%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16.5%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15.6%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15.7%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17.0%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2264962"/>
                  </a:ext>
                </a:extLst>
              </a:tr>
              <a:tr h="255636">
                <a:tc>
                  <a:txBody>
                    <a:bodyPr/>
                    <a:lstStyle/>
                    <a:p>
                      <a:pPr algn="l" fontAlgn="b"/>
                      <a:r>
                        <a:rPr lang="en-US" sz="1200" b="0" i="0" u="none" strike="noStrike">
                          <a:solidFill>
                            <a:srgbClr val="000000"/>
                          </a:solidFill>
                          <a:effectLst/>
                          <a:latin typeface="Calibri" panose="020F0502020204030204" pitchFamily="34" charset="0"/>
                        </a:rPr>
                        <a:t>NOIE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31.0%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2454829"/>
                  </a:ext>
                </a:extLst>
              </a:tr>
              <a:tr h="255636">
                <a:tc>
                  <a:txBody>
                    <a:bodyPr/>
                    <a:lstStyle/>
                    <a:p>
                      <a:pPr algn="l" fontAlgn="b"/>
                      <a:r>
                        <a:rPr lang="en-US" sz="1200" b="0" i="0" u="none" strike="noStrike">
                          <a:solidFill>
                            <a:srgbClr val="000000"/>
                          </a:solidFill>
                          <a:effectLst/>
                          <a:latin typeface="Calibri" panose="020F0502020204030204" pitchFamily="34" charset="0"/>
                        </a:rPr>
                        <a:t>Large C&amp;I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32.8%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36.5%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0006832"/>
                  </a:ext>
                </a:extLst>
              </a:tr>
              <a:tr h="255636">
                <a:tc>
                  <a:txBody>
                    <a:bodyPr/>
                    <a:lstStyle/>
                    <a:p>
                      <a:pPr algn="l" fontAlgn="b"/>
                      <a:r>
                        <a:rPr lang="en-US" sz="1200" b="0" i="0" u="none" strike="noStrike">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200" b="0" i="0" u="none" strike="noStrike">
                          <a:solidFill>
                            <a:srgbClr val="000000"/>
                          </a:solidFill>
                          <a:effectLst/>
                          <a:latin typeface="Calibri" panose="020F0502020204030204"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200" b="0" i="0" u="none" strike="noStrike">
                          <a:solidFill>
                            <a:srgbClr val="000000"/>
                          </a:solidFill>
                          <a:effectLst/>
                          <a:latin typeface="Calibri" panose="020F0502020204030204"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200" b="0" i="0" u="none" strike="noStrike">
                          <a:solidFill>
                            <a:srgbClr val="000000"/>
                          </a:solidFill>
                          <a:effectLst/>
                          <a:latin typeface="Calibri" panose="020F0502020204030204"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200" b="0" i="0" u="none" strike="noStrike">
                          <a:solidFill>
                            <a:srgbClr val="000000"/>
                          </a:solidFill>
                          <a:effectLst/>
                          <a:latin typeface="Calibri" panose="020F0502020204030204"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200" b="0" i="0" u="none" strike="noStrike" dirty="0">
                          <a:solidFill>
                            <a:srgbClr val="000000"/>
                          </a:solidFill>
                          <a:effectLst/>
                          <a:latin typeface="Calibri" panose="020F0502020204030204"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240038464"/>
                  </a:ext>
                </a:extLst>
              </a:tr>
            </a:tbl>
          </a:graphicData>
        </a:graphic>
      </p:graphicFrame>
      <p:sp>
        <p:nvSpPr>
          <p:cNvPr id="4" name="Slide Number Placeholder 3">
            <a:extLst>
              <a:ext uri="{FF2B5EF4-FFF2-40B4-BE49-F238E27FC236}">
                <a16:creationId xmlns:a16="http://schemas.microsoft.com/office/drawing/2014/main" id="{EDD6AF7B-8365-A14F-5D95-747579842A99}"/>
              </a:ext>
            </a:extLst>
          </p:cNvPr>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8" name="Table 7">
            <a:extLst>
              <a:ext uri="{FF2B5EF4-FFF2-40B4-BE49-F238E27FC236}">
                <a16:creationId xmlns:a16="http://schemas.microsoft.com/office/drawing/2014/main" id="{C5EF655F-41F6-E101-069C-698BBBE25EB8}"/>
              </a:ext>
            </a:extLst>
          </p:cNvPr>
          <p:cNvGraphicFramePr>
            <a:graphicFrameLocks noGrp="1"/>
          </p:cNvGraphicFramePr>
          <p:nvPr>
            <p:extLst>
              <p:ext uri="{D42A27DB-BD31-4B8C-83A1-F6EECF244321}">
                <p14:modId xmlns:p14="http://schemas.microsoft.com/office/powerpoint/2010/main" val="1559774493"/>
              </p:ext>
            </p:extLst>
          </p:nvPr>
        </p:nvGraphicFramePr>
        <p:xfrm>
          <a:off x="946795" y="3436273"/>
          <a:ext cx="6709365" cy="1671411"/>
        </p:xfrm>
        <a:graphic>
          <a:graphicData uri="http://schemas.openxmlformats.org/drawingml/2006/table">
            <a:tbl>
              <a:tblPr/>
              <a:tblGrid>
                <a:gridCol w="1525915">
                  <a:extLst>
                    <a:ext uri="{9D8B030D-6E8A-4147-A177-3AD203B41FA5}">
                      <a16:colId xmlns:a16="http://schemas.microsoft.com/office/drawing/2014/main" val="2394111918"/>
                    </a:ext>
                  </a:extLst>
                </a:gridCol>
                <a:gridCol w="1036690">
                  <a:extLst>
                    <a:ext uri="{9D8B030D-6E8A-4147-A177-3AD203B41FA5}">
                      <a16:colId xmlns:a16="http://schemas.microsoft.com/office/drawing/2014/main" val="2243762776"/>
                    </a:ext>
                  </a:extLst>
                </a:gridCol>
                <a:gridCol w="1036690">
                  <a:extLst>
                    <a:ext uri="{9D8B030D-6E8A-4147-A177-3AD203B41FA5}">
                      <a16:colId xmlns:a16="http://schemas.microsoft.com/office/drawing/2014/main" val="3684333451"/>
                    </a:ext>
                  </a:extLst>
                </a:gridCol>
                <a:gridCol w="1036690">
                  <a:extLst>
                    <a:ext uri="{9D8B030D-6E8A-4147-A177-3AD203B41FA5}">
                      <a16:colId xmlns:a16="http://schemas.microsoft.com/office/drawing/2014/main" val="312917247"/>
                    </a:ext>
                  </a:extLst>
                </a:gridCol>
                <a:gridCol w="1036690">
                  <a:extLst>
                    <a:ext uri="{9D8B030D-6E8A-4147-A177-3AD203B41FA5}">
                      <a16:colId xmlns:a16="http://schemas.microsoft.com/office/drawing/2014/main" val="337035414"/>
                    </a:ext>
                  </a:extLst>
                </a:gridCol>
                <a:gridCol w="1036690">
                  <a:extLst>
                    <a:ext uri="{9D8B030D-6E8A-4147-A177-3AD203B41FA5}">
                      <a16:colId xmlns:a16="http://schemas.microsoft.com/office/drawing/2014/main" val="2556080556"/>
                    </a:ext>
                  </a:extLst>
                </a:gridCol>
              </a:tblGrid>
              <a:tr h="238773">
                <a:tc gridSpan="6">
                  <a:txBody>
                    <a:bodyPr/>
                    <a:lstStyle/>
                    <a:p>
                      <a:pPr algn="ctr" fontAlgn="b"/>
                      <a:r>
                        <a:rPr lang="en-US" sz="1200" b="0" i="0" u="none" strike="noStrike" dirty="0">
                          <a:solidFill>
                            <a:srgbClr val="000000"/>
                          </a:solidFill>
                          <a:effectLst/>
                          <a:latin typeface="Calibri" panose="020F0502020204030204" pitchFamily="34" charset="0"/>
                        </a:rPr>
                        <a:t>CARD &amp; CRRBA Allocation - System Wide</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19632118"/>
                  </a:ext>
                </a:extLst>
              </a:tr>
              <a:tr h="238773">
                <a:tc>
                  <a:txBody>
                    <a:bodyPr/>
                    <a:lstStyle/>
                    <a:p>
                      <a:pPr algn="l" fontAlgn="b"/>
                      <a:r>
                        <a:rPr lang="en-US" sz="1200" b="0"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alibri" panose="020F0502020204030204" pitchFamily="34" charset="0"/>
                        </a:rPr>
                        <a:t>Currrent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alibri" panose="020F0502020204030204" pitchFamily="34" charset="0"/>
                        </a:rPr>
                        <a:t>4CP MW</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alibri" panose="020F0502020204030204" pitchFamily="34" charset="0"/>
                        </a:rPr>
                        <a:t>Vistra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alibri" panose="020F0502020204030204" pitchFamily="34" charset="0"/>
                        </a:rPr>
                        <a:t>IMM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b"/>
                      <a:r>
                        <a:rPr lang="en-US" sz="1200" b="0" i="0" u="none" strike="noStrike">
                          <a:solidFill>
                            <a:srgbClr val="000000"/>
                          </a:solidFill>
                          <a:effectLst/>
                          <a:latin typeface="Calibri" panose="020F0502020204030204" pitchFamily="34" charset="0"/>
                        </a:rPr>
                        <a:t>COG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83498385"/>
                  </a:ext>
                </a:extLst>
              </a:tr>
              <a:tr h="238773">
                <a:tc>
                  <a:txBody>
                    <a:bodyPr/>
                    <a:lstStyle/>
                    <a:p>
                      <a:pPr algn="l" fontAlgn="b"/>
                      <a:r>
                        <a:rPr lang="en-US" sz="1200" b="0" i="0" u="none" strike="noStrike">
                          <a:solidFill>
                            <a:srgbClr val="000000"/>
                          </a:solidFill>
                          <a:effectLst/>
                          <a:latin typeface="Calibri" panose="020F0502020204030204" pitchFamily="34" charset="0"/>
                        </a:rPr>
                        <a:t>Residential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33.8%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33.8%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366672"/>
                  </a:ext>
                </a:extLst>
              </a:tr>
              <a:tr h="238773">
                <a:tc>
                  <a:txBody>
                    <a:bodyPr/>
                    <a:lstStyle/>
                    <a:p>
                      <a:pPr algn="l" fontAlgn="b"/>
                      <a:r>
                        <a:rPr lang="en-US" sz="1200" b="0" i="0" u="none" strike="noStrike">
                          <a:solidFill>
                            <a:srgbClr val="000000"/>
                          </a:solidFill>
                          <a:effectLst/>
                          <a:latin typeface="Calibri" panose="020F0502020204030204" pitchFamily="34" charset="0"/>
                        </a:rPr>
                        <a:t>Small Commercial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16.5%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Calibri" panose="020F0502020204030204" pitchFamily="34" charset="0"/>
                        </a:rPr>
                        <a:t>17.0%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16.4%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16.6%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17.0%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0605037"/>
                  </a:ext>
                </a:extLst>
              </a:tr>
              <a:tr h="238773">
                <a:tc>
                  <a:txBody>
                    <a:bodyPr/>
                    <a:lstStyle/>
                    <a:p>
                      <a:pPr algn="l" fontAlgn="b"/>
                      <a:r>
                        <a:rPr lang="en-US" sz="1200" b="0" i="0" u="none" strike="noStrike">
                          <a:solidFill>
                            <a:srgbClr val="000000"/>
                          </a:solidFill>
                          <a:effectLst/>
                          <a:latin typeface="Calibri" panose="020F0502020204030204" pitchFamily="34" charset="0"/>
                        </a:rPr>
                        <a:t>NOIE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35494249"/>
                  </a:ext>
                </a:extLst>
              </a:tr>
              <a:tr h="238773">
                <a:tc>
                  <a:txBody>
                    <a:bodyPr/>
                    <a:lstStyle/>
                    <a:p>
                      <a:pPr algn="l" fontAlgn="b"/>
                      <a:r>
                        <a:rPr lang="en-US" sz="1200" b="0" i="0" u="none" strike="noStrike">
                          <a:solidFill>
                            <a:srgbClr val="000000"/>
                          </a:solidFill>
                          <a:effectLst/>
                          <a:latin typeface="Calibri" panose="020F0502020204030204" pitchFamily="34" charset="0"/>
                        </a:rPr>
                        <a:t>Large C&amp;I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30.1%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34.4%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Calibri" panose="020F0502020204030204" pitchFamily="34" charset="0"/>
                        </a:rPr>
                        <a:t>20.8%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85493576"/>
                  </a:ext>
                </a:extLst>
              </a:tr>
              <a:tr h="238773">
                <a:tc>
                  <a:txBody>
                    <a:bodyPr/>
                    <a:lstStyle/>
                    <a:p>
                      <a:pPr algn="l" fontAlgn="b"/>
                      <a:r>
                        <a:rPr lang="en-US" sz="1200" b="0" i="0" u="none" strike="noStrike">
                          <a:solidFill>
                            <a:srgbClr val="000000"/>
                          </a:solidFill>
                          <a:effectLst/>
                          <a:latin typeface="Calibri" panose="020F0502020204030204" pitchFamily="34" charset="0"/>
                        </a:rPr>
                        <a:t>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200" b="0" i="0" u="none" strike="noStrike">
                          <a:solidFill>
                            <a:srgbClr val="000000"/>
                          </a:solidFill>
                          <a:effectLst/>
                          <a:latin typeface="Calibri" panose="020F0502020204030204"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200" b="0" i="0" u="none" strike="noStrike">
                          <a:solidFill>
                            <a:srgbClr val="000000"/>
                          </a:solidFill>
                          <a:effectLst/>
                          <a:latin typeface="Calibri" panose="020F0502020204030204"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200" b="0" i="0" u="none" strike="noStrike">
                          <a:solidFill>
                            <a:srgbClr val="000000"/>
                          </a:solidFill>
                          <a:effectLst/>
                          <a:latin typeface="Calibri" panose="020F0502020204030204"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200" b="0" i="0" u="none" strike="noStrike">
                          <a:solidFill>
                            <a:srgbClr val="000000"/>
                          </a:solidFill>
                          <a:effectLst/>
                          <a:latin typeface="Calibri" panose="020F0502020204030204"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b"/>
                      <a:r>
                        <a:rPr lang="en-US" sz="1200" b="0" i="0" u="none" strike="noStrike" dirty="0">
                          <a:solidFill>
                            <a:srgbClr val="000000"/>
                          </a:solidFill>
                          <a:effectLst/>
                          <a:latin typeface="Calibri" panose="020F0502020204030204"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78872589"/>
                  </a:ext>
                </a:extLst>
              </a:tr>
            </a:tbl>
          </a:graphicData>
        </a:graphic>
      </p:graphicFrame>
      <p:sp>
        <p:nvSpPr>
          <p:cNvPr id="10" name="TextBox 9">
            <a:extLst>
              <a:ext uri="{FF2B5EF4-FFF2-40B4-BE49-F238E27FC236}">
                <a16:creationId xmlns:a16="http://schemas.microsoft.com/office/drawing/2014/main" id="{9DF7770C-2D41-4C58-9765-288F20CE2F1C}"/>
              </a:ext>
            </a:extLst>
          </p:cNvPr>
          <p:cNvSpPr txBox="1"/>
          <p:nvPr/>
        </p:nvSpPr>
        <p:spPr>
          <a:xfrm>
            <a:off x="869305" y="5616544"/>
            <a:ext cx="6941840" cy="276999"/>
          </a:xfrm>
          <a:prstGeom prst="rect">
            <a:avLst/>
          </a:prstGeom>
          <a:noFill/>
        </p:spPr>
        <p:txBody>
          <a:bodyPr wrap="square">
            <a:spAutoFit/>
          </a:bodyPr>
          <a:lstStyle/>
          <a:p>
            <a:pPr algn="l" fontAlgn="b"/>
            <a:r>
              <a:rPr lang="en-US" sz="1200" b="0" i="0" u="none" strike="noStrike" dirty="0">
                <a:solidFill>
                  <a:srgbClr val="000000"/>
                </a:solidFill>
                <a:effectLst/>
                <a:latin typeface="Calibri" panose="020F0502020204030204" pitchFamily="34" charset="0"/>
              </a:rPr>
              <a:t>* The COG proposal removes the Zonal CARD process.</a:t>
            </a:r>
          </a:p>
        </p:txBody>
      </p:sp>
      <p:sp>
        <p:nvSpPr>
          <p:cNvPr id="5" name="TextBox 4">
            <a:extLst>
              <a:ext uri="{FF2B5EF4-FFF2-40B4-BE49-F238E27FC236}">
                <a16:creationId xmlns:a16="http://schemas.microsoft.com/office/drawing/2014/main" id="{21F2132F-054B-9955-8658-70E8963EF88A}"/>
              </a:ext>
            </a:extLst>
          </p:cNvPr>
          <p:cNvSpPr txBox="1"/>
          <p:nvPr/>
        </p:nvSpPr>
        <p:spPr>
          <a:xfrm>
            <a:off x="869305" y="1040962"/>
            <a:ext cx="4575874" cy="276999"/>
          </a:xfrm>
          <a:prstGeom prst="rect">
            <a:avLst/>
          </a:prstGeom>
          <a:noFill/>
        </p:spPr>
        <p:txBody>
          <a:bodyPr wrap="square">
            <a:spAutoFit/>
          </a:bodyPr>
          <a:lstStyle/>
          <a:p>
            <a:pPr algn="l" fontAlgn="b"/>
            <a:r>
              <a:rPr lang="en-US" sz="1200" b="0" i="0" u="none" strike="noStrike" dirty="0">
                <a:solidFill>
                  <a:srgbClr val="000000"/>
                </a:solidFill>
                <a:effectLst/>
                <a:latin typeface="Calibri" panose="020F0502020204030204" pitchFamily="34" charset="0"/>
              </a:rPr>
              <a:t>Time Period: 06/01/2023 - 05/31/2024</a:t>
            </a:r>
          </a:p>
        </p:txBody>
      </p:sp>
    </p:spTree>
    <p:extLst>
      <p:ext uri="{BB962C8B-B14F-4D97-AF65-F5344CB8AC3E}">
        <p14:creationId xmlns:p14="http://schemas.microsoft.com/office/powerpoint/2010/main" val="389707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6B20B-CA6A-64C7-F543-39D21553B646}"/>
              </a:ext>
            </a:extLst>
          </p:cNvPr>
          <p:cNvSpPr>
            <a:spLocks noGrp="1"/>
          </p:cNvSpPr>
          <p:nvPr>
            <p:ph type="title"/>
          </p:nvPr>
        </p:nvSpPr>
        <p:spPr/>
        <p:txBody>
          <a:bodyPr/>
          <a:lstStyle/>
          <a:p>
            <a:r>
              <a:rPr lang="en-US" dirty="0"/>
              <a:t>ERCOT Methodology for Analysis</a:t>
            </a:r>
          </a:p>
        </p:txBody>
      </p:sp>
      <p:sp>
        <p:nvSpPr>
          <p:cNvPr id="3" name="Content Placeholder 2">
            <a:extLst>
              <a:ext uri="{FF2B5EF4-FFF2-40B4-BE49-F238E27FC236}">
                <a16:creationId xmlns:a16="http://schemas.microsoft.com/office/drawing/2014/main" id="{D1FC3138-C03A-42EE-82A1-D38F51A829F4}"/>
              </a:ext>
            </a:extLst>
          </p:cNvPr>
          <p:cNvSpPr>
            <a:spLocks noGrp="1"/>
          </p:cNvSpPr>
          <p:nvPr>
            <p:ph idx="1"/>
          </p:nvPr>
        </p:nvSpPr>
        <p:spPr/>
        <p:txBody>
          <a:bodyPr/>
          <a:lstStyle/>
          <a:p>
            <a:pPr marL="0" indent="0">
              <a:buNone/>
            </a:pPr>
            <a:r>
              <a:rPr lang="en-US" dirty="0"/>
              <a:t>First table:</a:t>
            </a:r>
          </a:p>
          <a:p>
            <a:r>
              <a:rPr lang="en-US" dirty="0"/>
              <a:t>Calculated Non-Zonal CARD and BA revenues by class</a:t>
            </a:r>
          </a:p>
          <a:p>
            <a:r>
              <a:rPr lang="en-US" dirty="0"/>
              <a:t>Calculated the Zonal CARD revenue by class and Zone</a:t>
            </a:r>
          </a:p>
          <a:p>
            <a:r>
              <a:rPr lang="en-US" dirty="0"/>
              <a:t>Added the above two steps together</a:t>
            </a:r>
          </a:p>
          <a:p>
            <a:r>
              <a:rPr lang="en-US" dirty="0"/>
              <a:t>Calculated a ratio share based on total revenue by class</a:t>
            </a:r>
          </a:p>
          <a:p>
            <a:endParaRPr lang="en-US" dirty="0"/>
          </a:p>
          <a:p>
            <a:pPr marL="0" indent="0">
              <a:buNone/>
            </a:pPr>
            <a:r>
              <a:rPr lang="en-US" dirty="0"/>
              <a:t>Last table:</a:t>
            </a:r>
          </a:p>
          <a:p>
            <a:r>
              <a:rPr lang="en-US" dirty="0"/>
              <a:t>Assumed all revenue was Non-Zonal</a:t>
            </a:r>
          </a:p>
          <a:p>
            <a:r>
              <a:rPr lang="en-US" dirty="0"/>
              <a:t>Calculated the total revenue by class</a:t>
            </a:r>
          </a:p>
          <a:p>
            <a:r>
              <a:rPr lang="en-US" dirty="0"/>
              <a:t>Calculated a ratio share based on total revenue by class</a:t>
            </a:r>
          </a:p>
        </p:txBody>
      </p:sp>
      <p:sp>
        <p:nvSpPr>
          <p:cNvPr id="4" name="Slide Number Placeholder 3">
            <a:extLst>
              <a:ext uri="{FF2B5EF4-FFF2-40B4-BE49-F238E27FC236}">
                <a16:creationId xmlns:a16="http://schemas.microsoft.com/office/drawing/2014/main" id="{FE49CC22-DDB5-D327-94B5-CA630211B53A}"/>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777936884"/>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8d5ee879-813f-4fb9-b7c2-a59846c21aeb" xsi:nil="true"/>
    <Audience xmlns="8d5ee879-813f-4fb9-b7c2-a59846c21aeb">Public</Audience>
    <Dimensions xmlns="8d5ee879-813f-4fb9-b7c2-a59846c21aeb">Default Width</Dimensions>
    <Month xmlns="8d5ee879-813f-4fb9-b7c2-a59846c21ae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D0999AAC16EAB41985F08B9B30BD6F8" ma:contentTypeVersion="7" ma:contentTypeDescription="Create a new document." ma:contentTypeScope="" ma:versionID="f334b19ed6e11c8a018bfc43c5e9f5e2">
  <xsd:schema xmlns:xsd="http://www.w3.org/2001/XMLSchema" xmlns:xs="http://www.w3.org/2001/XMLSchema" xmlns:p="http://schemas.microsoft.com/office/2006/metadata/properties" xmlns:ns2="8d5ee879-813f-4fb9-b7c2-a59846c21aeb" targetNamespace="http://schemas.microsoft.com/office/2006/metadata/properties" ma:root="true" ma:fieldsID="6d0723ded436bfb6175ba8e1f6eccadf" ns2:_="">
    <xsd:import namespace="8d5ee879-813f-4fb9-b7c2-a59846c21aeb"/>
    <xsd:element name="properties">
      <xsd:complexType>
        <xsd:sequence>
          <xsd:element name="documentManagement">
            <xsd:complexType>
              <xsd:all>
                <xsd:element ref="ns2:Audience" minOccurs="0"/>
                <xsd:element ref="ns2:Year" minOccurs="0"/>
                <xsd:element ref="ns2:MediaServiceMetadata" minOccurs="0"/>
                <xsd:element ref="ns2:MediaServiceFastMetadata" minOccurs="0"/>
                <xsd:element ref="ns2:Dimensions" minOccurs="0"/>
                <xsd:element ref="ns2:MediaServiceObjectDetectorVersions" minOccurs="0"/>
                <xsd:element ref="ns2:Mon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ee879-813f-4fb9-b7c2-a59846c21aeb"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Confidential"/>
          <xsd:enumeration value="Public"/>
          <xsd:enumeration value="Internal"/>
          <xsd:enumeration value="Board of Directors"/>
        </xsd:restriction>
      </xsd:simpleType>
    </xsd:element>
    <xsd:element name="Year" ma:index="9" nillable="true" ma:displayName="Year" ma:format="Dropdown" ma:internalName="Year">
      <xsd:simpleType>
        <xsd:restriction base="dms:Choice">
          <xsd:enumeration value="2022"/>
          <xsd:enumeration value="2023"/>
          <xsd:enumeration value="2024"/>
          <xsd:enumeration value="202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Dimensions" ma:index="12" nillable="true" ma:displayName="Dimensions" ma:format="Dropdown" ma:internalName="Dimensions">
      <xsd:simpleType>
        <xsd:restriction base="dms:Choice">
          <xsd:enumeration value="Widescreen (16:9)"/>
          <xsd:enumeration value="Default Width"/>
          <xsd:enumeration value="HD"/>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onth" ma:index="14" nillable="true" ma:displayName="Month" ma:format="Dropdown" ma:internalName="Month">
      <xsd:simpleType>
        <xsd:restriction base="dms:Choic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http://schemas.microsoft.com/office/2006/documentManagement/types"/>
    <ds:schemaRef ds:uri="http://purl.org/dc/elements/1.1/"/>
    <ds:schemaRef ds:uri="8d5ee879-813f-4fb9-b7c2-a59846c21aeb"/>
    <ds:schemaRef ds:uri="http://purl.org/dc/term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F86A6CD9-B3E1-40D4-996B-E55652A7B6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5ee879-813f-4fb9-b7c2-a59846c21a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343</TotalTime>
  <Words>701</Words>
  <Application>Microsoft Office PowerPoint</Application>
  <PresentationFormat>On-screen Show (4:3)</PresentationFormat>
  <Paragraphs>123</Paragraphs>
  <Slides>7</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Cover Slide</vt:lpstr>
      <vt:lpstr>Horizontal Theme</vt:lpstr>
      <vt:lpstr>Vertical Theme</vt:lpstr>
      <vt:lpstr>PowerPoint Presentation</vt:lpstr>
      <vt:lpstr>Problem to Solve</vt:lpstr>
      <vt:lpstr>Options</vt:lpstr>
      <vt:lpstr>ERCOT Opinion</vt:lpstr>
      <vt:lpstr>Requested Analysis</vt:lpstr>
      <vt:lpstr>ERCOT Analysis</vt:lpstr>
      <vt:lpstr>ERCOT Methodology for Analysis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Rosel, Austin</cp:lastModifiedBy>
  <cp:revision>26</cp:revision>
  <cp:lastPrinted>2017-10-10T21:31:05Z</cp:lastPrinted>
  <dcterms:created xsi:type="dcterms:W3CDTF">2016-01-21T15:20:31Z</dcterms:created>
  <dcterms:modified xsi:type="dcterms:W3CDTF">2024-11-27T18:09:39Z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0x0101006D0999AAC16EAB41985F08B9B30BD6F8</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2023-04-04T20:11:24Z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2ffd7455-2a10-4c42-ab9a-33fe7556bcb5</vt:lpwstr>
  </property>
  <property fmtid="{D5CDD505-2E9C-101B-9397-08002B2CF9AE}" pid="9" name="MSIP_Label_7084cbda-52b8-46fb-a7b7-cb5bd465ed85_ContentBits">
    <vt:lpwstr>0</vt:lpwstr>
  </property>
</Properties>
</file>