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42599-3726-D948-43C9-5A39F4F4B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1DC713-F828-D8D1-75A1-B5623A439F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4E98E-6F3B-F733-E076-BFB7893D1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500C-F730-4720-8FE1-767EFC6A3F6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F07CCA-CA91-241D-A935-12C476E83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2B1A6-0CD1-73B9-05F6-9D5738FE0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D30-5EED-4362-9720-188938A9B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855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647BD-56E5-83D3-F9A5-74CFD1DA5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F77213-49E6-A3EC-A902-F581E7E2F2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80C2B-6099-9D46-5EFD-88048D439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500C-F730-4720-8FE1-767EFC6A3F6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22894-9C4D-4B1F-7959-5BD274324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F1CB1-0B63-986C-8438-9844DFCE9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D30-5EED-4362-9720-188938A9B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537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44CE89-1B52-2F32-E9C1-F0BD393F13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C442FF-61DD-0DC4-45EB-3237D3FA07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865A5-CC99-5C17-0164-1ADBDF232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500C-F730-4720-8FE1-767EFC6A3F6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16ED0-02D0-75E4-F0C7-6F3722ACE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73B86-5AD9-3396-3698-C761C44A4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D30-5EED-4362-9720-188938A9B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781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7625-08CB-9DD1-2A50-C551E9F6F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43DC9-F149-2E04-A67B-CB8B74D0B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7E1D9-08B4-68EF-D6CB-0A1E324E0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500C-F730-4720-8FE1-767EFC6A3F6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F75A0-D17B-8F6C-7D1A-D9D7FFEDD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8E9CD-0C74-0FDC-0791-EBA1A67F3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D30-5EED-4362-9720-188938A9B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766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EC676-2C9F-FDB6-88B4-C28F951D7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46E0E9-6092-9951-8F3B-29F50B8B6B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722FC-5563-058F-A6CE-DA32E6D1C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500C-F730-4720-8FE1-767EFC6A3F6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EC393-409A-7C5F-E427-1F1CB2B39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C1208-9017-1AB7-CBB0-14E38DA79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D30-5EED-4362-9720-188938A9B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94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C2CFB-FC61-0A99-0D25-C9484EE1C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45BFF-9D5D-3FB7-9BAE-66C6E53C96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51862C-72E1-1BA4-5753-6DDC47700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571891-F36C-F82E-98CA-2D2100BA4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500C-F730-4720-8FE1-767EFC6A3F6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C202F-1588-8A35-C17B-564095BC2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85DB3-4D46-F9EC-9A82-B7E9622F6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D30-5EED-4362-9720-188938A9B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19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6BEC2-5A86-4384-AF8E-72A0B0554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143C12-24CB-8CAA-03A5-5264E1A9A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898BCD-BFAC-2DEE-501D-15CEC93F9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D89EBE-0B6E-555C-0B2F-8ADBC92217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A056D8-5150-9600-281B-AD835DE162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EC01B0-97E2-6AA5-D224-63477C1AF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500C-F730-4720-8FE1-767EFC6A3F6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180547-810A-23B8-CFDB-D71993CAA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31A7C8-51C8-95A4-C519-9878C52B8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D30-5EED-4362-9720-188938A9B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01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B57CF-CB6F-BCF7-49F4-51EDF536E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D3226-1323-7345-5530-EF9FE0827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500C-F730-4720-8FE1-767EFC6A3F6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5CB268-DAC9-7933-24D7-3ED2185E6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45F2D6-7BC9-D845-F1F8-616DC4CC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D30-5EED-4362-9720-188938A9B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7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4D2205-9BFD-B957-DA88-6A6AAA664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500C-F730-4720-8FE1-767EFC6A3F6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7F6AA5-8CBE-DFFD-C898-3AFFD7753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73EF17-5CDD-CB13-97A5-7BC4E1A3E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D30-5EED-4362-9720-188938A9B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12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EE91-B687-4BC3-99A4-1F166654C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D06D-3EB4-0BA8-9152-F4D30BD78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02475D-CCB5-98C7-DDB3-9FF29600FC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E5F168-3034-154E-86D8-3E770C15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500C-F730-4720-8FE1-767EFC6A3F6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20BF3C-1100-AE5A-D984-07F9A33CB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A2DFE-787C-F942-6361-6A4451B77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D30-5EED-4362-9720-188938A9B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35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4E881-F4CA-8C5D-099B-C0F4958A1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F7CEFB-DB7D-44C1-F170-2F1406257C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AB92C1-8D73-EA4C-1748-B2B4C9C6E1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FEC83E-0D1A-A986-0BA3-647DB2A39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7500C-F730-4720-8FE1-767EFC6A3F6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BEC8F1-7145-F8AD-CF21-C8A4DC297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A630B-03DE-EE36-46B5-0EA7016A3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D30-5EED-4362-9720-188938A9B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66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EEFCF0-B890-122F-113E-2C568B1F0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0D3AA-6B64-4B79-E4F9-14C287081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46BF0-B28C-02F1-EDE3-2087F470C7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E7500C-F730-4720-8FE1-767EFC6A3F6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57B79-D7DE-41BB-41BF-9A954268E8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9EAA4-353E-6FAE-4AF3-2EAC6A3120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37ED30-5EED-4362-9720-188938A9B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96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2E50B-57E6-ABDE-DA22-9FF7E5FA60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RCWG Update to WMS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C8793A-3476-CA81-40D3-924F987DC8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12.04.2024</a:t>
            </a:r>
          </a:p>
        </p:txBody>
      </p:sp>
    </p:spTree>
    <p:extLst>
      <p:ext uri="{BB962C8B-B14F-4D97-AF65-F5344CB8AC3E}">
        <p14:creationId xmlns:p14="http://schemas.microsoft.com/office/powerpoint/2010/main" val="1690728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2C3DA-67F2-CC8A-B922-658A0CAA5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VCMRR042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45534-C491-6F8A-3A68-95DDC4C2A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205" y="1690688"/>
            <a:ext cx="10933590" cy="4351338"/>
          </a:xfrm>
        </p:spPr>
        <p:txBody>
          <a:bodyPr>
            <a:normAutofit/>
          </a:bodyPr>
          <a:lstStyle/>
          <a:p>
            <a:r>
              <a:rPr lang="en-US" dirty="0"/>
              <a:t>Luminant presented new VCMRR042 comments to incorporate:</a:t>
            </a:r>
          </a:p>
          <a:p>
            <a:pPr lvl="1"/>
            <a:r>
              <a:rPr lang="en-US" dirty="0"/>
              <a:t>SO</a:t>
            </a:r>
            <a:r>
              <a:rPr lang="en-US" baseline="-25000" dirty="0"/>
              <a:t>2</a:t>
            </a:r>
            <a:r>
              <a:rPr lang="en-US" dirty="0"/>
              <a:t> – annual index prices used for all months</a:t>
            </a:r>
          </a:p>
          <a:p>
            <a:pPr lvl="1"/>
            <a:r>
              <a:rPr lang="en-US" dirty="0"/>
              <a:t>NOx – seasonal index prices for Apr – Aug to be used May – Sep (Ozone Season)</a:t>
            </a:r>
          </a:p>
          <a:p>
            <a:pPr lvl="1"/>
            <a:r>
              <a:rPr lang="en-US" dirty="0"/>
              <a:t>For the effective month, ERCOT will calculate monthly averages using applicable index prices published during first 15 days of the prior month.</a:t>
            </a:r>
          </a:p>
          <a:p>
            <a:pPr lvl="1"/>
            <a:r>
              <a:rPr lang="en-US" dirty="0"/>
              <a:t>Grey box added to allow ERCOT to use daily index prices (SO</a:t>
            </a:r>
            <a:r>
              <a:rPr lang="en-US" baseline="-25000" dirty="0"/>
              <a:t>2</a:t>
            </a:r>
            <a:r>
              <a:rPr lang="en-US" dirty="0"/>
              <a:t> – daily, NOx – seasonal daily) when ERCOT systems are developed to automate the process. </a:t>
            </a:r>
          </a:p>
          <a:p>
            <a:r>
              <a:rPr lang="en-US" dirty="0"/>
              <a:t>RCWG is supportive of Luminant’s 11.11.2024 VCMRR042 comments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251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2C3DA-67F2-CC8A-B922-658A0CAA5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NPRR1251, Updated FFSS Fuel Replacement Costs Recovery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45534-C491-6F8A-3A68-95DDC4C2A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205" y="1690688"/>
            <a:ext cx="10933590" cy="4351338"/>
          </a:xfrm>
        </p:spPr>
        <p:txBody>
          <a:bodyPr>
            <a:normAutofit/>
          </a:bodyPr>
          <a:lstStyle/>
          <a:p>
            <a:r>
              <a:rPr lang="en-US" dirty="0"/>
              <a:t>Following an FFSS deployment and ERCOT approval, the QSE may restock fuel to restore ability to generate at FFSS MW award level</a:t>
            </a:r>
          </a:p>
          <a:p>
            <a:r>
              <a:rPr lang="en-US" dirty="0"/>
              <a:t>ERCOT presented new language that adds the below clarity:</a:t>
            </a:r>
          </a:p>
          <a:p>
            <a:pPr lvl="1"/>
            <a:r>
              <a:rPr lang="en-US" dirty="0"/>
              <a:t>The QSE may restock using existing inventories or new fuel purchases</a:t>
            </a:r>
          </a:p>
          <a:p>
            <a:pPr lvl="1"/>
            <a:r>
              <a:rPr lang="en-US" dirty="0"/>
              <a:t>The replacement cost may be based on either new fuel purchases made within 30 days after approval to restock </a:t>
            </a:r>
            <a:r>
              <a:rPr lang="en-US" u="sng" dirty="0"/>
              <a:t>OR </a:t>
            </a:r>
            <a:r>
              <a:rPr lang="en-US" dirty="0"/>
              <a:t>FOP from Operating Day of approval plus $.05/gallon to cover transportation cost.</a:t>
            </a:r>
          </a:p>
          <a:p>
            <a:r>
              <a:rPr lang="en-US" dirty="0"/>
              <a:t>RCWG is supportive of NPRR1251 as filed by ERCOT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228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2C3DA-67F2-CC8A-B922-658A0CAA5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RCWG Updates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45534-C491-6F8A-3A68-95DDC4C2A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205" y="1690688"/>
            <a:ext cx="10933590" cy="4351338"/>
          </a:xfrm>
        </p:spPr>
        <p:txBody>
          <a:bodyPr>
            <a:normAutofit/>
          </a:bodyPr>
          <a:lstStyle/>
          <a:p>
            <a:r>
              <a:rPr lang="en-US" dirty="0"/>
              <a:t>Leadership </a:t>
            </a:r>
          </a:p>
          <a:p>
            <a:r>
              <a:rPr lang="en-US" dirty="0"/>
              <a:t>No December meeting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69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210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RCWG Update to WMS</vt:lpstr>
      <vt:lpstr>VCMRR042 </vt:lpstr>
      <vt:lpstr>NPRR1251, Updated FFSS Fuel Replacement Costs Recovery</vt:lpstr>
      <vt:lpstr>RCWG Updates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RCWG</dc:title>
  <dc:creator>LCRA</dc:creator>
  <cp:lastModifiedBy>LCRA</cp:lastModifiedBy>
  <cp:revision>29</cp:revision>
  <dcterms:created xsi:type="dcterms:W3CDTF">2024-06-27T17:11:48Z</dcterms:created>
  <dcterms:modified xsi:type="dcterms:W3CDTF">2024-11-22T13:23:46Z</dcterms:modified>
</cp:coreProperties>
</file>