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76" r:id="rId3"/>
    <p:sldId id="280" r:id="rId4"/>
    <p:sldId id="278" r:id="rId5"/>
    <p:sldId id="277" r:id="rId6"/>
    <p:sldId id="275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7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42426"/>
            <a:ext cx="9144000" cy="2034229"/>
          </a:xfrm>
        </p:spPr>
        <p:txBody>
          <a:bodyPr/>
          <a:lstStyle/>
          <a:p>
            <a:r>
              <a:rPr lang="en-US" b="1" dirty="0"/>
              <a:t>Planning Working Group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38743"/>
            <a:ext cx="9144000" cy="2894202"/>
          </a:xfrm>
        </p:spPr>
        <p:txBody>
          <a:bodyPr>
            <a:noAutofit/>
          </a:bodyPr>
          <a:lstStyle/>
          <a:p>
            <a:r>
              <a:rPr lang="en-US" sz="3200" dirty="0"/>
              <a:t>to</a:t>
            </a:r>
          </a:p>
          <a:p>
            <a:pPr>
              <a:spcAft>
                <a:spcPts val="1000"/>
              </a:spcAft>
            </a:pPr>
            <a:r>
              <a:rPr lang="en-US" sz="3200" dirty="0"/>
              <a:t>The Reliability and Operations Subcommittee</a:t>
            </a:r>
          </a:p>
          <a:p>
            <a:r>
              <a:rPr lang="en-US" sz="3200" dirty="0"/>
              <a:t>Dylan Preas, PLWG Chair</a:t>
            </a:r>
          </a:p>
          <a:p>
            <a:r>
              <a:rPr lang="en-US" sz="3200" dirty="0"/>
              <a:t>Mina Turner, PLWG Vice-Chair</a:t>
            </a:r>
          </a:p>
          <a:p>
            <a:r>
              <a:rPr lang="en-US" sz="2000" dirty="0"/>
              <a:t> </a:t>
            </a:r>
            <a:br>
              <a:rPr lang="en-US" sz="3200" dirty="0"/>
            </a:br>
            <a:r>
              <a:rPr lang="en-US" sz="3200" dirty="0"/>
              <a:t>December 5, 2024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611" y="2026958"/>
            <a:ext cx="11203165" cy="3902338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spcAft>
                <a:spcPts val="6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PGRR115 (related to NPRR1234)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– Interconnection Requirements for Large Loads and Modeling Standards for Loads 25 MW or Greater 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ERCOT reviewed reply comments to PGRR 115 (dated Nov 11, 2024) and NPRR 1234 (dated Nov 11, 2024).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Discussion included the potential overlap of PGRR 115 and the new PGRR 122, with questions related to the 1000 MW total load loss limit in PRGRR 122.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PLWG tabled PGRR115 for further discussion at the December meeting.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PLWG Update</a:t>
            </a:r>
            <a:br>
              <a:rPr lang="en-US" sz="4800" b="1" dirty="0"/>
            </a:br>
            <a:r>
              <a:rPr lang="en-US" sz="4800" b="1" dirty="0"/>
              <a:t>Nov 12 Meeting</a:t>
            </a:r>
          </a:p>
        </p:txBody>
      </p:sp>
    </p:spTree>
    <p:extLst>
      <p:ext uri="{BB962C8B-B14F-4D97-AF65-F5344CB8AC3E}">
        <p14:creationId xmlns:p14="http://schemas.microsoft.com/office/powerpoint/2010/main" val="2104392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379" y="2051126"/>
            <a:ext cx="10671903" cy="3818251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PGRR119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– Stability Constraint Modeling Assumptions in the Regional Transmission Plan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ERCOT PGRR 119 formalizes the existing practice in which ERCOT applies a reliability margin (e.g., 10 percent) to stability constraints when ERCOT models a stability constraint in RTP reliability and economic cases. 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PLWG reviewed OPUC Nov 6 comments.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PLWG reached consensus on the original version of PGRR 119 submitted by ERCOT on Sept 9, 2024.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PLWG Update</a:t>
            </a:r>
            <a:br>
              <a:rPr lang="en-US" sz="4800" b="1" dirty="0"/>
            </a:br>
            <a:r>
              <a:rPr lang="en-US" sz="4800" b="1" dirty="0"/>
              <a:t>Nov 12 Meeting</a:t>
            </a:r>
          </a:p>
        </p:txBody>
      </p:sp>
    </p:spTree>
    <p:extLst>
      <p:ext uri="{BB962C8B-B14F-4D97-AF65-F5344CB8AC3E}">
        <p14:creationId xmlns:p14="http://schemas.microsoft.com/office/powerpoint/2010/main" val="3559409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84" y="1949526"/>
            <a:ext cx="11246776" cy="3818251"/>
          </a:xfrm>
        </p:spPr>
        <p:txBody>
          <a:bodyPr>
            <a:noAutofit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b="1" dirty="0">
                <a:latin typeface="Calibri" panose="020F0502020204030204" pitchFamily="34" charset="0"/>
                <a:cs typeface="Times New Roman" panose="02020603050405020304" pitchFamily="18" charset="0"/>
              </a:rPr>
              <a:t>PGRR120 </a:t>
            </a:r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– SSO Prevention for Generator Interconnection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PGRR 120 will prohibit future generation resources from interconnecting on a series-compensated circuit such that an N-1 contingency event would cause the generation to become radial to a series capacitor. 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ERCOT presented on overview of the draft revision request.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Discussion was related to the SSO study process, OEM technology to mitigate the affects of SSO, and recent SSO events impacting multiple generation resources.</a:t>
            </a:r>
          </a:p>
          <a:p>
            <a:pPr marL="640080" lvl="1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PLWG tabled PGRR 120 pending further discussion at the December meeting.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PLWG Update</a:t>
            </a:r>
            <a:br>
              <a:rPr lang="en-US" sz="4800" b="1" dirty="0"/>
            </a:br>
            <a:r>
              <a:rPr lang="en-US" sz="4800" b="1" dirty="0"/>
              <a:t>Nov 12 Meeting</a:t>
            </a:r>
          </a:p>
        </p:txBody>
      </p:sp>
    </p:spTree>
    <p:extLst>
      <p:ext uri="{BB962C8B-B14F-4D97-AF65-F5344CB8AC3E}">
        <p14:creationId xmlns:p14="http://schemas.microsoft.com/office/powerpoint/2010/main" val="3893954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540" y="2104647"/>
            <a:ext cx="11262919" cy="3818251"/>
          </a:xfrm>
        </p:spPr>
        <p:txBody>
          <a:bodyPr>
            <a:normAutofit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NERC Topics Roundtable</a:t>
            </a:r>
            <a:endParaRPr lang="en-US" sz="3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Mina Turner (AEP) is on the drafting team for NERC CIP-014-4 and plans to discuss the revised standard at a future PLWG meeting.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Future topics related to NERC TPL-008-1 Transmission Planning Performance Requirements for Extreme Weather.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PLWG Update</a:t>
            </a:r>
            <a:br>
              <a:rPr lang="en-US" sz="4800" b="1" dirty="0"/>
            </a:br>
            <a:r>
              <a:rPr lang="en-US" sz="4800" b="1" dirty="0"/>
              <a:t>Nov 12 Meeting</a:t>
            </a:r>
          </a:p>
        </p:txBody>
      </p:sp>
    </p:spTree>
    <p:extLst>
      <p:ext uri="{BB962C8B-B14F-4D97-AF65-F5344CB8AC3E}">
        <p14:creationId xmlns:p14="http://schemas.microsoft.com/office/powerpoint/2010/main" val="3992421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060DEF-FB1F-AEF0-FA8E-C994F7F474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BF2AA-27A0-9908-976D-195C0AC94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223" y="2880813"/>
            <a:ext cx="10986082" cy="3818251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Review use of “Load” in the Planning Guide, revise as needed</a:t>
            </a:r>
            <a:r>
              <a:rPr lang="en-US" sz="2800" b="1" dirty="0"/>
              <a:t>.</a:t>
            </a:r>
          </a:p>
          <a:p>
            <a:pPr lvl="1">
              <a:spcAft>
                <a:spcPts val="600"/>
              </a:spcAf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Align the use of the terms “load” and “Load” in the Planning Guide with the defined term in Protocol Section 2.</a:t>
            </a:r>
          </a:p>
          <a:p>
            <a:pPr lvl="1">
              <a:spcAft>
                <a:spcPts val="600"/>
              </a:spcAf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Action plan is to take up one section of the Planning Guide at each meeting; seeking a sponsor the oversee the revision request.</a:t>
            </a:r>
          </a:p>
          <a:p>
            <a:pPr lvl="1">
              <a:spcAft>
                <a:spcPts val="600"/>
              </a:spcAft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PLWG will take up this action item at </a:t>
            </a:r>
            <a:r>
              <a:rPr lang="en-US" sz="2800">
                <a:latin typeface="Calibri" panose="020F0502020204030204" pitchFamily="34" charset="0"/>
                <a:cs typeface="Calibri" panose="020F0502020204030204" pitchFamily="34" charset="0"/>
              </a:rPr>
              <a:t>the December meeting.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70BCDA-440D-9BD7-785E-332EE9646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9313" y="331929"/>
            <a:ext cx="5837903" cy="1325563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PLWG Update</a:t>
            </a:r>
            <a:br>
              <a:rPr lang="en-US" sz="4800" b="1" dirty="0"/>
            </a:br>
            <a:r>
              <a:rPr lang="en-US" sz="4800" b="1" dirty="0"/>
              <a:t>Nov 12 Meeting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BCF7938-347F-53F0-F896-21874FDC2EA1}"/>
              </a:ext>
            </a:extLst>
          </p:cNvPr>
          <p:cNvSpPr txBox="1">
            <a:spLocks/>
          </p:cNvSpPr>
          <p:nvPr/>
        </p:nvSpPr>
        <p:spPr>
          <a:xfrm>
            <a:off x="588776" y="2012565"/>
            <a:ext cx="5819714" cy="8488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+mn-lt"/>
              </a:rPr>
              <a:t>Open Action Item(s)</a:t>
            </a:r>
          </a:p>
        </p:txBody>
      </p:sp>
    </p:spTree>
    <p:extLst>
      <p:ext uri="{BB962C8B-B14F-4D97-AF65-F5344CB8AC3E}">
        <p14:creationId xmlns:p14="http://schemas.microsoft.com/office/powerpoint/2010/main" val="3473115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9458</TotalTime>
  <Words>432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 Theme</vt:lpstr>
      <vt:lpstr>Planning Working Group Report</vt:lpstr>
      <vt:lpstr>PLWG Update Nov 12 Meeting</vt:lpstr>
      <vt:lpstr>PLWG Update Nov 12 Meeting</vt:lpstr>
      <vt:lpstr>PLWG Update Nov 12 Meeting</vt:lpstr>
      <vt:lpstr>PLWG Update Nov 12 Meeting</vt:lpstr>
      <vt:lpstr>PLWG Update Nov 12 Meeting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Dylan Preas</cp:lastModifiedBy>
  <cp:revision>249</cp:revision>
  <dcterms:created xsi:type="dcterms:W3CDTF">2021-03-22T15:18:30Z</dcterms:created>
  <dcterms:modified xsi:type="dcterms:W3CDTF">2024-11-27T16:58:08Z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ce7164-e805-4ab4-ac95-a582ab107225_Enabled">
    <vt:lpwstr>true</vt:lpwstr>
  </property>
  <property fmtid="{D5CDD505-2E9C-101B-9397-08002B2CF9AE}" pid="3" name="MSIP_Label_81ce7164-e805-4ab4-ac95-a582ab107225_SetDate">
    <vt:lpwstr>2023-02-22T17:19:51Z</vt:lpwstr>
  </property>
  <property fmtid="{D5CDD505-2E9C-101B-9397-08002B2CF9AE}" pid="4" name="MSIP_Label_81ce7164-e805-4ab4-ac95-a582ab107225_Method">
    <vt:lpwstr>Privileged</vt:lpwstr>
  </property>
  <property fmtid="{D5CDD505-2E9C-101B-9397-08002B2CF9AE}" pid="5" name="MSIP_Label_81ce7164-e805-4ab4-ac95-a582ab107225_Name">
    <vt:lpwstr>Public</vt:lpwstr>
  </property>
  <property fmtid="{D5CDD505-2E9C-101B-9397-08002B2CF9AE}" pid="6" name="MSIP_Label_81ce7164-e805-4ab4-ac95-a582ab107225_SiteId">
    <vt:lpwstr>34c5e68e-b374-47fe-91da-0e3d638792fb</vt:lpwstr>
  </property>
  <property fmtid="{D5CDD505-2E9C-101B-9397-08002B2CF9AE}" pid="7" name="MSIP_Label_81ce7164-e805-4ab4-ac95-a582ab107225_ActionId">
    <vt:lpwstr>2faea785-853e-46b5-8b20-5e49bf39d443</vt:lpwstr>
  </property>
  <property fmtid="{D5CDD505-2E9C-101B-9397-08002B2CF9AE}" pid="8" name="MSIP_Label_81ce7164-e805-4ab4-ac95-a582ab107225_ContentBits">
    <vt:lpwstr>0</vt:lpwstr>
  </property>
</Properties>
</file>