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0"/>
  </p:notesMasterIdLst>
  <p:handoutMasterIdLst>
    <p:handoutMasterId r:id="rId11"/>
  </p:handoutMasterIdLst>
  <p:sldIdLst>
    <p:sldId id="542" r:id="rId7"/>
    <p:sldId id="2738" r:id="rId8"/>
    <p:sldId id="2741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2E846-A41C-7095-E2BA-36D0669FFA49}" name="Drake, Gordon" initials="GD" userId="S::Gordon.Drake@ercot.com::d3aa080c-bd91-4052-98d6-063a86a83a9f" providerId="AD"/>
  <p188:author id="{F24CEF7A-2E4C-9E46-94A3-5D31EB18D995}" name="Webster, Trudi" initials="WT" userId="S::trudi.webster@ercot.com::8d3e025b-0265-4fbd-b136-a7bc92c16fd8" providerId="AD"/>
  <p188:author id="{8F8837AE-1793-2348-8629-CFFA9D6407D8}" name="Collins, Keith" initials="CK" userId="S::keith.collins@ercot.com::bf982f14-b726-4b2a-bff8-6f7cf9674ef3" providerId="AD"/>
  <p188:author id="{43831BD2-3014-FC08-390A-9936949E1516}" name="Maggio, Dave" initials="DM" userId="S::David.Maggio@ercot.com::ac169136-3d92-4093-a1ee-cd2fa0ab63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98C3FA"/>
    <a:srgbClr val="00AEC7"/>
    <a:srgbClr val="E6EBF0"/>
    <a:srgbClr val="093C61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1">
                <a:solidFill>
                  <a:schemeClr val="tx1"/>
                </a:solidFill>
              </a:defRPr>
            </a:lvl2pPr>
            <a:lvl3pPr>
              <a:defRPr sz="12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4997824" y="2105561"/>
            <a:ext cx="6083063" cy="22775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cs typeface="Arial"/>
              </a:rPr>
              <a:t>Wholesale Market Subcommittee</a:t>
            </a:r>
            <a:br>
              <a:rPr lang="en-US" dirty="0"/>
            </a:br>
            <a:endParaRPr lang="en-US" sz="2400" b="1" dirty="0"/>
          </a:p>
          <a:p>
            <a:endParaRPr lang="en-US" sz="2200" dirty="0">
              <a:cs typeface="Arial"/>
            </a:endParaRPr>
          </a:p>
          <a:p>
            <a:r>
              <a:rPr lang="en-US" i="1" dirty="0"/>
              <a:t>Mark Patterson</a:t>
            </a:r>
          </a:p>
          <a:p>
            <a:r>
              <a:rPr lang="en-US" dirty="0">
                <a:cs typeface="Arial"/>
              </a:rPr>
              <a:t>Manager, Demand Integration</a:t>
            </a:r>
          </a:p>
          <a:p>
            <a:endParaRPr lang="en-US" dirty="0"/>
          </a:p>
          <a:p>
            <a:r>
              <a:rPr lang="en-US" dirty="0"/>
              <a:t>November 6, 2024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FCDF2D-1DA6-E062-A139-12509B1C5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F61026-FED4-D8B3-4A50-DB8B48A1541F}"/>
              </a:ext>
            </a:extLst>
          </p:cNvPr>
          <p:cNvSpPr txBox="1"/>
          <p:nvPr/>
        </p:nvSpPr>
        <p:spPr>
          <a:xfrm>
            <a:off x="731520" y="798022"/>
            <a:ext cx="1090629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   RIOO Changes and Documentation Updates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/>
              <a:t>Most submission timelines in the RIOO application for Load Resources (LRs) and Settlement Only Distribution Generators (SODGs) are being reduced from 45 to 30 days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Resource Entity/ownership change capability coming to RIOO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Documentation Updates</a:t>
            </a:r>
            <a:endParaRPr lang="en-US" dirty="0"/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Load Resource and Distributed Generation webpages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/>
              <a:t>RIOO user guides for LRs and SODGs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/>
              <a:t>Load Resource qualification and testing procedures for controllable and non-controllable LRs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D3338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D3338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75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FCDF2D-1DA6-E062-A139-12509B1C5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2D9FDB-77B0-4B09-047E-6BAA40D29004}"/>
              </a:ext>
            </a:extLst>
          </p:cNvPr>
          <p:cNvSpPr txBox="1"/>
          <p:nvPr/>
        </p:nvSpPr>
        <p:spPr>
          <a:xfrm>
            <a:off x="756458" y="872836"/>
            <a:ext cx="1046793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   NPRRs of Interest and other DR related Activities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D3338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NPRR1226 Demand Response Monitor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D3338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NPRR1253 Incorporate ESR Charging Load Information into ICCP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D3338"/>
              </a:solidFill>
              <a:effectLst/>
              <a:latin typeface="Roboto" panose="02000000000000000000" pitchFamily="2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NPRR1260 Corrections for CLR Requirements Inadvertently Removed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2D3338"/>
              </a:solidFill>
              <a:latin typeface="Roboto" panose="02000000000000000000" pitchFamily="2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D3338"/>
                </a:solidFill>
                <a:effectLst/>
                <a:latin typeface="Roboto" panose="02000000000000000000" pitchFamily="2" charset="0"/>
              </a:rPr>
              <a:t>NPRR1238 </a:t>
            </a:r>
            <a:r>
              <a:rPr lang="en-US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Voluntary Registration of Loads with Curtailable Load Capabilities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NPRR1234 Interconnection Requirements for Large Loads and Modeling Standards for Loads</a:t>
            </a:r>
          </a:p>
          <a:p>
            <a:pPr lvl="1" algn="l"/>
            <a:r>
              <a:rPr lang="en-US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     25 MW or Greater</a:t>
            </a:r>
          </a:p>
          <a:p>
            <a:pPr lvl="1" algn="l"/>
            <a:endParaRPr lang="en-US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 lvl="1" algn="l"/>
            <a:endParaRPr lang="en-US" b="0" i="0" dirty="0">
              <a:solidFill>
                <a:srgbClr val="2D3338"/>
              </a:solidFill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D3338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46956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Widescreen (16:9)</Dimensions>
    <Month xmlns="8d5ee879-813f-4fb9-b7c2-a59846c21ae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8" ma:contentTypeDescription="Create a new document." ma:contentTypeScope="" ma:versionID="e4f8a0aab30691cc9bbf5fe97643385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5803e8fe4874a8f6a6e54e87a6b41e72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727A64-0FE4-4085-B9DD-C355D03EDFFB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139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Roboto</vt:lpstr>
      <vt:lpstr>Cover Slide</vt:lpstr>
      <vt:lpstr>Horizontal Theme</vt:lpstr>
      <vt:lpstr>Vertical Theme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4</cp:revision>
  <cp:lastPrinted>2017-10-10T21:31:05Z</cp:lastPrinted>
  <dcterms:created xsi:type="dcterms:W3CDTF">2016-01-21T15:20:31Z</dcterms:created>
  <dcterms:modified xsi:type="dcterms:W3CDTF">2024-11-25T21:32:27Z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</Properties>
</file>