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notesMasterIdLst>
    <p:notesMasterId r:id="rId10"/>
  </p:notesMasterIdLst>
  <p:sldIdLst>
    <p:sldId id="256" r:id="rId5"/>
    <p:sldId id="285" r:id="rId6"/>
    <p:sldId id="288" r:id="rId7"/>
    <p:sldId id="287" r:id="rId8"/>
    <p:sldId id="28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87310" autoAdjust="0"/>
  </p:normalViewPr>
  <p:slideViewPr>
    <p:cSldViewPr snapToGrid="0">
      <p:cViewPr varScale="1">
        <p:scale>
          <a:sx n="70" d="100"/>
          <a:sy n="70" d="100"/>
        </p:scale>
        <p:origin x="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EFAFA-34C6-4193-8439-F5DD41942FAD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4CDBA-CD6A-4A0A-8B97-F97DD661C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232280"/>
          </a:xfrm>
        </p:spPr>
        <p:txBody>
          <a:bodyPr>
            <a:normAutofit fontScale="90000"/>
          </a:bodyPr>
          <a:lstStyle/>
          <a:p>
            <a:r>
              <a:rPr lang="en-US" dirty="0"/>
              <a:t>Congestion Management Working Group -</a:t>
            </a:r>
            <a:br>
              <a:rPr lang="en-US" sz="7200" dirty="0"/>
            </a:br>
            <a:r>
              <a:rPr lang="en-US" sz="6700" dirty="0"/>
              <a:t>11/19/2024 Meeting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december</a:t>
            </a:r>
            <a:r>
              <a:rPr lang="en-US" dirty="0"/>
              <a:t> 4, 2024</a:t>
            </a:r>
          </a:p>
          <a:p>
            <a:endParaRPr lang="en-US" dirty="0"/>
          </a:p>
          <a:p>
            <a:r>
              <a:rPr lang="en-US" dirty="0"/>
              <a:t>Alexandra miller, chair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9CD09-6333-0053-523C-A8DAF6DA5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CRR Long Term Auction Solution Time, Transaction Limits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312A9-53C1-D5A9-F554-1DB3ACAC4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0400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Administrative guardrails Update</a:t>
            </a:r>
            <a:r>
              <a:rPr lang="en-US" sz="2400" dirty="0"/>
              <a:t>: </a:t>
            </a:r>
            <a:r>
              <a:rPr lang="en-US" sz="2200" dirty="0"/>
              <a:t>TOU limits and Lowering bids per account holder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NPRR 1261 – Operational Flexibility for CRR auction limits – to PRS in Dec - enables market operations to specify limits for each auction with notice to avoid a single conservative limit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Lowering of bids per CRRAH – TAC approved reducing limit to 3,000 for LTAS, effective for most recent auction which closed 11/21/2024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Market Redesign: removing multi-month product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Studying impact of removing multi-month product – preliminary results are promising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NPRR will be introduced after additional testing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Other Identified Options: pricing report to curb price discovery participation; a new TOU super peak obligation to avoid some option bidding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Staff continued working with vendor to explore pricing report concept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CMWG will have discussion in Dec on super peak TOU concept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Requests for ongoing updates with more details on solution times, hardware improvements in parallel</a:t>
            </a:r>
          </a:p>
        </p:txBody>
      </p:sp>
    </p:spTree>
    <p:extLst>
      <p:ext uri="{BB962C8B-B14F-4D97-AF65-F5344CB8AC3E}">
        <p14:creationId xmlns:p14="http://schemas.microsoft.com/office/powerpoint/2010/main" val="2525307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9CD09-6333-0053-523C-A8DAF6DA5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344" y="440268"/>
            <a:ext cx="10058400" cy="1372864"/>
          </a:xfrm>
        </p:spPr>
        <p:txBody>
          <a:bodyPr>
            <a:normAutofit/>
          </a:bodyPr>
          <a:lstStyle/>
          <a:p>
            <a:r>
              <a:rPr lang="en-US" sz="4800" dirty="0"/>
              <a:t>NPRR1230 Methodology for Setting Transmission Shadow Price Caps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312A9-53C1-D5A9-F554-1DB3ACAC4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344" y="2013802"/>
            <a:ext cx="10058400" cy="4403930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TAC Requested periodic updates to stakeholders, CMWG supported more event-based updates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Recap of Purpose of NPRR1230 to better manage the two South Texas Export IROLs, implemented October 1, raising shadow price cap to allow SCED solution.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Transparent solution avoiding manual out of market action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Control room can focus on scarcity conditions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Counterfactual Analysis of event on Nov 17, 2024, with peak shadow price of $12,893/MWh during interval 15:10, compared actual to what-if with $5,251/MWh cap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Counterfactual simulation with lower cap showed lower system lambda, but violated both GTC flows (~120 MW) due to generation on hurting side not seeing enough price impact to curtail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000" dirty="0"/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2122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B0FFC-3847-AAAF-1AE1-0F6B99E5B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818494" cy="145075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NPRR 1214 Reliability Deployment Price Adder Fix to Provide Locational Price Signals, Reduce Uplift and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0E5C0-4DEE-635D-196B-E6B797FE1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ERCOT staff and sponsors continuing to work on language revisions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Additional changes needed include: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Data source as telemetered rather than metered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Additional sections needed to fully incorporate locational adder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Minor correction to restore one change made during edits to move implementation to post-RTC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CMWG will discuss again in December with expectation of new filed comments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85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9CD09-6333-0053-523C-A8DAF6DA5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344" y="440268"/>
            <a:ext cx="10058400" cy="1372864"/>
          </a:xfrm>
        </p:spPr>
        <p:txBody>
          <a:bodyPr>
            <a:normAutofit/>
          </a:bodyPr>
          <a:lstStyle/>
          <a:p>
            <a:r>
              <a:rPr lang="en-US" sz="4800" dirty="0"/>
              <a:t>WMS Parking Lot Items Assigned to CMWG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312A9-53C1-D5A9-F554-1DB3ACAC4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344" y="2013802"/>
            <a:ext cx="10058400" cy="440393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Review increased transparency and policy awareness of Generic Transmission Constraints (GTCs) and curtailments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Consensus was to keep this item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CMWG supports updates on policy changes impacting GTCs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Expect ongoing policy awareness discussions through 2025</a:t>
            </a:r>
          </a:p>
          <a:p>
            <a:pPr marL="201168" lvl="1" indent="0">
              <a:buNone/>
            </a:pPr>
            <a:endParaRPr lang="en-US" sz="22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Creating Smaller Load Zones for Aggregation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Consensus was to remove this item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The IMM shared a potential methodology considering current congestion patterns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At this time there is not a sponsor for this effort</a:t>
            </a:r>
          </a:p>
        </p:txBody>
      </p:sp>
    </p:spTree>
    <p:extLst>
      <p:ext uri="{BB962C8B-B14F-4D97-AF65-F5344CB8AC3E}">
        <p14:creationId xmlns:p14="http://schemas.microsoft.com/office/powerpoint/2010/main" val="90018658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27227</TotalTime>
  <Words>453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Courier New</vt:lpstr>
      <vt:lpstr>Retrospect</vt:lpstr>
      <vt:lpstr>Congestion Management Working Group - 11/19/2024 Meeting Update</vt:lpstr>
      <vt:lpstr>CRR Long Term Auction Solution Time, Transaction Limits</vt:lpstr>
      <vt:lpstr>NPRR1230 Methodology for Setting Transmission Shadow Price Caps</vt:lpstr>
      <vt:lpstr>NPRR 1214 Reliability Deployment Price Adder Fix to Provide Locational Price Signals, Reduce Uplift and Risk</vt:lpstr>
      <vt:lpstr>WMS Parking Lot Items Assigned to CMWG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Joint Commenters 11262024</cp:lastModifiedBy>
  <cp:revision>60</cp:revision>
  <dcterms:created xsi:type="dcterms:W3CDTF">2019-09-10T19:44:15Z</dcterms:created>
  <dcterms:modified xsi:type="dcterms:W3CDTF">2024-11-27T16:53:52Z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  <property fmtid="{D5CDD505-2E9C-101B-9397-08002B2CF9AE}" pid="3" name="MSIP_Label_dfe1a8d7-e404-4561-a6ce-09441972395c_Enabled">
    <vt:lpwstr>true</vt:lpwstr>
  </property>
  <property fmtid="{D5CDD505-2E9C-101B-9397-08002B2CF9AE}" pid="4" name="MSIP_Label_dfe1a8d7-e404-4561-a6ce-09441972395c_SetDate">
    <vt:lpwstr>2023-11-13T15:48:02Z</vt:lpwstr>
  </property>
  <property fmtid="{D5CDD505-2E9C-101B-9397-08002B2CF9AE}" pid="5" name="MSIP_Label_dfe1a8d7-e404-4561-a6ce-09441972395c_Method">
    <vt:lpwstr>Standard</vt:lpwstr>
  </property>
  <property fmtid="{D5CDD505-2E9C-101B-9397-08002B2CF9AE}" pid="6" name="MSIP_Label_dfe1a8d7-e404-4561-a6ce-09441972395c_Name">
    <vt:lpwstr>Company Confidential Information</vt:lpwstr>
  </property>
  <property fmtid="{D5CDD505-2E9C-101B-9397-08002B2CF9AE}" pid="7" name="MSIP_Label_dfe1a8d7-e404-4561-a6ce-09441972395c_SiteId">
    <vt:lpwstr>d8fb9c07-c19e-4e8c-a1cb-717cd3cf8ffe</vt:lpwstr>
  </property>
  <property fmtid="{D5CDD505-2E9C-101B-9397-08002B2CF9AE}" pid="8" name="MSIP_Label_dfe1a8d7-e404-4561-a6ce-09441972395c_ActionId">
    <vt:lpwstr>adbf3881-2480-45db-b801-1987df6fe63f</vt:lpwstr>
  </property>
  <property fmtid="{D5CDD505-2E9C-101B-9397-08002B2CF9AE}" pid="9" name="MSIP_Label_dfe1a8d7-e404-4561-a6ce-09441972395c_ContentBits">
    <vt:lpwstr>0</vt:lpwstr>
  </property>
  <property fmtid="{D5CDD505-2E9C-101B-9397-08002B2CF9AE}" pid="10" name="MSIP_Label_00b5fe95-8f20-4bf1-a4bc-7cba4c4dcd39_Enabled">
    <vt:lpwstr>true</vt:lpwstr>
  </property>
  <property fmtid="{D5CDD505-2E9C-101B-9397-08002B2CF9AE}" pid="11" name="MSIP_Label_00b5fe95-8f20-4bf1-a4bc-7cba4c4dcd39_SetDate">
    <vt:lpwstr>2024-02-29T18:06:38Z</vt:lpwstr>
  </property>
  <property fmtid="{D5CDD505-2E9C-101B-9397-08002B2CF9AE}" pid="12" name="MSIP_Label_00b5fe95-8f20-4bf1-a4bc-7cba4c4dcd39_Method">
    <vt:lpwstr>Standard</vt:lpwstr>
  </property>
  <property fmtid="{D5CDD505-2E9C-101B-9397-08002B2CF9AE}" pid="13" name="MSIP_Label_00b5fe95-8f20-4bf1-a4bc-7cba4c4dcd39_Name">
    <vt:lpwstr>Internal access</vt:lpwstr>
  </property>
  <property fmtid="{D5CDD505-2E9C-101B-9397-08002B2CF9AE}" pid="14" name="MSIP_Label_00b5fe95-8f20-4bf1-a4bc-7cba4c4dcd39_SiteId">
    <vt:lpwstr>34c5e68e-b374-47fe-91da-0e3d638792fb</vt:lpwstr>
  </property>
  <property fmtid="{D5CDD505-2E9C-101B-9397-08002B2CF9AE}" pid="15" name="MSIP_Label_00b5fe95-8f20-4bf1-a4bc-7cba4c4dcd39_ActionId">
    <vt:lpwstr>a8cc2449-53cf-4d23-a1e2-531234fd10b6</vt:lpwstr>
  </property>
  <property fmtid="{D5CDD505-2E9C-101B-9397-08002B2CF9AE}" pid="16" name="MSIP_Label_00b5fe95-8f20-4bf1-a4bc-7cba4c4dcd39_ContentBits">
    <vt:lpwstr>0</vt:lpwstr>
  </property>
</Properties>
</file>