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84" r:id="rId2"/>
    <p:sldId id="499" r:id="rId3"/>
    <p:sldId id="384" r:id="rId4"/>
    <p:sldId id="505" r:id="rId5"/>
    <p:sldId id="510" r:id="rId6"/>
    <p:sldId id="319" r:id="rId7"/>
    <p:sldId id="385" r:id="rId8"/>
    <p:sldId id="508" r:id="rId9"/>
    <p:sldId id="394" r:id="rId10"/>
    <p:sldId id="506"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E08468-9048-4042-A275-D6F9C9AC35B8}">
          <p14:sldIdLst>
            <p14:sldId id="284"/>
            <p14:sldId id="499"/>
            <p14:sldId id="384"/>
            <p14:sldId id="505"/>
            <p14:sldId id="510"/>
            <p14:sldId id="319"/>
            <p14:sldId id="385"/>
            <p14:sldId id="508"/>
            <p14:sldId id="394"/>
            <p14:sldId id="5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38"/>
    <a:srgbClr val="717073"/>
    <a:srgbClr val="007698"/>
    <a:srgbClr val="EF3E42"/>
    <a:srgbClr val="003D83"/>
    <a:srgbClr val="49A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19" autoAdjust="0"/>
    <p:restoredTop sz="96327"/>
  </p:normalViewPr>
  <p:slideViewPr>
    <p:cSldViewPr snapToGrid="0" snapToObjects="1">
      <p:cViewPr varScale="1">
        <p:scale>
          <a:sx n="113" d="100"/>
          <a:sy n="113" d="100"/>
        </p:scale>
        <p:origin x="94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C1C0E3-AFF0-B540-BDA0-8122F751C8D9}" type="datetimeFigureOut">
              <a:rPr lang="en-US" smtClean="0"/>
              <a:t>11/21/2024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90CC79-1C0C-F642-A258-1ED897B181D2}" type="slidenum">
              <a:rPr lang="en-US" smtClean="0"/>
              <a:t>‹#›</a:t>
            </a:fld>
            <a:endParaRPr lang="en-US" dirty="0"/>
          </a:p>
        </p:txBody>
      </p:sp>
    </p:spTree>
    <p:extLst>
      <p:ext uri="{BB962C8B-B14F-4D97-AF65-F5344CB8AC3E}">
        <p14:creationId xmlns:p14="http://schemas.microsoft.com/office/powerpoint/2010/main" val="1692361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0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357E16-E70C-D34A-BE6E-EAA50A7F1E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50" y="858"/>
            <a:ext cx="12188950" cy="6856284"/>
          </a:xfrm>
          <a:prstGeom prst="rect">
            <a:avLst/>
          </a:prstGeom>
        </p:spPr>
      </p:pic>
      <p:sp>
        <p:nvSpPr>
          <p:cNvPr id="2" name="Title 1">
            <a:extLst>
              <a:ext uri="{FF2B5EF4-FFF2-40B4-BE49-F238E27FC236}">
                <a16:creationId xmlns:a16="http://schemas.microsoft.com/office/drawing/2014/main" id="{092E86F6-6F17-8544-B84F-D91A1E610987}"/>
              </a:ext>
            </a:extLst>
          </p:cNvPr>
          <p:cNvSpPr>
            <a:spLocks noGrp="1"/>
          </p:cNvSpPr>
          <p:nvPr>
            <p:ph type="ctrTitle" hasCustomPrompt="1"/>
          </p:nvPr>
        </p:nvSpPr>
        <p:spPr>
          <a:xfrm>
            <a:off x="609601" y="2672079"/>
            <a:ext cx="10744199" cy="2311560"/>
          </a:xfrm>
        </p:spPr>
        <p:txBody>
          <a:bodyPr anchor="b">
            <a:normAutofit/>
          </a:bodyPr>
          <a:lstStyle>
            <a:lvl1pPr algn="l">
              <a:defRPr sz="42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1534A80C-A052-BE4E-86B4-E3EE2F3F8C7F}"/>
              </a:ext>
            </a:extLst>
          </p:cNvPr>
          <p:cNvSpPr>
            <a:spLocks noGrp="1"/>
          </p:cNvSpPr>
          <p:nvPr>
            <p:ph type="subTitle" idx="1" hasCustomPrompt="1"/>
          </p:nvPr>
        </p:nvSpPr>
        <p:spPr>
          <a:xfrm>
            <a:off x="609601" y="4986100"/>
            <a:ext cx="10744199" cy="330675"/>
          </a:xfrm>
        </p:spPr>
        <p:txBody>
          <a:bodyPr>
            <a:normAutofit/>
          </a:bodyPr>
          <a:lstStyle>
            <a:lvl1pPr marL="0" indent="0" algn="l">
              <a:buNone/>
              <a:defRPr sz="17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3F4AB7F2-335F-5C41-95A0-763AF01D40FB}"/>
              </a:ext>
            </a:extLst>
          </p:cNvPr>
          <p:cNvSpPr txBox="1"/>
          <p:nvPr userDrawn="1"/>
        </p:nvSpPr>
        <p:spPr>
          <a:xfrm>
            <a:off x="0" y="6479619"/>
            <a:ext cx="12192000" cy="246221"/>
          </a:xfrm>
          <a:prstGeom prst="rect">
            <a:avLst/>
          </a:prstGeom>
          <a:noFill/>
        </p:spPr>
        <p:txBody>
          <a:bodyPr wrap="square" rtlCol="0">
            <a:spAutoFit/>
          </a:bodyPr>
          <a:lstStyle/>
          <a:p>
            <a:pPr algn="ctr"/>
            <a:r>
              <a:rPr lang="en-US" sz="1000" i="1" kern="1200" dirty="0">
                <a:solidFill>
                  <a:schemeClr val="bg1"/>
                </a:solidFill>
                <a:effectLst/>
                <a:latin typeface="+mn-lt"/>
                <a:ea typeface="+mn-ea"/>
                <a:cs typeface="+mn-cs"/>
              </a:rPr>
              <a:t>Confidential – For internal purposes only</a:t>
            </a:r>
            <a:endParaRPr lang="en-US" sz="1000" kern="1200" dirty="0">
              <a:solidFill>
                <a:schemeClr val="bg1"/>
              </a:solidFill>
              <a:effectLst/>
              <a:latin typeface="+mn-lt"/>
              <a:ea typeface="+mn-ea"/>
              <a:cs typeface="+mn-cs"/>
            </a:endParaRPr>
          </a:p>
        </p:txBody>
      </p:sp>
      <p:sp>
        <p:nvSpPr>
          <p:cNvPr id="10" name="Text Placeholder 9">
            <a:extLst>
              <a:ext uri="{FF2B5EF4-FFF2-40B4-BE49-F238E27FC236}">
                <a16:creationId xmlns:a16="http://schemas.microsoft.com/office/drawing/2014/main" id="{B8C52F44-F800-1E4F-8855-47A356E2DF74}"/>
              </a:ext>
            </a:extLst>
          </p:cNvPr>
          <p:cNvSpPr>
            <a:spLocks noGrp="1"/>
          </p:cNvSpPr>
          <p:nvPr>
            <p:ph type="body" sz="quarter" idx="11" hasCustomPrompt="1"/>
          </p:nvPr>
        </p:nvSpPr>
        <p:spPr>
          <a:xfrm>
            <a:off x="591672" y="6079372"/>
            <a:ext cx="6104964" cy="392112"/>
          </a:xfrm>
        </p:spPr>
        <p:txBody>
          <a:bodyPr>
            <a:normAutofit/>
          </a:bodyPr>
          <a:lstStyle>
            <a:lvl1pPr>
              <a:defRPr sz="1500" b="1">
                <a:solidFill>
                  <a:schemeClr val="bg1"/>
                </a:solidFill>
              </a:defRPr>
            </a:lvl1pPr>
          </a:lstStyle>
          <a:p>
            <a:pPr lvl="0"/>
            <a:r>
              <a:rPr lang="en-US" dirty="0"/>
              <a:t>Presenter</a:t>
            </a:r>
          </a:p>
        </p:txBody>
      </p:sp>
      <p:sp>
        <p:nvSpPr>
          <p:cNvPr id="11" name="Text Placeholder 9">
            <a:extLst>
              <a:ext uri="{FF2B5EF4-FFF2-40B4-BE49-F238E27FC236}">
                <a16:creationId xmlns:a16="http://schemas.microsoft.com/office/drawing/2014/main" id="{CCAF4479-7C01-B641-A207-78086E89E2ED}"/>
              </a:ext>
            </a:extLst>
          </p:cNvPr>
          <p:cNvSpPr>
            <a:spLocks noGrp="1"/>
          </p:cNvSpPr>
          <p:nvPr>
            <p:ph type="body" sz="quarter" idx="12" hasCustomPrompt="1"/>
          </p:nvPr>
        </p:nvSpPr>
        <p:spPr>
          <a:xfrm>
            <a:off x="591672" y="5699227"/>
            <a:ext cx="6104964" cy="392112"/>
          </a:xfrm>
        </p:spPr>
        <p:txBody>
          <a:bodyPr>
            <a:normAutofit/>
          </a:bodyPr>
          <a:lstStyle>
            <a:lvl1pPr>
              <a:defRPr sz="1500" b="0">
                <a:solidFill>
                  <a:schemeClr val="bg1"/>
                </a:solidFill>
              </a:defRPr>
            </a:lvl1pPr>
          </a:lstStyle>
          <a:p>
            <a:pPr lvl="0"/>
            <a:r>
              <a:rPr lang="en-US" dirty="0"/>
              <a:t>Date</a:t>
            </a:r>
          </a:p>
        </p:txBody>
      </p:sp>
    </p:spTree>
    <p:extLst>
      <p:ext uri="{BB962C8B-B14F-4D97-AF65-F5344CB8AC3E}">
        <p14:creationId xmlns:p14="http://schemas.microsoft.com/office/powerpoint/2010/main" val="226744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with Image 0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2E5B34-75E3-A840-B202-AE4D88217B7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7999"/>
          </a:xfrm>
          <a:prstGeom prst="rect">
            <a:avLst/>
          </a:prstGeom>
        </p:spPr>
      </p:pic>
      <p:sp>
        <p:nvSpPr>
          <p:cNvPr id="2" name="Title 1">
            <a:extLst>
              <a:ext uri="{FF2B5EF4-FFF2-40B4-BE49-F238E27FC236}">
                <a16:creationId xmlns:a16="http://schemas.microsoft.com/office/drawing/2014/main" id="{14951893-7B85-2741-B347-04B5FBD30943}"/>
              </a:ext>
            </a:extLst>
          </p:cNvPr>
          <p:cNvSpPr>
            <a:spLocks noGrp="1"/>
          </p:cNvSpPr>
          <p:nvPr>
            <p:ph type="title" hasCustomPrompt="1"/>
          </p:nvPr>
        </p:nvSpPr>
        <p:spPr>
          <a:xfrm>
            <a:off x="4378362" y="4734054"/>
            <a:ext cx="7128068" cy="826771"/>
          </a:xfrm>
        </p:spPr>
        <p:txBody>
          <a:bodyPr anchor="b">
            <a:normAutofit/>
          </a:bodyPr>
          <a:lstStyle>
            <a:lvl1pPr algn="r">
              <a:defRPr sz="4200">
                <a:solidFill>
                  <a:srgbClr val="007698"/>
                </a:solidFill>
              </a:defRPr>
            </a:lvl1pPr>
          </a:lstStyle>
          <a:p>
            <a:r>
              <a:rPr lang="en-US" dirty="0"/>
              <a:t>EDIT DIVIDER STYLE</a:t>
            </a:r>
          </a:p>
        </p:txBody>
      </p:sp>
      <p:sp>
        <p:nvSpPr>
          <p:cNvPr id="3" name="Text Placeholder 2">
            <a:extLst>
              <a:ext uri="{FF2B5EF4-FFF2-40B4-BE49-F238E27FC236}">
                <a16:creationId xmlns:a16="http://schemas.microsoft.com/office/drawing/2014/main" id="{2A4963FB-3B93-7140-A553-6B16264751B6}"/>
              </a:ext>
            </a:extLst>
          </p:cNvPr>
          <p:cNvSpPr>
            <a:spLocks noGrp="1"/>
          </p:cNvSpPr>
          <p:nvPr>
            <p:ph type="body" idx="1" hasCustomPrompt="1"/>
          </p:nvPr>
        </p:nvSpPr>
        <p:spPr>
          <a:xfrm>
            <a:off x="4378360" y="5530003"/>
            <a:ext cx="7128069" cy="579966"/>
          </a:xfrm>
        </p:spPr>
        <p:txBody>
          <a:bodyPr>
            <a:normAutofit/>
          </a:bodyPr>
          <a:lstStyle>
            <a:lvl1pPr marL="0" indent="0" algn="r">
              <a:buNone/>
              <a:defRPr sz="1600" b="1">
                <a:solidFill>
                  <a:srgbClr val="00769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TEXT HERE</a:t>
            </a:r>
          </a:p>
        </p:txBody>
      </p:sp>
      <p:sp>
        <p:nvSpPr>
          <p:cNvPr id="5" name="Text Placeholder 4">
            <a:extLst>
              <a:ext uri="{FF2B5EF4-FFF2-40B4-BE49-F238E27FC236}">
                <a16:creationId xmlns:a16="http://schemas.microsoft.com/office/drawing/2014/main" id="{30FEF30B-168A-4A4E-A97F-F8A291B1F4DD}"/>
              </a:ext>
            </a:extLst>
          </p:cNvPr>
          <p:cNvSpPr>
            <a:spLocks noGrp="1"/>
          </p:cNvSpPr>
          <p:nvPr>
            <p:ph type="body" sz="quarter" idx="10" hasCustomPrompt="1"/>
          </p:nvPr>
        </p:nvSpPr>
        <p:spPr>
          <a:xfrm>
            <a:off x="7582130" y="4274046"/>
            <a:ext cx="3924300" cy="339565"/>
          </a:xfrm>
        </p:spPr>
        <p:txBody>
          <a:bodyPr>
            <a:normAutofit/>
          </a:bodyPr>
          <a:lstStyle>
            <a:lvl1pPr algn="r">
              <a:defRPr sz="1400" b="0">
                <a:solidFill>
                  <a:srgbClr val="717073"/>
                </a:solidFill>
              </a:defRPr>
            </a:lvl1pPr>
            <a:lvl2pPr marL="11113" indent="0">
              <a:buNone/>
              <a:defRPr/>
            </a:lvl2pPr>
          </a:lstStyle>
          <a:p>
            <a:pPr lvl="0"/>
            <a:r>
              <a:rPr lang="en-US" dirty="0"/>
              <a:t>SECTION #</a:t>
            </a:r>
          </a:p>
        </p:txBody>
      </p:sp>
    </p:spTree>
    <p:extLst>
      <p:ext uri="{BB962C8B-B14F-4D97-AF65-F5344CB8AC3E}">
        <p14:creationId xmlns:p14="http://schemas.microsoft.com/office/powerpoint/2010/main" val="110677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7F624-FA5A-5E44-91EF-D98B80CB7655}"/>
              </a:ext>
            </a:extLst>
          </p:cNvPr>
          <p:cNvSpPr>
            <a:spLocks noGrp="1"/>
          </p:cNvSpPr>
          <p:nvPr>
            <p:ph type="title"/>
          </p:nvPr>
        </p:nvSpPr>
        <p:spPr>
          <a:xfrm>
            <a:off x="612648" y="640080"/>
            <a:ext cx="10244447" cy="641267"/>
          </a:xfrm>
        </p:spPr>
        <p:txBody>
          <a:bodyPr anchor="t" anchorCtr="0">
            <a:normAutofit/>
          </a:bodyPr>
          <a:lstStyle>
            <a:lvl1pPr>
              <a:defRPr sz="3000" b="0">
                <a:solidFill>
                  <a:srgbClr val="00769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EDCC4DA-646E-6C4D-88F0-C0C3E1397D6D}"/>
              </a:ext>
            </a:extLst>
          </p:cNvPr>
          <p:cNvSpPr>
            <a:spLocks noGrp="1"/>
          </p:cNvSpPr>
          <p:nvPr>
            <p:ph idx="1"/>
          </p:nvPr>
        </p:nvSpPr>
        <p:spPr>
          <a:xfrm>
            <a:off x="609599" y="1371600"/>
            <a:ext cx="10972799" cy="4754880"/>
          </a:xfrm>
        </p:spPr>
        <p:txBody>
          <a:bodyPr/>
          <a:lstStyle>
            <a:lvl1pPr>
              <a:defRPr sz="1600"/>
            </a:lvl1pPr>
            <a:lvl2pPr>
              <a:buClr>
                <a:srgbClr val="007698"/>
              </a:buClr>
              <a:defRPr sz="1600"/>
            </a:lvl2pPr>
            <a:lvl3pPr>
              <a:buClr>
                <a:srgbClr val="007698"/>
              </a:buClr>
              <a:defRPr sz="1600">
                <a:solidFill>
                  <a:srgbClr val="717073"/>
                </a:solidFill>
              </a:defRPr>
            </a:lvl3pPr>
            <a:lvl4pPr>
              <a:buClr>
                <a:srgbClr val="007698"/>
              </a:buClr>
              <a:defRPr sz="1600">
                <a:solidFill>
                  <a:srgbClr val="717073"/>
                </a:solidFill>
              </a:defRPr>
            </a:lvl4pPr>
            <a:lvl5pPr>
              <a:buClr>
                <a:srgbClr val="007698"/>
              </a:buClr>
              <a:defRPr sz="1600">
                <a:solidFill>
                  <a:srgbClr val="71707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A8EF9ED-23CB-E647-B8B9-1546428241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6FDA270-0AE5-874F-AC96-CBCC8B124925}"/>
              </a:ext>
            </a:extLst>
          </p:cNvPr>
          <p:cNvSpPr>
            <a:spLocks noGrp="1"/>
          </p:cNvSpPr>
          <p:nvPr>
            <p:ph type="sldNum" sz="quarter" idx="12"/>
          </p:nvPr>
        </p:nvSpPr>
        <p:spPr/>
        <p:txBody>
          <a:bodyPr/>
          <a:lstStyle/>
          <a:p>
            <a:fld id="{A4D616CF-C9AA-AD44-BBB6-8180664C3BE1}" type="slidenum">
              <a:rPr lang="en-US" smtClean="0"/>
              <a:t>‹#›</a:t>
            </a:fld>
            <a:endParaRPr lang="en-US" dirty="0"/>
          </a:p>
        </p:txBody>
      </p:sp>
      <p:sp>
        <p:nvSpPr>
          <p:cNvPr id="9" name="Date Placeholder 3">
            <a:extLst>
              <a:ext uri="{FF2B5EF4-FFF2-40B4-BE49-F238E27FC236}">
                <a16:creationId xmlns:a16="http://schemas.microsoft.com/office/drawing/2014/main" id="{A277192B-F444-8E46-910E-47EF8E49DE14}"/>
              </a:ext>
            </a:extLst>
          </p:cNvPr>
          <p:cNvSpPr>
            <a:spLocks noGrp="1"/>
          </p:cNvSpPr>
          <p:nvPr>
            <p:ph type="dt" sz="half" idx="2"/>
          </p:nvPr>
        </p:nvSpPr>
        <p:spPr>
          <a:xfrm>
            <a:off x="712242" y="6300364"/>
            <a:ext cx="6104964" cy="365125"/>
          </a:xfrm>
          <a:prstGeom prst="rect">
            <a:avLst/>
          </a:prstGeom>
        </p:spPr>
        <p:txBody>
          <a:bodyPr vert="horz" lIns="91440" tIns="45720" rIns="91440" bIns="45720" rtlCol="0" anchor="ctr"/>
          <a:lstStyle>
            <a:lvl1pPr algn="l">
              <a:lnSpc>
                <a:spcPct val="150000"/>
              </a:lnSpc>
              <a:defRPr lang="en-US" sz="700" i="1" smtClean="0">
                <a:effectLst/>
              </a:defRPr>
            </a:lvl1pPr>
          </a:lstStyle>
          <a:p>
            <a:r>
              <a:rPr lang="en-US" sz="1000"/>
              <a:t>Oncor Electric Delivery Company LLC. All rights reserved.</a:t>
            </a:r>
            <a:endParaRPr lang="en-US" dirty="0"/>
          </a:p>
        </p:txBody>
      </p:sp>
    </p:spTree>
    <p:extLst>
      <p:ext uri="{BB962C8B-B14F-4D97-AF65-F5344CB8AC3E}">
        <p14:creationId xmlns:p14="http://schemas.microsoft.com/office/powerpoint/2010/main" val="312158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3DF7-8F53-DC4F-9A46-C6C4711AAEFA}"/>
              </a:ext>
            </a:extLst>
          </p:cNvPr>
          <p:cNvSpPr>
            <a:spLocks noGrp="1"/>
          </p:cNvSpPr>
          <p:nvPr>
            <p:ph type="title"/>
          </p:nvPr>
        </p:nvSpPr>
        <p:spPr>
          <a:xfrm>
            <a:off x="609600" y="640080"/>
            <a:ext cx="10244447" cy="641861"/>
          </a:xfrm>
        </p:spPr>
        <p:txBody>
          <a:bodyPr anchor="t" anchorCtr="0">
            <a:normAutofit/>
          </a:bodyPr>
          <a:lstStyle>
            <a:lvl1pPr>
              <a:defRPr sz="3000" b="0">
                <a:solidFill>
                  <a:srgbClr val="00769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46DC2FB-9B4A-6F40-B191-612D3C0845AF}"/>
              </a:ext>
            </a:extLst>
          </p:cNvPr>
          <p:cNvSpPr>
            <a:spLocks noGrp="1"/>
          </p:cNvSpPr>
          <p:nvPr>
            <p:ph sz="half" idx="1"/>
          </p:nvPr>
        </p:nvSpPr>
        <p:spPr>
          <a:xfrm>
            <a:off x="609600" y="1371599"/>
            <a:ext cx="5410200" cy="4754880"/>
          </a:xfrm>
        </p:spPr>
        <p:txBody>
          <a:bodyPr>
            <a:normAutofit/>
          </a:bodyPr>
          <a:lstStyle>
            <a:lvl1pPr>
              <a:defRPr sz="1600"/>
            </a:lvl1pPr>
            <a:lvl2pPr>
              <a:buClr>
                <a:srgbClr val="007698"/>
              </a:buClr>
              <a:defRPr sz="1600"/>
            </a:lvl2pPr>
            <a:lvl3pPr>
              <a:buClr>
                <a:srgbClr val="007698"/>
              </a:buClr>
              <a:defRPr sz="1600"/>
            </a:lvl3pPr>
            <a:lvl4pPr>
              <a:buClr>
                <a:srgbClr val="007698"/>
              </a:buClr>
              <a:defRPr sz="1600"/>
            </a:lvl4pPr>
            <a:lvl5pPr>
              <a:buClr>
                <a:srgbClr val="007698"/>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2B375C0-57EC-144C-95E3-21A9BBFAC168}"/>
              </a:ext>
            </a:extLst>
          </p:cNvPr>
          <p:cNvSpPr>
            <a:spLocks noGrp="1"/>
          </p:cNvSpPr>
          <p:nvPr>
            <p:ph sz="half" idx="2"/>
          </p:nvPr>
        </p:nvSpPr>
        <p:spPr>
          <a:xfrm>
            <a:off x="6172200" y="1371600"/>
            <a:ext cx="5410198" cy="4754880"/>
          </a:xfrm>
        </p:spPr>
        <p:txBody>
          <a:bodyPr>
            <a:normAutofit/>
          </a:bodyPr>
          <a:lstStyle>
            <a:lvl1pPr>
              <a:defRPr sz="1600"/>
            </a:lvl1pPr>
            <a:lvl2pPr>
              <a:buClr>
                <a:srgbClr val="007698"/>
              </a:buClr>
              <a:defRPr sz="1600"/>
            </a:lvl2pPr>
            <a:lvl3pPr>
              <a:buClr>
                <a:srgbClr val="007698"/>
              </a:buClr>
              <a:defRPr sz="1600"/>
            </a:lvl3pPr>
            <a:lvl4pPr>
              <a:buClr>
                <a:srgbClr val="007698"/>
              </a:buClr>
              <a:defRPr sz="1600"/>
            </a:lvl4pPr>
            <a:lvl5pPr>
              <a:buClr>
                <a:srgbClr val="007698"/>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55C3741-18B2-CB40-B848-B5DA4CF6DE5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75E9F88-4833-3D41-9BC1-03895FBF7119}"/>
              </a:ext>
            </a:extLst>
          </p:cNvPr>
          <p:cNvSpPr>
            <a:spLocks noGrp="1"/>
          </p:cNvSpPr>
          <p:nvPr>
            <p:ph type="sldNum" sz="quarter" idx="12"/>
          </p:nvPr>
        </p:nvSpPr>
        <p:spPr/>
        <p:txBody>
          <a:bodyPr/>
          <a:lstStyle/>
          <a:p>
            <a:fld id="{A4D616CF-C9AA-AD44-BBB6-8180664C3BE1}" type="slidenum">
              <a:rPr lang="en-US" smtClean="0"/>
              <a:t>‹#›</a:t>
            </a:fld>
            <a:endParaRPr lang="en-US" dirty="0"/>
          </a:p>
        </p:txBody>
      </p:sp>
      <p:sp>
        <p:nvSpPr>
          <p:cNvPr id="9" name="Date Placeholder 3">
            <a:extLst>
              <a:ext uri="{FF2B5EF4-FFF2-40B4-BE49-F238E27FC236}">
                <a16:creationId xmlns:a16="http://schemas.microsoft.com/office/drawing/2014/main" id="{B5BE1267-3EAE-7C40-AD76-EABB5DD4A751}"/>
              </a:ext>
            </a:extLst>
          </p:cNvPr>
          <p:cNvSpPr>
            <a:spLocks noGrp="1"/>
          </p:cNvSpPr>
          <p:nvPr>
            <p:ph type="dt" sz="half" idx="13"/>
          </p:nvPr>
        </p:nvSpPr>
        <p:spPr>
          <a:xfrm>
            <a:off x="712242" y="6300364"/>
            <a:ext cx="6104964" cy="365125"/>
          </a:xfrm>
          <a:prstGeom prst="rect">
            <a:avLst/>
          </a:prstGeom>
        </p:spPr>
        <p:txBody>
          <a:bodyPr vert="horz" lIns="91440" tIns="45720" rIns="91440" bIns="45720" rtlCol="0" anchor="ctr"/>
          <a:lstStyle>
            <a:lvl1pPr algn="l">
              <a:lnSpc>
                <a:spcPct val="150000"/>
              </a:lnSpc>
              <a:defRPr lang="en-US" sz="700" i="1" smtClean="0">
                <a:effectLst/>
              </a:defRPr>
            </a:lvl1pPr>
          </a:lstStyle>
          <a:p>
            <a:r>
              <a:rPr lang="en-US" sz="1000"/>
              <a:t>Oncor Electric Delivery Company LLC. All rights reserved.</a:t>
            </a:r>
            <a:endParaRPr lang="en-US" dirty="0"/>
          </a:p>
        </p:txBody>
      </p:sp>
    </p:spTree>
    <p:extLst>
      <p:ext uri="{BB962C8B-B14F-4D97-AF65-F5344CB8AC3E}">
        <p14:creationId xmlns:p14="http://schemas.microsoft.com/office/powerpoint/2010/main" val="40288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1FBEE-5FA1-314C-84CF-DADF2FF9B7A1}"/>
              </a:ext>
            </a:extLst>
          </p:cNvPr>
          <p:cNvSpPr>
            <a:spLocks noGrp="1"/>
          </p:cNvSpPr>
          <p:nvPr>
            <p:ph type="title"/>
          </p:nvPr>
        </p:nvSpPr>
        <p:spPr>
          <a:xfrm>
            <a:off x="609602" y="640080"/>
            <a:ext cx="10244446" cy="692786"/>
          </a:xfrm>
        </p:spPr>
        <p:txBody>
          <a:bodyPr anchor="t" anchorCtr="0">
            <a:normAutofit/>
          </a:bodyPr>
          <a:lstStyle>
            <a:lvl1pPr>
              <a:defRPr sz="3000" b="0">
                <a:solidFill>
                  <a:srgbClr val="007698"/>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B4700C73-F27B-6546-B67F-5E7EA8B00F9C}"/>
              </a:ext>
            </a:extLst>
          </p:cNvPr>
          <p:cNvSpPr>
            <a:spLocks noGrp="1"/>
          </p:cNvSpPr>
          <p:nvPr>
            <p:ph type="body" idx="1"/>
          </p:nvPr>
        </p:nvSpPr>
        <p:spPr>
          <a:xfrm>
            <a:off x="609602" y="1371600"/>
            <a:ext cx="538797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B02AF4-60C7-134F-BD6E-8677FF812BA6}"/>
              </a:ext>
            </a:extLst>
          </p:cNvPr>
          <p:cNvSpPr>
            <a:spLocks noGrp="1"/>
          </p:cNvSpPr>
          <p:nvPr>
            <p:ph sz="half" idx="2"/>
          </p:nvPr>
        </p:nvSpPr>
        <p:spPr>
          <a:xfrm>
            <a:off x="609602" y="2254249"/>
            <a:ext cx="5387974" cy="3935413"/>
          </a:xfrm>
        </p:spPr>
        <p:txBody>
          <a:bodyPr/>
          <a:lstStyle>
            <a:lvl1pPr>
              <a:defRPr sz="1600"/>
            </a:lvl1pPr>
            <a:lvl2pPr>
              <a:buClr>
                <a:srgbClr val="007698"/>
              </a:buClr>
              <a:defRPr sz="1600"/>
            </a:lvl2pPr>
            <a:lvl3pPr>
              <a:buClr>
                <a:srgbClr val="007698"/>
              </a:buClr>
              <a:defRPr sz="1600"/>
            </a:lvl3pPr>
            <a:lvl4pPr>
              <a:buClr>
                <a:srgbClr val="007698"/>
              </a:buClr>
              <a:defRPr sz="1600"/>
            </a:lvl4pPr>
            <a:lvl5pPr>
              <a:buClr>
                <a:srgbClr val="007698"/>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CE8844A-4D95-8B4F-9757-5BD5164004C5}"/>
              </a:ext>
            </a:extLst>
          </p:cNvPr>
          <p:cNvSpPr>
            <a:spLocks noGrp="1"/>
          </p:cNvSpPr>
          <p:nvPr>
            <p:ph type="body" sz="quarter" idx="3"/>
          </p:nvPr>
        </p:nvSpPr>
        <p:spPr>
          <a:xfrm>
            <a:off x="6172200" y="1371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D50D96-349B-4F4A-A8B8-F2D783E3669C}"/>
              </a:ext>
            </a:extLst>
          </p:cNvPr>
          <p:cNvSpPr>
            <a:spLocks noGrp="1"/>
          </p:cNvSpPr>
          <p:nvPr>
            <p:ph sz="quarter" idx="4"/>
          </p:nvPr>
        </p:nvSpPr>
        <p:spPr>
          <a:xfrm>
            <a:off x="6172200" y="2254250"/>
            <a:ext cx="5183188" cy="3935412"/>
          </a:xfrm>
        </p:spPr>
        <p:txBody>
          <a:bodyPr>
            <a:normAutofit/>
          </a:bodyPr>
          <a:lstStyle>
            <a:lvl1pPr>
              <a:defRPr sz="1600"/>
            </a:lvl1pPr>
            <a:lvl2pPr>
              <a:buClr>
                <a:srgbClr val="007698"/>
              </a:buClr>
              <a:defRPr sz="1600"/>
            </a:lvl2pPr>
            <a:lvl3pPr>
              <a:buClr>
                <a:srgbClr val="007698"/>
              </a:buClr>
              <a:defRPr sz="1600"/>
            </a:lvl3pPr>
            <a:lvl4pPr>
              <a:buClr>
                <a:srgbClr val="007698"/>
              </a:buClr>
              <a:defRPr sz="1600"/>
            </a:lvl4pPr>
            <a:lvl5pPr>
              <a:buClr>
                <a:srgbClr val="007698"/>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DD18C384-AE99-9749-A721-BF19E22D0E0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6979364E-247E-3349-88E0-C87E4E99DDDF}"/>
              </a:ext>
            </a:extLst>
          </p:cNvPr>
          <p:cNvSpPr>
            <a:spLocks noGrp="1"/>
          </p:cNvSpPr>
          <p:nvPr>
            <p:ph type="sldNum" sz="quarter" idx="12"/>
          </p:nvPr>
        </p:nvSpPr>
        <p:spPr/>
        <p:txBody>
          <a:bodyPr/>
          <a:lstStyle/>
          <a:p>
            <a:fld id="{A4D616CF-C9AA-AD44-BBB6-8180664C3BE1}" type="slidenum">
              <a:rPr lang="en-US" smtClean="0"/>
              <a:t>‹#›</a:t>
            </a:fld>
            <a:endParaRPr lang="en-US" dirty="0"/>
          </a:p>
        </p:txBody>
      </p:sp>
      <p:sp>
        <p:nvSpPr>
          <p:cNvPr id="11" name="Date Placeholder 3">
            <a:extLst>
              <a:ext uri="{FF2B5EF4-FFF2-40B4-BE49-F238E27FC236}">
                <a16:creationId xmlns:a16="http://schemas.microsoft.com/office/drawing/2014/main" id="{4E31C54F-19E5-B642-AEBC-A5A2752008F8}"/>
              </a:ext>
            </a:extLst>
          </p:cNvPr>
          <p:cNvSpPr>
            <a:spLocks noGrp="1"/>
          </p:cNvSpPr>
          <p:nvPr>
            <p:ph type="dt" sz="half" idx="13"/>
          </p:nvPr>
        </p:nvSpPr>
        <p:spPr>
          <a:xfrm>
            <a:off x="712242" y="6300364"/>
            <a:ext cx="6104964" cy="365125"/>
          </a:xfrm>
          <a:prstGeom prst="rect">
            <a:avLst/>
          </a:prstGeom>
        </p:spPr>
        <p:txBody>
          <a:bodyPr vert="horz" lIns="91440" tIns="45720" rIns="91440" bIns="45720" rtlCol="0" anchor="ctr"/>
          <a:lstStyle>
            <a:lvl1pPr algn="l">
              <a:lnSpc>
                <a:spcPct val="150000"/>
              </a:lnSpc>
              <a:defRPr lang="en-US" sz="700" i="1" smtClean="0">
                <a:effectLst/>
              </a:defRPr>
            </a:lvl1pPr>
          </a:lstStyle>
          <a:p>
            <a:r>
              <a:rPr lang="en-US" sz="1000"/>
              <a:t>Oncor Electric Delivery Company LLC. All rights reserved.</a:t>
            </a:r>
            <a:endParaRPr lang="en-US" dirty="0"/>
          </a:p>
        </p:txBody>
      </p:sp>
    </p:spTree>
    <p:extLst>
      <p:ext uri="{BB962C8B-B14F-4D97-AF65-F5344CB8AC3E}">
        <p14:creationId xmlns:p14="http://schemas.microsoft.com/office/powerpoint/2010/main" val="255984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4622-68C1-464B-8643-DB971BAE4E16}"/>
              </a:ext>
            </a:extLst>
          </p:cNvPr>
          <p:cNvSpPr>
            <a:spLocks noGrp="1"/>
          </p:cNvSpPr>
          <p:nvPr>
            <p:ph type="title"/>
          </p:nvPr>
        </p:nvSpPr>
        <p:spPr>
          <a:xfrm>
            <a:off x="609600" y="640080"/>
            <a:ext cx="10244447" cy="641861"/>
          </a:xfrm>
        </p:spPr>
        <p:txBody>
          <a:bodyPr anchor="t" anchorCtr="0">
            <a:normAutofit/>
          </a:bodyPr>
          <a:lstStyle>
            <a:lvl1pPr>
              <a:defRPr sz="3000" b="0">
                <a:solidFill>
                  <a:srgbClr val="007698"/>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98836BB4-D4AE-0C47-8D33-E6A5D5C5B22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FE3F652-7F98-3A47-9F75-C3AB83433402}"/>
              </a:ext>
            </a:extLst>
          </p:cNvPr>
          <p:cNvSpPr>
            <a:spLocks noGrp="1"/>
          </p:cNvSpPr>
          <p:nvPr>
            <p:ph type="sldNum" sz="quarter" idx="12"/>
          </p:nvPr>
        </p:nvSpPr>
        <p:spPr/>
        <p:txBody>
          <a:bodyPr/>
          <a:lstStyle/>
          <a:p>
            <a:fld id="{A4D616CF-C9AA-AD44-BBB6-8180664C3BE1}" type="slidenum">
              <a:rPr lang="en-US" smtClean="0"/>
              <a:t>‹#›</a:t>
            </a:fld>
            <a:endParaRPr lang="en-US" dirty="0"/>
          </a:p>
        </p:txBody>
      </p:sp>
      <p:sp>
        <p:nvSpPr>
          <p:cNvPr id="7" name="Date Placeholder 3">
            <a:extLst>
              <a:ext uri="{FF2B5EF4-FFF2-40B4-BE49-F238E27FC236}">
                <a16:creationId xmlns:a16="http://schemas.microsoft.com/office/drawing/2014/main" id="{1957E547-A0C3-AA4E-9249-2B5EC46D9C66}"/>
              </a:ext>
            </a:extLst>
          </p:cNvPr>
          <p:cNvSpPr>
            <a:spLocks noGrp="1"/>
          </p:cNvSpPr>
          <p:nvPr>
            <p:ph type="dt" sz="half" idx="2"/>
          </p:nvPr>
        </p:nvSpPr>
        <p:spPr>
          <a:xfrm>
            <a:off x="712242" y="6300364"/>
            <a:ext cx="6104964" cy="365125"/>
          </a:xfrm>
          <a:prstGeom prst="rect">
            <a:avLst/>
          </a:prstGeom>
        </p:spPr>
        <p:txBody>
          <a:bodyPr vert="horz" lIns="91440" tIns="45720" rIns="91440" bIns="45720" rtlCol="0" anchor="ctr"/>
          <a:lstStyle>
            <a:lvl1pPr algn="l">
              <a:lnSpc>
                <a:spcPct val="150000"/>
              </a:lnSpc>
              <a:defRPr lang="en-US" sz="700" i="1" smtClean="0">
                <a:effectLst/>
              </a:defRPr>
            </a:lvl1pPr>
          </a:lstStyle>
          <a:p>
            <a:r>
              <a:rPr lang="en-US" sz="1000"/>
              <a:t>Oncor Electric Delivery Company LLC. All rights reserved.</a:t>
            </a:r>
            <a:endParaRPr lang="en-US" dirty="0"/>
          </a:p>
        </p:txBody>
      </p:sp>
    </p:spTree>
    <p:extLst>
      <p:ext uri="{BB962C8B-B14F-4D97-AF65-F5344CB8AC3E}">
        <p14:creationId xmlns:p14="http://schemas.microsoft.com/office/powerpoint/2010/main" val="144367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Imag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357E16-E70C-D34A-BE6E-EAA50A7F1E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51" y="858"/>
            <a:ext cx="12188948" cy="6856283"/>
          </a:xfrm>
          <a:prstGeom prst="rect">
            <a:avLst/>
          </a:prstGeom>
        </p:spPr>
      </p:pic>
      <p:sp>
        <p:nvSpPr>
          <p:cNvPr id="2" name="Title 1">
            <a:extLst>
              <a:ext uri="{FF2B5EF4-FFF2-40B4-BE49-F238E27FC236}">
                <a16:creationId xmlns:a16="http://schemas.microsoft.com/office/drawing/2014/main" id="{092E86F6-6F17-8544-B84F-D91A1E610987}"/>
              </a:ext>
            </a:extLst>
          </p:cNvPr>
          <p:cNvSpPr>
            <a:spLocks noGrp="1"/>
          </p:cNvSpPr>
          <p:nvPr>
            <p:ph type="ctrTitle" hasCustomPrompt="1"/>
          </p:nvPr>
        </p:nvSpPr>
        <p:spPr>
          <a:xfrm>
            <a:off x="609601" y="2672079"/>
            <a:ext cx="10744199" cy="2311560"/>
          </a:xfrm>
        </p:spPr>
        <p:txBody>
          <a:bodyPr anchor="b">
            <a:normAutofit/>
          </a:bodyPr>
          <a:lstStyle>
            <a:lvl1pPr algn="l">
              <a:defRPr sz="42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1534A80C-A052-BE4E-86B4-E3EE2F3F8C7F}"/>
              </a:ext>
            </a:extLst>
          </p:cNvPr>
          <p:cNvSpPr>
            <a:spLocks noGrp="1"/>
          </p:cNvSpPr>
          <p:nvPr>
            <p:ph type="subTitle" idx="1" hasCustomPrompt="1"/>
          </p:nvPr>
        </p:nvSpPr>
        <p:spPr>
          <a:xfrm>
            <a:off x="609601" y="4986100"/>
            <a:ext cx="10744199" cy="330675"/>
          </a:xfrm>
        </p:spPr>
        <p:txBody>
          <a:bodyPr>
            <a:normAutofit/>
          </a:bodyPr>
          <a:lstStyle>
            <a:lvl1pPr marL="0" indent="0" algn="l">
              <a:buNone/>
              <a:defRPr sz="17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3F4AB7F2-335F-5C41-95A0-763AF01D40FB}"/>
              </a:ext>
            </a:extLst>
          </p:cNvPr>
          <p:cNvSpPr txBox="1"/>
          <p:nvPr userDrawn="1"/>
        </p:nvSpPr>
        <p:spPr>
          <a:xfrm>
            <a:off x="0" y="6479619"/>
            <a:ext cx="12192000" cy="246221"/>
          </a:xfrm>
          <a:prstGeom prst="rect">
            <a:avLst/>
          </a:prstGeom>
          <a:noFill/>
        </p:spPr>
        <p:txBody>
          <a:bodyPr wrap="square" rtlCol="0">
            <a:spAutoFit/>
          </a:bodyPr>
          <a:lstStyle/>
          <a:p>
            <a:pPr algn="ctr"/>
            <a:r>
              <a:rPr lang="en-US" sz="1000" i="1" kern="1200" dirty="0">
                <a:solidFill>
                  <a:schemeClr val="bg1"/>
                </a:solidFill>
                <a:effectLst/>
                <a:latin typeface="+mn-lt"/>
                <a:ea typeface="+mn-ea"/>
                <a:cs typeface="+mn-cs"/>
              </a:rPr>
              <a:t>Confidential – For internal purposes only</a:t>
            </a:r>
            <a:endParaRPr lang="en-US" sz="1000" kern="1200" dirty="0">
              <a:solidFill>
                <a:schemeClr val="bg1"/>
              </a:solidFill>
              <a:effectLst/>
              <a:latin typeface="+mn-lt"/>
              <a:ea typeface="+mn-ea"/>
              <a:cs typeface="+mn-cs"/>
            </a:endParaRPr>
          </a:p>
        </p:txBody>
      </p:sp>
      <p:sp>
        <p:nvSpPr>
          <p:cNvPr id="10" name="Text Placeholder 9">
            <a:extLst>
              <a:ext uri="{FF2B5EF4-FFF2-40B4-BE49-F238E27FC236}">
                <a16:creationId xmlns:a16="http://schemas.microsoft.com/office/drawing/2014/main" id="{B8C52F44-F800-1E4F-8855-47A356E2DF74}"/>
              </a:ext>
            </a:extLst>
          </p:cNvPr>
          <p:cNvSpPr>
            <a:spLocks noGrp="1"/>
          </p:cNvSpPr>
          <p:nvPr>
            <p:ph type="body" sz="quarter" idx="11" hasCustomPrompt="1"/>
          </p:nvPr>
        </p:nvSpPr>
        <p:spPr>
          <a:xfrm>
            <a:off x="591672" y="6079372"/>
            <a:ext cx="6104964" cy="392112"/>
          </a:xfrm>
        </p:spPr>
        <p:txBody>
          <a:bodyPr>
            <a:normAutofit/>
          </a:bodyPr>
          <a:lstStyle>
            <a:lvl1pPr>
              <a:defRPr sz="1500" b="1">
                <a:solidFill>
                  <a:schemeClr val="bg1"/>
                </a:solidFill>
              </a:defRPr>
            </a:lvl1pPr>
          </a:lstStyle>
          <a:p>
            <a:pPr lvl="0"/>
            <a:r>
              <a:rPr lang="en-US" dirty="0"/>
              <a:t>Presenter</a:t>
            </a:r>
          </a:p>
        </p:txBody>
      </p:sp>
      <p:sp>
        <p:nvSpPr>
          <p:cNvPr id="11" name="Text Placeholder 9">
            <a:extLst>
              <a:ext uri="{FF2B5EF4-FFF2-40B4-BE49-F238E27FC236}">
                <a16:creationId xmlns:a16="http://schemas.microsoft.com/office/drawing/2014/main" id="{CCAF4479-7C01-B641-A207-78086E89E2ED}"/>
              </a:ext>
            </a:extLst>
          </p:cNvPr>
          <p:cNvSpPr>
            <a:spLocks noGrp="1"/>
          </p:cNvSpPr>
          <p:nvPr>
            <p:ph type="body" sz="quarter" idx="12" hasCustomPrompt="1"/>
          </p:nvPr>
        </p:nvSpPr>
        <p:spPr>
          <a:xfrm>
            <a:off x="591672" y="5699227"/>
            <a:ext cx="6104964" cy="392112"/>
          </a:xfrm>
        </p:spPr>
        <p:txBody>
          <a:bodyPr>
            <a:normAutofit/>
          </a:bodyPr>
          <a:lstStyle>
            <a:lvl1pPr>
              <a:defRPr sz="1500" b="0">
                <a:solidFill>
                  <a:schemeClr val="bg1"/>
                </a:solidFill>
              </a:defRPr>
            </a:lvl1pPr>
          </a:lstStyle>
          <a:p>
            <a:pPr lvl="0"/>
            <a:r>
              <a:rPr lang="en-US" dirty="0"/>
              <a:t>Date</a:t>
            </a:r>
          </a:p>
        </p:txBody>
      </p:sp>
    </p:spTree>
    <p:extLst>
      <p:ext uri="{BB962C8B-B14F-4D97-AF65-F5344CB8AC3E}">
        <p14:creationId xmlns:p14="http://schemas.microsoft.com/office/powerpoint/2010/main" val="306679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lace Image 0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AF9B89-D4DE-CC47-A883-C09B47347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 y="857"/>
            <a:ext cx="12188952" cy="6856285"/>
          </a:xfrm>
          <a:prstGeom prst="rect">
            <a:avLst/>
          </a:prstGeom>
        </p:spPr>
      </p:pic>
      <p:sp>
        <p:nvSpPr>
          <p:cNvPr id="2" name="Title 1">
            <a:extLst>
              <a:ext uri="{FF2B5EF4-FFF2-40B4-BE49-F238E27FC236}">
                <a16:creationId xmlns:a16="http://schemas.microsoft.com/office/drawing/2014/main" id="{092E86F6-6F17-8544-B84F-D91A1E610987}"/>
              </a:ext>
            </a:extLst>
          </p:cNvPr>
          <p:cNvSpPr>
            <a:spLocks noGrp="1"/>
          </p:cNvSpPr>
          <p:nvPr>
            <p:ph type="ctrTitle" hasCustomPrompt="1"/>
          </p:nvPr>
        </p:nvSpPr>
        <p:spPr>
          <a:xfrm>
            <a:off x="609601" y="2672079"/>
            <a:ext cx="10744199" cy="2311560"/>
          </a:xfrm>
        </p:spPr>
        <p:txBody>
          <a:bodyPr anchor="b">
            <a:normAutofit/>
          </a:bodyPr>
          <a:lstStyle>
            <a:lvl1pPr algn="l">
              <a:defRPr sz="42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1534A80C-A052-BE4E-86B4-E3EE2F3F8C7F}"/>
              </a:ext>
            </a:extLst>
          </p:cNvPr>
          <p:cNvSpPr>
            <a:spLocks noGrp="1"/>
          </p:cNvSpPr>
          <p:nvPr>
            <p:ph type="subTitle" idx="1" hasCustomPrompt="1"/>
          </p:nvPr>
        </p:nvSpPr>
        <p:spPr>
          <a:xfrm>
            <a:off x="609601" y="4986100"/>
            <a:ext cx="10744199" cy="330675"/>
          </a:xfrm>
        </p:spPr>
        <p:txBody>
          <a:bodyPr>
            <a:normAutofit/>
          </a:bodyPr>
          <a:lstStyle>
            <a:lvl1pPr marL="0" indent="0" algn="l">
              <a:buNone/>
              <a:defRPr sz="17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3F4AB7F2-335F-5C41-95A0-763AF01D40FB}"/>
              </a:ext>
            </a:extLst>
          </p:cNvPr>
          <p:cNvSpPr txBox="1"/>
          <p:nvPr userDrawn="1"/>
        </p:nvSpPr>
        <p:spPr>
          <a:xfrm>
            <a:off x="0" y="6479619"/>
            <a:ext cx="12192000" cy="246221"/>
          </a:xfrm>
          <a:prstGeom prst="rect">
            <a:avLst/>
          </a:prstGeom>
          <a:noFill/>
        </p:spPr>
        <p:txBody>
          <a:bodyPr wrap="square" rtlCol="0">
            <a:spAutoFit/>
          </a:bodyPr>
          <a:lstStyle/>
          <a:p>
            <a:pPr algn="ctr"/>
            <a:r>
              <a:rPr lang="en-US" sz="1000" i="1" kern="1200" dirty="0">
                <a:solidFill>
                  <a:schemeClr val="bg1"/>
                </a:solidFill>
                <a:effectLst/>
                <a:latin typeface="+mn-lt"/>
                <a:ea typeface="+mn-ea"/>
                <a:cs typeface="+mn-cs"/>
              </a:rPr>
              <a:t>Confidential – For internal purposes only</a:t>
            </a:r>
            <a:endParaRPr lang="en-US" sz="1000" kern="1200" dirty="0">
              <a:solidFill>
                <a:schemeClr val="bg1"/>
              </a:solidFill>
              <a:effectLst/>
              <a:latin typeface="+mn-lt"/>
              <a:ea typeface="+mn-ea"/>
              <a:cs typeface="+mn-cs"/>
            </a:endParaRPr>
          </a:p>
        </p:txBody>
      </p:sp>
      <p:sp>
        <p:nvSpPr>
          <p:cNvPr id="10" name="Text Placeholder 9">
            <a:extLst>
              <a:ext uri="{FF2B5EF4-FFF2-40B4-BE49-F238E27FC236}">
                <a16:creationId xmlns:a16="http://schemas.microsoft.com/office/drawing/2014/main" id="{B8C52F44-F800-1E4F-8855-47A356E2DF74}"/>
              </a:ext>
            </a:extLst>
          </p:cNvPr>
          <p:cNvSpPr>
            <a:spLocks noGrp="1"/>
          </p:cNvSpPr>
          <p:nvPr>
            <p:ph type="body" sz="quarter" idx="11" hasCustomPrompt="1"/>
          </p:nvPr>
        </p:nvSpPr>
        <p:spPr>
          <a:xfrm>
            <a:off x="591672" y="6079372"/>
            <a:ext cx="6104964" cy="392112"/>
          </a:xfrm>
        </p:spPr>
        <p:txBody>
          <a:bodyPr>
            <a:normAutofit/>
          </a:bodyPr>
          <a:lstStyle>
            <a:lvl1pPr>
              <a:defRPr sz="1500" b="1">
                <a:solidFill>
                  <a:schemeClr val="bg1"/>
                </a:solidFill>
              </a:defRPr>
            </a:lvl1pPr>
          </a:lstStyle>
          <a:p>
            <a:pPr lvl="0"/>
            <a:r>
              <a:rPr lang="en-US" dirty="0"/>
              <a:t>Presenter</a:t>
            </a:r>
          </a:p>
        </p:txBody>
      </p:sp>
      <p:sp>
        <p:nvSpPr>
          <p:cNvPr id="11" name="Text Placeholder 9">
            <a:extLst>
              <a:ext uri="{FF2B5EF4-FFF2-40B4-BE49-F238E27FC236}">
                <a16:creationId xmlns:a16="http://schemas.microsoft.com/office/drawing/2014/main" id="{CCAF4479-7C01-B641-A207-78086E89E2ED}"/>
              </a:ext>
            </a:extLst>
          </p:cNvPr>
          <p:cNvSpPr>
            <a:spLocks noGrp="1"/>
          </p:cNvSpPr>
          <p:nvPr>
            <p:ph type="body" sz="quarter" idx="12" hasCustomPrompt="1"/>
          </p:nvPr>
        </p:nvSpPr>
        <p:spPr>
          <a:xfrm>
            <a:off x="591672" y="5699227"/>
            <a:ext cx="6104964" cy="392112"/>
          </a:xfrm>
        </p:spPr>
        <p:txBody>
          <a:bodyPr>
            <a:normAutofit/>
          </a:bodyPr>
          <a:lstStyle>
            <a:lvl1pPr>
              <a:defRPr sz="1500" b="0">
                <a:solidFill>
                  <a:schemeClr val="bg1"/>
                </a:solidFill>
              </a:defRPr>
            </a:lvl1pPr>
          </a:lstStyle>
          <a:p>
            <a:pPr lvl="0"/>
            <a:r>
              <a:rPr lang="en-US" dirty="0"/>
              <a:t>Date</a:t>
            </a:r>
          </a:p>
        </p:txBody>
      </p:sp>
    </p:spTree>
    <p:extLst>
      <p:ext uri="{BB962C8B-B14F-4D97-AF65-F5344CB8AC3E}">
        <p14:creationId xmlns:p14="http://schemas.microsoft.com/office/powerpoint/2010/main" val="347778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_ChooseYour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8233480-AA54-1C40-BA0F-5F8AEFF62394}"/>
              </a:ext>
            </a:extLst>
          </p:cNvPr>
          <p:cNvSpPr>
            <a:spLocks noGrp="1"/>
          </p:cNvSpPr>
          <p:nvPr>
            <p:ph type="pic" sz="quarter" idx="13"/>
          </p:nvPr>
        </p:nvSpPr>
        <p:spPr>
          <a:xfrm>
            <a:off x="0" y="0"/>
            <a:ext cx="12192000" cy="6858000"/>
          </a:xfrm>
          <a:solidFill>
            <a:schemeClr val="bg2">
              <a:lumMod val="90000"/>
            </a:schemeClr>
          </a:solidFill>
        </p:spPr>
        <p:txBody>
          <a:bodyPr/>
          <a:lstStyle/>
          <a:p>
            <a:endParaRPr lang="en-US" dirty="0"/>
          </a:p>
        </p:txBody>
      </p:sp>
      <p:sp>
        <p:nvSpPr>
          <p:cNvPr id="2" name="Title 1">
            <a:extLst>
              <a:ext uri="{FF2B5EF4-FFF2-40B4-BE49-F238E27FC236}">
                <a16:creationId xmlns:a16="http://schemas.microsoft.com/office/drawing/2014/main" id="{092E86F6-6F17-8544-B84F-D91A1E610987}"/>
              </a:ext>
            </a:extLst>
          </p:cNvPr>
          <p:cNvSpPr>
            <a:spLocks noGrp="1"/>
          </p:cNvSpPr>
          <p:nvPr>
            <p:ph type="ctrTitle" hasCustomPrompt="1"/>
          </p:nvPr>
        </p:nvSpPr>
        <p:spPr>
          <a:xfrm>
            <a:off x="609601" y="2672079"/>
            <a:ext cx="10744199" cy="2311560"/>
          </a:xfrm>
        </p:spPr>
        <p:txBody>
          <a:bodyPr anchor="b">
            <a:normAutofit/>
          </a:bodyPr>
          <a:lstStyle>
            <a:lvl1pPr algn="l">
              <a:defRPr sz="42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1534A80C-A052-BE4E-86B4-E3EE2F3F8C7F}"/>
              </a:ext>
            </a:extLst>
          </p:cNvPr>
          <p:cNvSpPr>
            <a:spLocks noGrp="1"/>
          </p:cNvSpPr>
          <p:nvPr>
            <p:ph type="subTitle" idx="1" hasCustomPrompt="1"/>
          </p:nvPr>
        </p:nvSpPr>
        <p:spPr>
          <a:xfrm>
            <a:off x="609601" y="4986100"/>
            <a:ext cx="10744199" cy="330675"/>
          </a:xfrm>
        </p:spPr>
        <p:txBody>
          <a:bodyPr>
            <a:normAutofit/>
          </a:bodyPr>
          <a:lstStyle>
            <a:lvl1pPr marL="0" indent="0" algn="l">
              <a:buNone/>
              <a:defRPr sz="17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3F4AB7F2-335F-5C41-95A0-763AF01D40FB}"/>
              </a:ext>
            </a:extLst>
          </p:cNvPr>
          <p:cNvSpPr txBox="1"/>
          <p:nvPr userDrawn="1"/>
        </p:nvSpPr>
        <p:spPr>
          <a:xfrm>
            <a:off x="0" y="6479619"/>
            <a:ext cx="12192000" cy="246221"/>
          </a:xfrm>
          <a:prstGeom prst="rect">
            <a:avLst/>
          </a:prstGeom>
          <a:noFill/>
        </p:spPr>
        <p:txBody>
          <a:bodyPr wrap="square" rtlCol="0">
            <a:spAutoFit/>
          </a:bodyPr>
          <a:lstStyle/>
          <a:p>
            <a:pPr algn="ctr"/>
            <a:r>
              <a:rPr lang="en-US" sz="1000" i="1" kern="1200" dirty="0">
                <a:solidFill>
                  <a:schemeClr val="bg1"/>
                </a:solidFill>
                <a:effectLst/>
                <a:latin typeface="+mn-lt"/>
                <a:ea typeface="+mn-ea"/>
                <a:cs typeface="+mn-cs"/>
              </a:rPr>
              <a:t>Confidential – For internal purposes only</a:t>
            </a:r>
            <a:endParaRPr lang="en-US" sz="1000" kern="1200" dirty="0">
              <a:solidFill>
                <a:schemeClr val="bg1"/>
              </a:solidFill>
              <a:effectLst/>
              <a:latin typeface="+mn-lt"/>
              <a:ea typeface="+mn-ea"/>
              <a:cs typeface="+mn-cs"/>
            </a:endParaRPr>
          </a:p>
        </p:txBody>
      </p:sp>
      <p:sp>
        <p:nvSpPr>
          <p:cNvPr id="10" name="Text Placeholder 9">
            <a:extLst>
              <a:ext uri="{FF2B5EF4-FFF2-40B4-BE49-F238E27FC236}">
                <a16:creationId xmlns:a16="http://schemas.microsoft.com/office/drawing/2014/main" id="{B8C52F44-F800-1E4F-8855-47A356E2DF74}"/>
              </a:ext>
            </a:extLst>
          </p:cNvPr>
          <p:cNvSpPr>
            <a:spLocks noGrp="1"/>
          </p:cNvSpPr>
          <p:nvPr>
            <p:ph type="body" sz="quarter" idx="11" hasCustomPrompt="1"/>
          </p:nvPr>
        </p:nvSpPr>
        <p:spPr>
          <a:xfrm>
            <a:off x="591672" y="6079372"/>
            <a:ext cx="6104964" cy="392112"/>
          </a:xfrm>
        </p:spPr>
        <p:txBody>
          <a:bodyPr>
            <a:normAutofit/>
          </a:bodyPr>
          <a:lstStyle>
            <a:lvl1pPr>
              <a:defRPr sz="1500" b="1">
                <a:solidFill>
                  <a:schemeClr val="bg1"/>
                </a:solidFill>
              </a:defRPr>
            </a:lvl1pPr>
          </a:lstStyle>
          <a:p>
            <a:pPr lvl="0"/>
            <a:r>
              <a:rPr lang="en-US" dirty="0"/>
              <a:t>Presenter</a:t>
            </a:r>
          </a:p>
        </p:txBody>
      </p:sp>
      <p:sp>
        <p:nvSpPr>
          <p:cNvPr id="11" name="Text Placeholder 9">
            <a:extLst>
              <a:ext uri="{FF2B5EF4-FFF2-40B4-BE49-F238E27FC236}">
                <a16:creationId xmlns:a16="http://schemas.microsoft.com/office/drawing/2014/main" id="{CCAF4479-7C01-B641-A207-78086E89E2ED}"/>
              </a:ext>
            </a:extLst>
          </p:cNvPr>
          <p:cNvSpPr>
            <a:spLocks noGrp="1"/>
          </p:cNvSpPr>
          <p:nvPr>
            <p:ph type="body" sz="quarter" idx="12" hasCustomPrompt="1"/>
          </p:nvPr>
        </p:nvSpPr>
        <p:spPr>
          <a:xfrm>
            <a:off x="591672" y="5699227"/>
            <a:ext cx="6104964" cy="392112"/>
          </a:xfrm>
        </p:spPr>
        <p:txBody>
          <a:bodyPr>
            <a:normAutofit/>
          </a:bodyPr>
          <a:lstStyle>
            <a:lvl1pPr>
              <a:defRPr sz="1500" b="0">
                <a:solidFill>
                  <a:schemeClr val="bg1"/>
                </a:solidFill>
              </a:defRPr>
            </a:lvl1pPr>
          </a:lstStyle>
          <a:p>
            <a:pPr lvl="0"/>
            <a:r>
              <a:rPr lang="en-US" dirty="0"/>
              <a:t>Date</a:t>
            </a:r>
          </a:p>
        </p:txBody>
      </p:sp>
      <p:pic>
        <p:nvPicPr>
          <p:cNvPr id="9" name="Picture 8">
            <a:extLst>
              <a:ext uri="{FF2B5EF4-FFF2-40B4-BE49-F238E27FC236}">
                <a16:creationId xmlns:a16="http://schemas.microsoft.com/office/drawing/2014/main" id="{0F47E2B5-DBC1-AA48-BED1-C9F0013ED7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7706" y="292019"/>
            <a:ext cx="1318928" cy="852539"/>
          </a:xfrm>
          <a:prstGeom prst="rect">
            <a:avLst/>
          </a:prstGeom>
        </p:spPr>
      </p:pic>
    </p:spTree>
    <p:extLst>
      <p:ext uri="{BB962C8B-B14F-4D97-AF65-F5344CB8AC3E}">
        <p14:creationId xmlns:p14="http://schemas.microsoft.com/office/powerpoint/2010/main" val="314622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D090DF-F64C-2E41-B9DF-5B3193DE673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5" y="0"/>
            <a:ext cx="12188950" cy="6857998"/>
          </a:xfrm>
          <a:prstGeom prst="rect">
            <a:avLst/>
          </a:prstGeom>
        </p:spPr>
      </p:pic>
      <p:sp>
        <p:nvSpPr>
          <p:cNvPr id="2" name="Title 1">
            <a:extLst>
              <a:ext uri="{FF2B5EF4-FFF2-40B4-BE49-F238E27FC236}">
                <a16:creationId xmlns:a16="http://schemas.microsoft.com/office/drawing/2014/main" id="{14951893-7B85-2741-B347-04B5FBD30943}"/>
              </a:ext>
            </a:extLst>
          </p:cNvPr>
          <p:cNvSpPr>
            <a:spLocks noGrp="1"/>
          </p:cNvSpPr>
          <p:nvPr>
            <p:ph type="title" hasCustomPrompt="1"/>
          </p:nvPr>
        </p:nvSpPr>
        <p:spPr>
          <a:xfrm>
            <a:off x="1417834" y="4456656"/>
            <a:ext cx="10164564" cy="847091"/>
          </a:xfrm>
        </p:spPr>
        <p:txBody>
          <a:bodyPr anchor="b">
            <a:normAutofit/>
          </a:bodyPr>
          <a:lstStyle>
            <a:lvl1pPr>
              <a:defRPr sz="4200">
                <a:solidFill>
                  <a:schemeClr val="bg1"/>
                </a:solidFill>
              </a:defRPr>
            </a:lvl1pPr>
          </a:lstStyle>
          <a:p>
            <a:r>
              <a:rPr lang="en-US" dirty="0"/>
              <a:t>CLICK TO EDIT DIVIDER STYLE</a:t>
            </a:r>
          </a:p>
        </p:txBody>
      </p:sp>
      <p:sp>
        <p:nvSpPr>
          <p:cNvPr id="3" name="Text Placeholder 2">
            <a:extLst>
              <a:ext uri="{FF2B5EF4-FFF2-40B4-BE49-F238E27FC236}">
                <a16:creationId xmlns:a16="http://schemas.microsoft.com/office/drawing/2014/main" id="{2A4963FB-3B93-7140-A553-6B16264751B6}"/>
              </a:ext>
            </a:extLst>
          </p:cNvPr>
          <p:cNvSpPr>
            <a:spLocks noGrp="1"/>
          </p:cNvSpPr>
          <p:nvPr>
            <p:ph type="body" idx="1" hasCustomPrompt="1"/>
          </p:nvPr>
        </p:nvSpPr>
        <p:spPr>
          <a:xfrm>
            <a:off x="1417834" y="5314020"/>
            <a:ext cx="10164564" cy="826771"/>
          </a:xfrm>
        </p:spPr>
        <p:txBody>
          <a:bodyPr>
            <a:normAutofit/>
          </a:bodyPr>
          <a:lstStyle>
            <a:lvl1pPr marL="0" indent="0">
              <a:buNone/>
              <a:defRPr sz="1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TEXT HERE</a:t>
            </a:r>
          </a:p>
        </p:txBody>
      </p:sp>
      <p:sp>
        <p:nvSpPr>
          <p:cNvPr id="5" name="Text Placeholder 4">
            <a:extLst>
              <a:ext uri="{FF2B5EF4-FFF2-40B4-BE49-F238E27FC236}">
                <a16:creationId xmlns:a16="http://schemas.microsoft.com/office/drawing/2014/main" id="{30FEF30B-168A-4A4E-A97F-F8A291B1F4DD}"/>
              </a:ext>
            </a:extLst>
          </p:cNvPr>
          <p:cNvSpPr>
            <a:spLocks noGrp="1"/>
          </p:cNvSpPr>
          <p:nvPr>
            <p:ph type="body" sz="quarter" idx="10" hasCustomPrompt="1"/>
          </p:nvPr>
        </p:nvSpPr>
        <p:spPr>
          <a:xfrm>
            <a:off x="1407364" y="3986374"/>
            <a:ext cx="3924300" cy="339565"/>
          </a:xfrm>
        </p:spPr>
        <p:txBody>
          <a:bodyPr>
            <a:normAutofit/>
          </a:bodyPr>
          <a:lstStyle>
            <a:lvl1pPr>
              <a:defRPr sz="1400" b="0">
                <a:solidFill>
                  <a:schemeClr val="bg1"/>
                </a:solidFill>
              </a:defRPr>
            </a:lvl1pPr>
            <a:lvl2pPr marL="11113" indent="0">
              <a:buNone/>
              <a:defRPr/>
            </a:lvl2pPr>
          </a:lstStyle>
          <a:p>
            <a:pPr lvl="0"/>
            <a:r>
              <a:rPr lang="en-US" dirty="0"/>
              <a:t>SECTION #</a:t>
            </a:r>
          </a:p>
        </p:txBody>
      </p:sp>
    </p:spTree>
    <p:extLst>
      <p:ext uri="{BB962C8B-B14F-4D97-AF65-F5344CB8AC3E}">
        <p14:creationId xmlns:p14="http://schemas.microsoft.com/office/powerpoint/2010/main" val="422470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Re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D090DF-F64C-2E41-B9DF-5B3193DE673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6" y="0"/>
            <a:ext cx="12188948" cy="6857998"/>
          </a:xfrm>
          <a:prstGeom prst="rect">
            <a:avLst/>
          </a:prstGeom>
        </p:spPr>
      </p:pic>
      <p:sp>
        <p:nvSpPr>
          <p:cNvPr id="2" name="Title 1">
            <a:extLst>
              <a:ext uri="{FF2B5EF4-FFF2-40B4-BE49-F238E27FC236}">
                <a16:creationId xmlns:a16="http://schemas.microsoft.com/office/drawing/2014/main" id="{14951893-7B85-2741-B347-04B5FBD30943}"/>
              </a:ext>
            </a:extLst>
          </p:cNvPr>
          <p:cNvSpPr>
            <a:spLocks noGrp="1"/>
          </p:cNvSpPr>
          <p:nvPr>
            <p:ph type="title" hasCustomPrompt="1"/>
          </p:nvPr>
        </p:nvSpPr>
        <p:spPr>
          <a:xfrm>
            <a:off x="1417834" y="4456656"/>
            <a:ext cx="10164564" cy="847091"/>
          </a:xfrm>
        </p:spPr>
        <p:txBody>
          <a:bodyPr anchor="b">
            <a:normAutofit/>
          </a:bodyPr>
          <a:lstStyle>
            <a:lvl1pPr>
              <a:defRPr sz="4200">
                <a:solidFill>
                  <a:schemeClr val="bg1"/>
                </a:solidFill>
              </a:defRPr>
            </a:lvl1pPr>
          </a:lstStyle>
          <a:p>
            <a:r>
              <a:rPr lang="en-US" dirty="0"/>
              <a:t>CLICK TO EDIT DIVIDER STYLE</a:t>
            </a:r>
          </a:p>
        </p:txBody>
      </p:sp>
      <p:sp>
        <p:nvSpPr>
          <p:cNvPr id="3" name="Text Placeholder 2">
            <a:extLst>
              <a:ext uri="{FF2B5EF4-FFF2-40B4-BE49-F238E27FC236}">
                <a16:creationId xmlns:a16="http://schemas.microsoft.com/office/drawing/2014/main" id="{2A4963FB-3B93-7140-A553-6B16264751B6}"/>
              </a:ext>
            </a:extLst>
          </p:cNvPr>
          <p:cNvSpPr>
            <a:spLocks noGrp="1"/>
          </p:cNvSpPr>
          <p:nvPr>
            <p:ph type="body" idx="1" hasCustomPrompt="1"/>
          </p:nvPr>
        </p:nvSpPr>
        <p:spPr>
          <a:xfrm>
            <a:off x="1417834" y="5314020"/>
            <a:ext cx="10164564" cy="826771"/>
          </a:xfrm>
        </p:spPr>
        <p:txBody>
          <a:bodyPr>
            <a:normAutofit/>
          </a:bodyPr>
          <a:lstStyle>
            <a:lvl1pPr marL="0" indent="0">
              <a:buNone/>
              <a:defRPr sz="1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TEXT HERE</a:t>
            </a:r>
          </a:p>
        </p:txBody>
      </p:sp>
      <p:sp>
        <p:nvSpPr>
          <p:cNvPr id="5" name="Text Placeholder 4">
            <a:extLst>
              <a:ext uri="{FF2B5EF4-FFF2-40B4-BE49-F238E27FC236}">
                <a16:creationId xmlns:a16="http://schemas.microsoft.com/office/drawing/2014/main" id="{30FEF30B-168A-4A4E-A97F-F8A291B1F4DD}"/>
              </a:ext>
            </a:extLst>
          </p:cNvPr>
          <p:cNvSpPr>
            <a:spLocks noGrp="1"/>
          </p:cNvSpPr>
          <p:nvPr>
            <p:ph type="body" sz="quarter" idx="10" hasCustomPrompt="1"/>
          </p:nvPr>
        </p:nvSpPr>
        <p:spPr>
          <a:xfrm>
            <a:off x="1407364" y="3986374"/>
            <a:ext cx="3924300" cy="339565"/>
          </a:xfrm>
        </p:spPr>
        <p:txBody>
          <a:bodyPr>
            <a:normAutofit/>
          </a:bodyPr>
          <a:lstStyle>
            <a:lvl1pPr>
              <a:defRPr sz="1400" b="0">
                <a:solidFill>
                  <a:schemeClr val="bg1"/>
                </a:solidFill>
              </a:defRPr>
            </a:lvl1pPr>
            <a:lvl2pPr marL="11113" indent="0">
              <a:buNone/>
              <a:defRPr/>
            </a:lvl2pPr>
          </a:lstStyle>
          <a:p>
            <a:pPr lvl="0"/>
            <a:r>
              <a:rPr lang="en-US" dirty="0"/>
              <a:t>SECTION #</a:t>
            </a:r>
          </a:p>
        </p:txBody>
      </p:sp>
    </p:spTree>
    <p:extLst>
      <p:ext uri="{BB962C8B-B14F-4D97-AF65-F5344CB8AC3E}">
        <p14:creationId xmlns:p14="http://schemas.microsoft.com/office/powerpoint/2010/main" val="52946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vider Slide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D090DF-F64C-2E41-B9DF-5B3193DE673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6" y="0"/>
            <a:ext cx="12188948" cy="6857997"/>
          </a:xfrm>
          <a:prstGeom prst="rect">
            <a:avLst/>
          </a:prstGeom>
        </p:spPr>
      </p:pic>
      <p:sp>
        <p:nvSpPr>
          <p:cNvPr id="2" name="Title 1">
            <a:extLst>
              <a:ext uri="{FF2B5EF4-FFF2-40B4-BE49-F238E27FC236}">
                <a16:creationId xmlns:a16="http://schemas.microsoft.com/office/drawing/2014/main" id="{14951893-7B85-2741-B347-04B5FBD30943}"/>
              </a:ext>
            </a:extLst>
          </p:cNvPr>
          <p:cNvSpPr>
            <a:spLocks noGrp="1"/>
          </p:cNvSpPr>
          <p:nvPr>
            <p:ph type="title" hasCustomPrompt="1"/>
          </p:nvPr>
        </p:nvSpPr>
        <p:spPr>
          <a:xfrm>
            <a:off x="1417834" y="4456656"/>
            <a:ext cx="10164564" cy="847091"/>
          </a:xfrm>
        </p:spPr>
        <p:txBody>
          <a:bodyPr anchor="b">
            <a:normAutofit/>
          </a:bodyPr>
          <a:lstStyle>
            <a:lvl1pPr>
              <a:defRPr sz="4200">
                <a:solidFill>
                  <a:srgbClr val="007698"/>
                </a:solidFill>
              </a:defRPr>
            </a:lvl1pPr>
          </a:lstStyle>
          <a:p>
            <a:r>
              <a:rPr lang="en-US" dirty="0"/>
              <a:t>CLICK TO EDIT DIVIDER STYLE</a:t>
            </a:r>
          </a:p>
        </p:txBody>
      </p:sp>
      <p:sp>
        <p:nvSpPr>
          <p:cNvPr id="3" name="Text Placeholder 2">
            <a:extLst>
              <a:ext uri="{FF2B5EF4-FFF2-40B4-BE49-F238E27FC236}">
                <a16:creationId xmlns:a16="http://schemas.microsoft.com/office/drawing/2014/main" id="{2A4963FB-3B93-7140-A553-6B16264751B6}"/>
              </a:ext>
            </a:extLst>
          </p:cNvPr>
          <p:cNvSpPr>
            <a:spLocks noGrp="1"/>
          </p:cNvSpPr>
          <p:nvPr>
            <p:ph type="body" idx="1" hasCustomPrompt="1"/>
          </p:nvPr>
        </p:nvSpPr>
        <p:spPr>
          <a:xfrm>
            <a:off x="1417834" y="5314020"/>
            <a:ext cx="10164564" cy="826771"/>
          </a:xfrm>
        </p:spPr>
        <p:txBody>
          <a:bodyPr>
            <a:normAutofit/>
          </a:bodyPr>
          <a:lstStyle>
            <a:lvl1pPr marL="0" indent="0">
              <a:buNone/>
              <a:defRPr sz="1600" b="1">
                <a:solidFill>
                  <a:srgbClr val="00769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TEXT HERE</a:t>
            </a:r>
          </a:p>
        </p:txBody>
      </p:sp>
      <p:sp>
        <p:nvSpPr>
          <p:cNvPr id="5" name="Text Placeholder 4">
            <a:extLst>
              <a:ext uri="{FF2B5EF4-FFF2-40B4-BE49-F238E27FC236}">
                <a16:creationId xmlns:a16="http://schemas.microsoft.com/office/drawing/2014/main" id="{30FEF30B-168A-4A4E-A97F-F8A291B1F4DD}"/>
              </a:ext>
            </a:extLst>
          </p:cNvPr>
          <p:cNvSpPr>
            <a:spLocks noGrp="1"/>
          </p:cNvSpPr>
          <p:nvPr>
            <p:ph type="body" sz="quarter" idx="10" hasCustomPrompt="1"/>
          </p:nvPr>
        </p:nvSpPr>
        <p:spPr>
          <a:xfrm>
            <a:off x="1407364" y="3986374"/>
            <a:ext cx="3924300" cy="339565"/>
          </a:xfrm>
        </p:spPr>
        <p:txBody>
          <a:bodyPr>
            <a:normAutofit/>
          </a:bodyPr>
          <a:lstStyle>
            <a:lvl1pPr>
              <a:defRPr sz="1400" b="0">
                <a:solidFill>
                  <a:srgbClr val="717073"/>
                </a:solidFill>
              </a:defRPr>
            </a:lvl1pPr>
            <a:lvl2pPr marL="11113" indent="0">
              <a:buNone/>
              <a:defRPr/>
            </a:lvl2pPr>
          </a:lstStyle>
          <a:p>
            <a:pPr lvl="0"/>
            <a:r>
              <a:rPr lang="en-US" dirty="0"/>
              <a:t>SECTION #</a:t>
            </a:r>
          </a:p>
        </p:txBody>
      </p:sp>
    </p:spTree>
    <p:extLst>
      <p:ext uri="{BB962C8B-B14F-4D97-AF65-F5344CB8AC3E}">
        <p14:creationId xmlns:p14="http://schemas.microsoft.com/office/powerpoint/2010/main" val="116943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with Image 0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4E3167-D07C-DA46-8256-9B5ED90B71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7999"/>
          </a:xfrm>
          <a:prstGeom prst="rect">
            <a:avLst/>
          </a:prstGeom>
        </p:spPr>
      </p:pic>
      <p:sp>
        <p:nvSpPr>
          <p:cNvPr id="2" name="Title 1">
            <a:extLst>
              <a:ext uri="{FF2B5EF4-FFF2-40B4-BE49-F238E27FC236}">
                <a16:creationId xmlns:a16="http://schemas.microsoft.com/office/drawing/2014/main" id="{14951893-7B85-2741-B347-04B5FBD30943}"/>
              </a:ext>
            </a:extLst>
          </p:cNvPr>
          <p:cNvSpPr>
            <a:spLocks noGrp="1"/>
          </p:cNvSpPr>
          <p:nvPr>
            <p:ph type="title" hasCustomPrompt="1"/>
          </p:nvPr>
        </p:nvSpPr>
        <p:spPr>
          <a:xfrm>
            <a:off x="4378362" y="4734054"/>
            <a:ext cx="7128068" cy="826771"/>
          </a:xfrm>
        </p:spPr>
        <p:txBody>
          <a:bodyPr anchor="b">
            <a:normAutofit/>
          </a:bodyPr>
          <a:lstStyle>
            <a:lvl1pPr algn="r">
              <a:defRPr sz="4200">
                <a:solidFill>
                  <a:srgbClr val="007698"/>
                </a:solidFill>
              </a:defRPr>
            </a:lvl1pPr>
          </a:lstStyle>
          <a:p>
            <a:r>
              <a:rPr lang="en-US" dirty="0"/>
              <a:t>EDIT DIVIDER STYLE</a:t>
            </a:r>
          </a:p>
        </p:txBody>
      </p:sp>
      <p:sp>
        <p:nvSpPr>
          <p:cNvPr id="3" name="Text Placeholder 2">
            <a:extLst>
              <a:ext uri="{FF2B5EF4-FFF2-40B4-BE49-F238E27FC236}">
                <a16:creationId xmlns:a16="http://schemas.microsoft.com/office/drawing/2014/main" id="{2A4963FB-3B93-7140-A553-6B16264751B6}"/>
              </a:ext>
            </a:extLst>
          </p:cNvPr>
          <p:cNvSpPr>
            <a:spLocks noGrp="1"/>
          </p:cNvSpPr>
          <p:nvPr>
            <p:ph type="body" idx="1" hasCustomPrompt="1"/>
          </p:nvPr>
        </p:nvSpPr>
        <p:spPr>
          <a:xfrm>
            <a:off x="4378360" y="5530003"/>
            <a:ext cx="7128069" cy="579966"/>
          </a:xfrm>
        </p:spPr>
        <p:txBody>
          <a:bodyPr>
            <a:normAutofit/>
          </a:bodyPr>
          <a:lstStyle>
            <a:lvl1pPr marL="0" indent="0" algn="r">
              <a:buNone/>
              <a:defRPr sz="1600" b="1">
                <a:solidFill>
                  <a:srgbClr val="00769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TEXT HERE</a:t>
            </a:r>
          </a:p>
        </p:txBody>
      </p:sp>
      <p:sp>
        <p:nvSpPr>
          <p:cNvPr id="5" name="Text Placeholder 4">
            <a:extLst>
              <a:ext uri="{FF2B5EF4-FFF2-40B4-BE49-F238E27FC236}">
                <a16:creationId xmlns:a16="http://schemas.microsoft.com/office/drawing/2014/main" id="{30FEF30B-168A-4A4E-A97F-F8A291B1F4DD}"/>
              </a:ext>
            </a:extLst>
          </p:cNvPr>
          <p:cNvSpPr>
            <a:spLocks noGrp="1"/>
          </p:cNvSpPr>
          <p:nvPr>
            <p:ph type="body" sz="quarter" idx="10" hasCustomPrompt="1"/>
          </p:nvPr>
        </p:nvSpPr>
        <p:spPr>
          <a:xfrm>
            <a:off x="7582130" y="4274046"/>
            <a:ext cx="3924300" cy="339565"/>
          </a:xfrm>
        </p:spPr>
        <p:txBody>
          <a:bodyPr>
            <a:normAutofit/>
          </a:bodyPr>
          <a:lstStyle>
            <a:lvl1pPr algn="r">
              <a:defRPr sz="1400" b="0">
                <a:solidFill>
                  <a:srgbClr val="717073"/>
                </a:solidFill>
              </a:defRPr>
            </a:lvl1pPr>
            <a:lvl2pPr marL="11113" indent="0">
              <a:buNone/>
              <a:defRPr/>
            </a:lvl2pPr>
          </a:lstStyle>
          <a:p>
            <a:pPr lvl="0"/>
            <a:r>
              <a:rPr lang="en-US" dirty="0"/>
              <a:t>SECTION #</a:t>
            </a:r>
          </a:p>
        </p:txBody>
      </p:sp>
    </p:spTree>
    <p:extLst>
      <p:ext uri="{BB962C8B-B14F-4D97-AF65-F5344CB8AC3E}">
        <p14:creationId xmlns:p14="http://schemas.microsoft.com/office/powerpoint/2010/main" val="412117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with Image 0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2E5B34-75E3-A840-B202-AE4D88217B7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7999"/>
          </a:xfrm>
          <a:prstGeom prst="rect">
            <a:avLst/>
          </a:prstGeom>
        </p:spPr>
      </p:pic>
      <p:sp>
        <p:nvSpPr>
          <p:cNvPr id="2" name="Title 1">
            <a:extLst>
              <a:ext uri="{FF2B5EF4-FFF2-40B4-BE49-F238E27FC236}">
                <a16:creationId xmlns:a16="http://schemas.microsoft.com/office/drawing/2014/main" id="{14951893-7B85-2741-B347-04B5FBD30943}"/>
              </a:ext>
            </a:extLst>
          </p:cNvPr>
          <p:cNvSpPr>
            <a:spLocks noGrp="1"/>
          </p:cNvSpPr>
          <p:nvPr>
            <p:ph type="title" hasCustomPrompt="1"/>
          </p:nvPr>
        </p:nvSpPr>
        <p:spPr>
          <a:xfrm>
            <a:off x="4378362" y="4734054"/>
            <a:ext cx="7128068" cy="826771"/>
          </a:xfrm>
        </p:spPr>
        <p:txBody>
          <a:bodyPr anchor="b">
            <a:normAutofit/>
          </a:bodyPr>
          <a:lstStyle>
            <a:lvl1pPr algn="r">
              <a:defRPr sz="4200">
                <a:solidFill>
                  <a:srgbClr val="007698"/>
                </a:solidFill>
              </a:defRPr>
            </a:lvl1pPr>
          </a:lstStyle>
          <a:p>
            <a:r>
              <a:rPr lang="en-US" dirty="0"/>
              <a:t>EDIT DIVIDER STYLE</a:t>
            </a:r>
          </a:p>
        </p:txBody>
      </p:sp>
      <p:sp>
        <p:nvSpPr>
          <p:cNvPr id="3" name="Text Placeholder 2">
            <a:extLst>
              <a:ext uri="{FF2B5EF4-FFF2-40B4-BE49-F238E27FC236}">
                <a16:creationId xmlns:a16="http://schemas.microsoft.com/office/drawing/2014/main" id="{2A4963FB-3B93-7140-A553-6B16264751B6}"/>
              </a:ext>
            </a:extLst>
          </p:cNvPr>
          <p:cNvSpPr>
            <a:spLocks noGrp="1"/>
          </p:cNvSpPr>
          <p:nvPr>
            <p:ph type="body" idx="1" hasCustomPrompt="1"/>
          </p:nvPr>
        </p:nvSpPr>
        <p:spPr>
          <a:xfrm>
            <a:off x="4378360" y="5530003"/>
            <a:ext cx="7128069" cy="579966"/>
          </a:xfrm>
        </p:spPr>
        <p:txBody>
          <a:bodyPr>
            <a:normAutofit/>
          </a:bodyPr>
          <a:lstStyle>
            <a:lvl1pPr marL="0" indent="0" algn="r">
              <a:buNone/>
              <a:defRPr sz="1600" b="1">
                <a:solidFill>
                  <a:srgbClr val="00769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TEXT HERE</a:t>
            </a:r>
          </a:p>
        </p:txBody>
      </p:sp>
      <p:sp>
        <p:nvSpPr>
          <p:cNvPr id="5" name="Text Placeholder 4">
            <a:extLst>
              <a:ext uri="{FF2B5EF4-FFF2-40B4-BE49-F238E27FC236}">
                <a16:creationId xmlns:a16="http://schemas.microsoft.com/office/drawing/2014/main" id="{30FEF30B-168A-4A4E-A97F-F8A291B1F4DD}"/>
              </a:ext>
            </a:extLst>
          </p:cNvPr>
          <p:cNvSpPr>
            <a:spLocks noGrp="1"/>
          </p:cNvSpPr>
          <p:nvPr>
            <p:ph type="body" sz="quarter" idx="10" hasCustomPrompt="1"/>
          </p:nvPr>
        </p:nvSpPr>
        <p:spPr>
          <a:xfrm>
            <a:off x="7582130" y="4274046"/>
            <a:ext cx="3924300" cy="339565"/>
          </a:xfrm>
        </p:spPr>
        <p:txBody>
          <a:bodyPr>
            <a:normAutofit/>
          </a:bodyPr>
          <a:lstStyle>
            <a:lvl1pPr algn="r">
              <a:defRPr sz="1400" b="0">
                <a:solidFill>
                  <a:srgbClr val="717073"/>
                </a:solidFill>
              </a:defRPr>
            </a:lvl1pPr>
            <a:lvl2pPr marL="11113" indent="0">
              <a:buNone/>
              <a:defRPr/>
            </a:lvl2pPr>
          </a:lstStyle>
          <a:p>
            <a:pPr lvl="0"/>
            <a:r>
              <a:rPr lang="en-US" dirty="0"/>
              <a:t>SECTION #</a:t>
            </a:r>
          </a:p>
        </p:txBody>
      </p:sp>
    </p:spTree>
    <p:extLst>
      <p:ext uri="{BB962C8B-B14F-4D97-AF65-F5344CB8AC3E}">
        <p14:creationId xmlns:p14="http://schemas.microsoft.com/office/powerpoint/2010/main" val="171984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3CC07C-ABFA-8941-80AB-18C83B497863}"/>
              </a:ext>
            </a:extLst>
          </p:cNvPr>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1525" y="2"/>
            <a:ext cx="12188950" cy="5954232"/>
          </a:xfrm>
          <a:prstGeom prst="rect">
            <a:avLst/>
          </a:prstGeom>
        </p:spPr>
      </p:pic>
      <p:sp>
        <p:nvSpPr>
          <p:cNvPr id="2" name="Title Placeholder 1">
            <a:extLst>
              <a:ext uri="{FF2B5EF4-FFF2-40B4-BE49-F238E27FC236}">
                <a16:creationId xmlns:a16="http://schemas.microsoft.com/office/drawing/2014/main" id="{543DFC76-F3D9-5148-BDB2-6E47FFAF28B7}"/>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4726354-91BA-6B42-8CFE-67E081E82D7F}"/>
              </a:ext>
            </a:extLst>
          </p:cNvPr>
          <p:cNvSpPr>
            <a:spLocks noGrp="1"/>
          </p:cNvSpPr>
          <p:nvPr>
            <p:ph type="body" idx="1"/>
          </p:nvPr>
        </p:nvSpPr>
        <p:spPr>
          <a:xfrm>
            <a:off x="609599" y="1825625"/>
            <a:ext cx="1097279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5BA937B-3054-C04E-A949-6499E25F5885}"/>
              </a:ext>
            </a:extLst>
          </p:cNvPr>
          <p:cNvSpPr>
            <a:spLocks noGrp="1"/>
          </p:cNvSpPr>
          <p:nvPr>
            <p:ph type="dt" sz="half" idx="2"/>
          </p:nvPr>
        </p:nvSpPr>
        <p:spPr>
          <a:xfrm>
            <a:off x="712242" y="6300364"/>
            <a:ext cx="6104964" cy="365125"/>
          </a:xfrm>
          <a:prstGeom prst="rect">
            <a:avLst/>
          </a:prstGeom>
        </p:spPr>
        <p:txBody>
          <a:bodyPr vert="horz" lIns="91440" tIns="45720" rIns="91440" bIns="45720" rtlCol="0" anchor="ctr"/>
          <a:lstStyle>
            <a:lvl1pPr algn="l">
              <a:lnSpc>
                <a:spcPct val="150000"/>
              </a:lnSpc>
              <a:defRPr lang="en-US" sz="700" i="1" smtClean="0">
                <a:effectLst/>
              </a:defRPr>
            </a:lvl1pPr>
          </a:lstStyle>
          <a:p>
            <a:r>
              <a:rPr lang="en-US" sz="1000"/>
              <a:t>Oncor Electric Delivery Company LLC. All rights reserved.</a:t>
            </a:r>
            <a:endParaRPr lang="en-US" dirty="0"/>
          </a:p>
        </p:txBody>
      </p:sp>
      <p:sp>
        <p:nvSpPr>
          <p:cNvPr id="5" name="Footer Placeholder 4">
            <a:extLst>
              <a:ext uri="{FF2B5EF4-FFF2-40B4-BE49-F238E27FC236}">
                <a16:creationId xmlns:a16="http://schemas.microsoft.com/office/drawing/2014/main" id="{AB136811-3504-E544-909D-C3E548D18C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DB636C6-D50D-CD4F-8420-AB7583C42C43}"/>
              </a:ext>
            </a:extLst>
          </p:cNvPr>
          <p:cNvSpPr>
            <a:spLocks noGrp="1"/>
          </p:cNvSpPr>
          <p:nvPr>
            <p:ph type="sldNum" sz="quarter" idx="4"/>
          </p:nvPr>
        </p:nvSpPr>
        <p:spPr>
          <a:xfrm>
            <a:off x="8610599" y="6356350"/>
            <a:ext cx="3224349" cy="365125"/>
          </a:xfrm>
          <a:prstGeom prst="rect">
            <a:avLst/>
          </a:prstGeom>
        </p:spPr>
        <p:txBody>
          <a:bodyPr vert="horz" lIns="91440" tIns="45720" rIns="91440" bIns="45720" rtlCol="0" anchor="ctr"/>
          <a:lstStyle>
            <a:lvl1pPr algn="r">
              <a:defRPr sz="1200" b="0">
                <a:solidFill>
                  <a:srgbClr val="717073"/>
                </a:solidFill>
              </a:defRPr>
            </a:lvl1pPr>
          </a:lstStyle>
          <a:p>
            <a:fld id="{A4D616CF-C9AA-AD44-BBB6-8180664C3BE1}" type="slidenum">
              <a:rPr lang="en-US" smtClean="0"/>
              <a:pPr/>
              <a:t>‹#›</a:t>
            </a:fld>
            <a:endParaRPr lang="en-US" dirty="0"/>
          </a:p>
        </p:txBody>
      </p:sp>
    </p:spTree>
    <p:extLst>
      <p:ext uri="{BB962C8B-B14F-4D97-AF65-F5344CB8AC3E}">
        <p14:creationId xmlns:p14="http://schemas.microsoft.com/office/powerpoint/2010/main" val="165410342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0" r:id="rId3"/>
    <p:sldLayoutId id="2147483667" r:id="rId4"/>
    <p:sldLayoutId id="2147483651" r:id="rId5"/>
    <p:sldLayoutId id="2147483661" r:id="rId6"/>
    <p:sldLayoutId id="2147483662" r:id="rId7"/>
    <p:sldLayoutId id="2147483663" r:id="rId8"/>
    <p:sldLayoutId id="2147483664" r:id="rId9"/>
    <p:sldLayoutId id="2147483666" r:id="rId10"/>
    <p:sldLayoutId id="2147483650" r:id="rId11"/>
    <p:sldLayoutId id="2147483652" r:id="rId12"/>
    <p:sldLayoutId id="2147483653" r:id="rId13"/>
    <p:sldLayoutId id="214748365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4400" kern="1200">
          <a:solidFill>
            <a:srgbClr val="860038"/>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kern="1200">
          <a:solidFill>
            <a:srgbClr val="717073"/>
          </a:solidFill>
          <a:latin typeface="+mn-lt"/>
          <a:ea typeface="+mn-ea"/>
          <a:cs typeface="+mn-cs"/>
        </a:defRPr>
      </a:lvl1pPr>
      <a:lvl2pPr marL="236538" indent="-225425" algn="l" defTabSz="914400" rtl="0" eaLnBrk="1" latinLnBrk="0" hangingPunct="1">
        <a:lnSpc>
          <a:spcPct val="90000"/>
        </a:lnSpc>
        <a:spcBef>
          <a:spcPts val="500"/>
        </a:spcBef>
        <a:buClr>
          <a:srgbClr val="860038"/>
        </a:buClr>
        <a:buFont typeface="Arial" panose="020B0604020202020204" pitchFamily="34" charset="0"/>
        <a:buChar char="•"/>
        <a:tabLst/>
        <a:defRPr sz="1800" kern="1200">
          <a:solidFill>
            <a:srgbClr val="717073"/>
          </a:solidFill>
          <a:latin typeface="+mn-lt"/>
          <a:ea typeface="+mn-ea"/>
          <a:cs typeface="+mn-cs"/>
        </a:defRPr>
      </a:lvl2pPr>
      <a:lvl3pPr marL="461963" indent="-225425" algn="l" defTabSz="914400" rtl="0" eaLnBrk="1" latinLnBrk="0" hangingPunct="1">
        <a:lnSpc>
          <a:spcPct val="90000"/>
        </a:lnSpc>
        <a:spcBef>
          <a:spcPts val="500"/>
        </a:spcBef>
        <a:buClr>
          <a:srgbClr val="860038"/>
        </a:buClr>
        <a:buFont typeface="Arial" panose="020B0604020202020204" pitchFamily="34" charset="0"/>
        <a:buChar char="•"/>
        <a:tabLst/>
        <a:defRPr sz="1800" kern="1200">
          <a:solidFill>
            <a:srgbClr val="717073"/>
          </a:solidFill>
          <a:latin typeface="+mn-lt"/>
          <a:ea typeface="+mn-ea"/>
          <a:cs typeface="+mn-cs"/>
        </a:defRPr>
      </a:lvl3pPr>
      <a:lvl4pPr marL="687388" indent="-225425" algn="l" defTabSz="914400" rtl="0" eaLnBrk="1" latinLnBrk="0" hangingPunct="1">
        <a:lnSpc>
          <a:spcPct val="90000"/>
        </a:lnSpc>
        <a:spcBef>
          <a:spcPts val="500"/>
        </a:spcBef>
        <a:buClr>
          <a:srgbClr val="860038"/>
        </a:buClr>
        <a:buFont typeface="Arial" panose="020B0604020202020204" pitchFamily="34" charset="0"/>
        <a:buChar char="•"/>
        <a:tabLst/>
        <a:defRPr sz="1800" kern="1200">
          <a:solidFill>
            <a:srgbClr val="717073"/>
          </a:solidFill>
          <a:latin typeface="+mn-lt"/>
          <a:ea typeface="+mn-ea"/>
          <a:cs typeface="+mn-cs"/>
        </a:defRPr>
      </a:lvl4pPr>
      <a:lvl5pPr marL="925513" indent="-238125" algn="l" defTabSz="914400" rtl="0" eaLnBrk="1" latinLnBrk="0" hangingPunct="1">
        <a:lnSpc>
          <a:spcPct val="90000"/>
        </a:lnSpc>
        <a:spcBef>
          <a:spcPts val="500"/>
        </a:spcBef>
        <a:buClr>
          <a:srgbClr val="860038"/>
        </a:buClr>
        <a:buFont typeface="Arial" panose="020B0604020202020204" pitchFamily="34" charset="0"/>
        <a:buChar char="•"/>
        <a:tabLst/>
        <a:defRPr sz="1800" kern="1200">
          <a:solidFill>
            <a:srgbClr val="7170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14.xml"/><Relationship Id="rId5" Type="http://schemas.openxmlformats.org/officeDocument/2006/relationships/image" Target="../media/image16.tmp"/><Relationship Id="rId4" Type="http://schemas.openxmlformats.org/officeDocument/2006/relationships/image" Target="../media/image15.tmp"/></Relationships>
</file>

<file path=ppt/slides/_rels/slide9.xml.rels><?xml version="1.0" encoding="UTF-8" standalone="yes"?>
<Relationships xmlns="http://schemas.openxmlformats.org/package/2006/relationships"><Relationship Id="rId2" Type="http://schemas.openxmlformats.org/officeDocument/2006/relationships/hyperlink" Target="mailto:tgosupportengineers@Oncor.com"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452C8A-E376-CF4D-A9ED-746AB6F90F5A}"/>
              </a:ext>
            </a:extLst>
          </p:cNvPr>
          <p:cNvSpPr txBox="1">
            <a:spLocks/>
          </p:cNvSpPr>
          <p:nvPr/>
        </p:nvSpPr>
        <p:spPr>
          <a:xfrm>
            <a:off x="304800" y="2483314"/>
            <a:ext cx="11823940" cy="2311560"/>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200" kern="1200">
                <a:solidFill>
                  <a:schemeClr val="bg1"/>
                </a:solidFill>
                <a:latin typeface="+mj-lt"/>
                <a:ea typeface="+mj-ea"/>
                <a:cs typeface="+mj-cs"/>
              </a:defRPr>
            </a:lvl1pPr>
          </a:lstStyle>
          <a:p>
            <a:r>
              <a:rPr lang="en-US" sz="6000" dirty="0"/>
              <a:t>Oncor DPC Process Overview</a:t>
            </a:r>
          </a:p>
          <a:p>
            <a:r>
              <a:rPr lang="en-US" dirty="0"/>
              <a:t>TWG – 11/21/2024</a:t>
            </a:r>
          </a:p>
          <a:p>
            <a:endParaRPr lang="en-US" sz="3200" dirty="0"/>
          </a:p>
          <a:p>
            <a:r>
              <a:rPr lang="en-US" sz="3200" dirty="0"/>
              <a:t>David Amend</a:t>
            </a:r>
          </a:p>
        </p:txBody>
      </p:sp>
      <p:sp>
        <p:nvSpPr>
          <p:cNvPr id="11" name="Text Placeholder 3">
            <a:extLst>
              <a:ext uri="{FF2B5EF4-FFF2-40B4-BE49-F238E27FC236}">
                <a16:creationId xmlns:a16="http://schemas.microsoft.com/office/drawing/2014/main" id="{B81374E9-2FBE-1241-8A7E-3E68C9B63065}"/>
              </a:ext>
            </a:extLst>
          </p:cNvPr>
          <p:cNvSpPr>
            <a:spLocks noGrp="1"/>
          </p:cNvSpPr>
          <p:nvPr>
            <p:ph type="body" sz="quarter" idx="4294967295"/>
          </p:nvPr>
        </p:nvSpPr>
        <p:spPr>
          <a:xfrm>
            <a:off x="376688" y="5687260"/>
            <a:ext cx="6104964" cy="392112"/>
          </a:xfrm>
          <a:prstGeom prst="rect">
            <a:avLst/>
          </a:prstGeom>
        </p:spPr>
        <p:txBody>
          <a:bodyPr/>
          <a:lstStyle/>
          <a:p>
            <a:r>
              <a:rPr lang="en-US" dirty="0">
                <a:solidFill>
                  <a:schemeClr val="bg1"/>
                </a:solidFill>
              </a:rPr>
              <a:t>Oncor – ERCOT Discussion</a:t>
            </a:r>
          </a:p>
        </p:txBody>
      </p:sp>
    </p:spTree>
    <p:extLst>
      <p:ext uri="{BB962C8B-B14F-4D97-AF65-F5344CB8AC3E}">
        <p14:creationId xmlns:p14="http://schemas.microsoft.com/office/powerpoint/2010/main" val="140287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A6A53-B5E1-4E9E-9CE6-552A93028F2C}"/>
              </a:ext>
            </a:extLst>
          </p:cNvPr>
          <p:cNvSpPr>
            <a:spLocks noGrp="1"/>
          </p:cNvSpPr>
          <p:nvPr>
            <p:ph type="sldNum" sz="quarter" idx="12"/>
          </p:nvPr>
        </p:nvSpPr>
        <p:spPr/>
        <p:txBody>
          <a:bodyPr/>
          <a:lstStyle/>
          <a:p>
            <a:fld id="{A4D616CF-C9AA-AD44-BBB6-8180664C3BE1}" type="slidenum">
              <a:rPr lang="en-US" smtClean="0"/>
              <a:t>10</a:t>
            </a:fld>
            <a:endParaRPr lang="en-US" dirty="0"/>
          </a:p>
        </p:txBody>
      </p:sp>
      <p:sp>
        <p:nvSpPr>
          <p:cNvPr id="5" name="Date Placeholder 4">
            <a:extLst>
              <a:ext uri="{FF2B5EF4-FFF2-40B4-BE49-F238E27FC236}">
                <a16:creationId xmlns:a16="http://schemas.microsoft.com/office/drawing/2014/main" id="{161AA5A0-0754-4062-8089-9EA598E4BBE8}"/>
              </a:ext>
            </a:extLst>
          </p:cNvPr>
          <p:cNvSpPr>
            <a:spLocks noGrp="1"/>
          </p:cNvSpPr>
          <p:nvPr>
            <p:ph type="dt" sz="half" idx="2"/>
          </p:nvPr>
        </p:nvSpPr>
        <p:spPr/>
        <p:txBody>
          <a:bodyPr/>
          <a:lstStyle/>
          <a:p>
            <a:r>
              <a:rPr lang="en-US" sz="1000" dirty="0"/>
              <a:t>Oncor Electric Delivery Company LLC. All rights reserved.                                                          Confidential – For internal purposes only</a:t>
            </a:r>
            <a:endParaRPr lang="en-US" dirty="0"/>
          </a:p>
        </p:txBody>
      </p:sp>
      <p:sp>
        <p:nvSpPr>
          <p:cNvPr id="6" name="Title 1">
            <a:extLst>
              <a:ext uri="{FF2B5EF4-FFF2-40B4-BE49-F238E27FC236}">
                <a16:creationId xmlns:a16="http://schemas.microsoft.com/office/drawing/2014/main" id="{F6DB69B3-F80D-46A4-9698-136EA228EA6D}"/>
              </a:ext>
            </a:extLst>
          </p:cNvPr>
          <p:cNvSpPr>
            <a:spLocks noGrp="1"/>
          </p:cNvSpPr>
          <p:nvPr>
            <p:ph type="title"/>
          </p:nvPr>
        </p:nvSpPr>
        <p:spPr>
          <a:xfrm>
            <a:off x="381000" y="243682"/>
            <a:ext cx="8458200" cy="518318"/>
          </a:xfrm>
        </p:spPr>
        <p:txBody>
          <a:bodyPr/>
          <a:lstStyle/>
          <a:p>
            <a:r>
              <a:rPr lang="en-US" dirty="0"/>
              <a:t>Q &amp; A</a:t>
            </a:r>
          </a:p>
        </p:txBody>
      </p:sp>
      <p:pic>
        <p:nvPicPr>
          <p:cNvPr id="7" name="Picture 6">
            <a:extLst>
              <a:ext uri="{FF2B5EF4-FFF2-40B4-BE49-F238E27FC236}">
                <a16:creationId xmlns:a16="http://schemas.microsoft.com/office/drawing/2014/main" id="{23D60288-C484-4215-9DE1-E1B0A67BEB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762000"/>
            <a:ext cx="3657600" cy="3657600"/>
          </a:xfrm>
          <a:prstGeom prst="rect">
            <a:avLst/>
          </a:prstGeom>
        </p:spPr>
      </p:pic>
      <p:sp>
        <p:nvSpPr>
          <p:cNvPr id="8" name="Content Placeholder 5">
            <a:extLst>
              <a:ext uri="{FF2B5EF4-FFF2-40B4-BE49-F238E27FC236}">
                <a16:creationId xmlns:a16="http://schemas.microsoft.com/office/drawing/2014/main" id="{B7B3A68D-B80C-4C33-92F6-C4109C1151E4}"/>
              </a:ext>
            </a:extLst>
          </p:cNvPr>
          <p:cNvSpPr txBox="1">
            <a:spLocks/>
          </p:cNvSpPr>
          <p:nvPr/>
        </p:nvSpPr>
        <p:spPr>
          <a:xfrm>
            <a:off x="628650" y="4419600"/>
            <a:ext cx="7886700" cy="203050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7200" b="1" dirty="0">
                <a:solidFill>
                  <a:schemeClr val="accent1"/>
                </a:solidFill>
              </a:rPr>
              <a:t>QUESTIONS?</a:t>
            </a:r>
          </a:p>
        </p:txBody>
      </p:sp>
    </p:spTree>
    <p:extLst>
      <p:ext uri="{BB962C8B-B14F-4D97-AF65-F5344CB8AC3E}">
        <p14:creationId xmlns:p14="http://schemas.microsoft.com/office/powerpoint/2010/main" val="90304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21C97-DD99-4BC6-BEB5-7BA412EBEAB5}"/>
              </a:ext>
            </a:extLst>
          </p:cNvPr>
          <p:cNvSpPr>
            <a:spLocks noGrp="1"/>
          </p:cNvSpPr>
          <p:nvPr>
            <p:ph type="title"/>
          </p:nvPr>
        </p:nvSpPr>
        <p:spPr/>
        <p:txBody>
          <a:bodyPr>
            <a:normAutofit/>
          </a:bodyPr>
          <a:lstStyle/>
          <a:p>
            <a:r>
              <a:rPr lang="en-US" sz="3600" dirty="0"/>
              <a:t>Oncor NOMCR/CAMR Groups and Roles</a:t>
            </a:r>
          </a:p>
        </p:txBody>
      </p:sp>
      <p:sp>
        <p:nvSpPr>
          <p:cNvPr id="3" name="Content Placeholder 2">
            <a:extLst>
              <a:ext uri="{FF2B5EF4-FFF2-40B4-BE49-F238E27FC236}">
                <a16:creationId xmlns:a16="http://schemas.microsoft.com/office/drawing/2014/main" id="{1FB83227-77F6-4D5A-BA5D-EC5DE520C3B5}"/>
              </a:ext>
            </a:extLst>
          </p:cNvPr>
          <p:cNvSpPr>
            <a:spLocks noGrp="1"/>
          </p:cNvSpPr>
          <p:nvPr>
            <p:ph idx="1"/>
          </p:nvPr>
        </p:nvSpPr>
        <p:spPr>
          <a:xfrm>
            <a:off x="609599" y="1363133"/>
            <a:ext cx="10972799" cy="4754880"/>
          </a:xfrm>
        </p:spPr>
        <p:txBody>
          <a:bodyPr>
            <a:normAutofit fontScale="92500" lnSpcReduction="20000"/>
          </a:bodyPr>
          <a:lstStyle/>
          <a:p>
            <a:pPr marL="285750" indent="-285750"/>
            <a:r>
              <a:rPr lang="en-US" sz="2000" b="1" dirty="0"/>
              <a:t>TMS Modeling Group</a:t>
            </a:r>
          </a:p>
          <a:p>
            <a:pPr marL="747713" lvl="2" indent="-285750"/>
            <a:r>
              <a:rPr lang="en-US" sz="1800" dirty="0"/>
              <a:t>Line ratings (static and dynamic)</a:t>
            </a:r>
          </a:p>
          <a:p>
            <a:pPr marL="747713" lvl="2" indent="-285750"/>
            <a:r>
              <a:rPr lang="en-US" sz="1800" dirty="0"/>
              <a:t>Modeling of equipment (breaker and switch status)</a:t>
            </a:r>
          </a:p>
          <a:p>
            <a:pPr marL="747713" lvl="2" indent="-285750"/>
            <a:r>
              <a:rPr lang="en-US" sz="1800" dirty="0"/>
              <a:t>ERCOT OS (Outage Scheduler) outages (new equipment, pseudo switches, equipment retirement)</a:t>
            </a:r>
          </a:p>
          <a:p>
            <a:pPr marL="747713" lvl="2" indent="-285750"/>
            <a:r>
              <a:rPr lang="en-US" sz="1800" dirty="0"/>
              <a:t>ACF (Asset Commissioning Form) sign-off</a:t>
            </a:r>
          </a:p>
          <a:p>
            <a:endParaRPr lang="en-US" dirty="0"/>
          </a:p>
          <a:p>
            <a:r>
              <a:rPr lang="en-US" sz="2000" b="1" dirty="0"/>
              <a:t>TGO Support Engineering</a:t>
            </a:r>
          </a:p>
          <a:p>
            <a:pPr marL="522288" lvl="1" indent="-285750"/>
            <a:r>
              <a:rPr lang="en-US" sz="1800" dirty="0"/>
              <a:t>NOMCR review</a:t>
            </a:r>
          </a:p>
          <a:p>
            <a:pPr marL="522288" lvl="1" indent="-285750"/>
            <a:r>
              <a:rPr lang="en-US" sz="1800" dirty="0"/>
              <a:t>Contingency definitions and CAMR submission</a:t>
            </a:r>
          </a:p>
          <a:p>
            <a:pPr marL="522288" lvl="1" indent="-285750"/>
            <a:r>
              <a:rPr lang="en-US" sz="1800" dirty="0"/>
              <a:t>Tagging of N.O. switches and by-pass requiring DPC_CAMRs in iTOA (Outage Mgmt Tool)</a:t>
            </a:r>
          </a:p>
          <a:p>
            <a:pPr marL="522288" lvl="1" indent="-285750"/>
            <a:r>
              <a:rPr lang="en-US" sz="1800" dirty="0"/>
              <a:t>DPC_CAMR submissions</a:t>
            </a:r>
          </a:p>
          <a:p>
            <a:pPr marL="522288" lvl="1" indent="-285750"/>
            <a:r>
              <a:rPr lang="en-US" sz="1800" dirty="0"/>
              <a:t>ACF (Asset Commissioning Form) sign-off</a:t>
            </a:r>
          </a:p>
          <a:p>
            <a:endParaRPr lang="en-US" dirty="0"/>
          </a:p>
          <a:p>
            <a:r>
              <a:rPr lang="en-US" sz="1900" b="1" dirty="0"/>
              <a:t>TGO Control Room</a:t>
            </a:r>
          </a:p>
          <a:p>
            <a:pPr marL="522288" lvl="1" indent="-285750"/>
            <a:r>
              <a:rPr lang="en-US" sz="1800" dirty="0"/>
              <a:t>ACF (Asset Commissioning Form) approval</a:t>
            </a:r>
          </a:p>
          <a:p>
            <a:pPr marL="522288" lvl="1" indent="-285750"/>
            <a:r>
              <a:rPr lang="en-US" sz="1800" dirty="0"/>
              <a:t>Coordination of DPC_CAMR execution with ERCOT Control Room</a:t>
            </a:r>
          </a:p>
          <a:p>
            <a:pPr marL="522288" lvl="1" indent="-285750"/>
            <a:r>
              <a:rPr lang="en-US" sz="1800" dirty="0"/>
              <a:t>Equipment switching and energization oversight/accountability</a:t>
            </a:r>
          </a:p>
          <a:p>
            <a:pPr marL="522288" lvl="1" indent="-285750"/>
            <a:endParaRPr lang="en-US" dirty="0"/>
          </a:p>
        </p:txBody>
      </p:sp>
      <p:sp>
        <p:nvSpPr>
          <p:cNvPr id="4" name="Slide Number Placeholder 3">
            <a:extLst>
              <a:ext uri="{FF2B5EF4-FFF2-40B4-BE49-F238E27FC236}">
                <a16:creationId xmlns:a16="http://schemas.microsoft.com/office/drawing/2014/main" id="{FF543CAE-2726-404E-B09B-EB2B30C942F3}"/>
              </a:ext>
            </a:extLst>
          </p:cNvPr>
          <p:cNvSpPr>
            <a:spLocks noGrp="1"/>
          </p:cNvSpPr>
          <p:nvPr>
            <p:ph type="sldNum" sz="quarter" idx="12"/>
          </p:nvPr>
        </p:nvSpPr>
        <p:spPr/>
        <p:txBody>
          <a:bodyPr/>
          <a:lstStyle/>
          <a:p>
            <a:fld id="{A4D616CF-C9AA-AD44-BBB6-8180664C3BE1}" type="slidenum">
              <a:rPr lang="en-US" smtClean="0"/>
              <a:t>2</a:t>
            </a:fld>
            <a:endParaRPr lang="en-US" dirty="0"/>
          </a:p>
        </p:txBody>
      </p:sp>
      <p:sp>
        <p:nvSpPr>
          <p:cNvPr id="5" name="Date Placeholder 4">
            <a:extLst>
              <a:ext uri="{FF2B5EF4-FFF2-40B4-BE49-F238E27FC236}">
                <a16:creationId xmlns:a16="http://schemas.microsoft.com/office/drawing/2014/main" id="{F3303121-EC0A-4BF6-8F91-A3F7CE679072}"/>
              </a:ext>
            </a:extLst>
          </p:cNvPr>
          <p:cNvSpPr>
            <a:spLocks noGrp="1"/>
          </p:cNvSpPr>
          <p:nvPr>
            <p:ph type="dt" sz="half" idx="2"/>
          </p:nvPr>
        </p:nvSpPr>
        <p:spPr/>
        <p:txBody>
          <a:bodyPr/>
          <a:lstStyle/>
          <a:p>
            <a:r>
              <a:rPr lang="en-US" sz="1000"/>
              <a:t>Oncor Electric Delivery Company LLC. All rights reserved.</a:t>
            </a:r>
            <a:endParaRPr lang="en-US" dirty="0"/>
          </a:p>
        </p:txBody>
      </p:sp>
    </p:spTree>
    <p:extLst>
      <p:ext uri="{BB962C8B-B14F-4D97-AF65-F5344CB8AC3E}">
        <p14:creationId xmlns:p14="http://schemas.microsoft.com/office/powerpoint/2010/main" val="381657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4035" y="872242"/>
            <a:ext cx="11268336" cy="1015663"/>
          </a:xfrm>
          <a:prstGeom prst="rect">
            <a:avLst/>
          </a:prstGeom>
          <a:noFill/>
        </p:spPr>
        <p:txBody>
          <a:bodyPr wrap="square" rtlCol="0">
            <a:spAutoFit/>
          </a:bodyPr>
          <a:lstStyle/>
          <a:p>
            <a:r>
              <a:rPr lang="en-US" sz="2000" dirty="0"/>
              <a:t>Stricter lead time requirements have reduced situations where ERCOT rejects outages because the associated NOMCR has not been submitted. http://www.ercot.com/gridinfo/transmission/opsys-change-schedule.html</a:t>
            </a:r>
          </a:p>
        </p:txBody>
      </p:sp>
      <p:sp>
        <p:nvSpPr>
          <p:cNvPr id="3" name="Title 1"/>
          <p:cNvSpPr>
            <a:spLocks noGrp="1"/>
          </p:cNvSpPr>
          <p:nvPr>
            <p:ph type="title"/>
          </p:nvPr>
        </p:nvSpPr>
        <p:spPr>
          <a:xfrm>
            <a:off x="656964" y="-4282"/>
            <a:ext cx="10781828" cy="1325563"/>
          </a:xfrm>
        </p:spPr>
        <p:txBody>
          <a:bodyPr/>
          <a:lstStyle/>
          <a:p>
            <a:pPr algn="ctr"/>
            <a:r>
              <a:rPr lang="en-US" dirty="0"/>
              <a:t>NOMCR Lead Time Requirements</a:t>
            </a:r>
            <a:br>
              <a:rPr lang="en-US" dirty="0"/>
            </a:br>
            <a:r>
              <a:rPr lang="en-US" sz="2800" dirty="0"/>
              <a:t>TMS Modeling Group</a:t>
            </a:r>
            <a:endParaRPr lang="en-US" dirty="0"/>
          </a:p>
        </p:txBody>
      </p:sp>
      <p:graphicFrame>
        <p:nvGraphicFramePr>
          <p:cNvPr id="2" name="Table 1"/>
          <p:cNvGraphicFramePr>
            <a:graphicFrameLocks noGrp="1" noChangeAspect="1"/>
          </p:cNvGraphicFramePr>
          <p:nvPr>
            <p:extLst>
              <p:ext uri="{D42A27DB-BD31-4B8C-83A1-F6EECF244321}">
                <p14:modId xmlns:p14="http://schemas.microsoft.com/office/powerpoint/2010/main" val="3593137074"/>
              </p:ext>
            </p:extLst>
          </p:nvPr>
        </p:nvGraphicFramePr>
        <p:xfrm>
          <a:off x="1063485" y="1888838"/>
          <a:ext cx="10201012" cy="4352370"/>
        </p:xfrm>
        <a:graphic>
          <a:graphicData uri="http://schemas.openxmlformats.org/drawingml/2006/table">
            <a:tbl>
              <a:tblPr firstRow="1" bandRow="1">
                <a:tableStyleId>{5C22544A-7EE6-4342-B048-85BDC9FD1C3A}</a:tableStyleId>
              </a:tblPr>
              <a:tblGrid>
                <a:gridCol w="6474323">
                  <a:extLst>
                    <a:ext uri="{9D8B030D-6E8A-4147-A177-3AD203B41FA5}">
                      <a16:colId xmlns:a16="http://schemas.microsoft.com/office/drawing/2014/main" val="20000"/>
                    </a:ext>
                  </a:extLst>
                </a:gridCol>
                <a:gridCol w="1499245">
                  <a:extLst>
                    <a:ext uri="{9D8B030D-6E8A-4147-A177-3AD203B41FA5}">
                      <a16:colId xmlns:a16="http://schemas.microsoft.com/office/drawing/2014/main" val="20001"/>
                    </a:ext>
                  </a:extLst>
                </a:gridCol>
                <a:gridCol w="1113722">
                  <a:extLst>
                    <a:ext uri="{9D8B030D-6E8A-4147-A177-3AD203B41FA5}">
                      <a16:colId xmlns:a16="http://schemas.microsoft.com/office/drawing/2014/main" val="20002"/>
                    </a:ext>
                  </a:extLst>
                </a:gridCol>
                <a:gridCol w="1113722">
                  <a:extLst>
                    <a:ext uri="{9D8B030D-6E8A-4147-A177-3AD203B41FA5}">
                      <a16:colId xmlns:a16="http://schemas.microsoft.com/office/drawing/2014/main" val="20003"/>
                    </a:ext>
                  </a:extLst>
                </a:gridCol>
              </a:tblGrid>
              <a:tr h="730807">
                <a:tc>
                  <a:txBody>
                    <a:bodyPr/>
                    <a:lstStyle/>
                    <a:p>
                      <a:endParaRPr lang="en-US" sz="1600" dirty="0"/>
                    </a:p>
                  </a:txBody>
                  <a:tcPr/>
                </a:tc>
                <a:tc>
                  <a:txBody>
                    <a:bodyPr/>
                    <a:lstStyle/>
                    <a:p>
                      <a:pPr algn="ctr"/>
                      <a:r>
                        <a:rPr lang="en-US" sz="1600" dirty="0"/>
                        <a:t>Standard</a:t>
                      </a:r>
                    </a:p>
                    <a:p>
                      <a:pPr algn="ctr"/>
                      <a:r>
                        <a:rPr lang="en-US" sz="1600" dirty="0"/>
                        <a:t>90 – 120 days</a:t>
                      </a:r>
                    </a:p>
                  </a:txBody>
                  <a:tcPr/>
                </a:tc>
                <a:tc>
                  <a:txBody>
                    <a:bodyPr/>
                    <a:lstStyle/>
                    <a:p>
                      <a:pPr algn="ctr"/>
                      <a:r>
                        <a:rPr lang="en-US" sz="1600" dirty="0"/>
                        <a:t>Interim</a:t>
                      </a:r>
                    </a:p>
                    <a:p>
                      <a:pPr algn="ctr"/>
                      <a:r>
                        <a:rPr lang="en-US" sz="1600" dirty="0"/>
                        <a:t>65 days</a:t>
                      </a:r>
                    </a:p>
                  </a:txBody>
                  <a:tcPr/>
                </a:tc>
                <a:tc>
                  <a:txBody>
                    <a:bodyPr/>
                    <a:lstStyle/>
                    <a:p>
                      <a:pPr algn="ctr"/>
                      <a:r>
                        <a:rPr lang="en-US" sz="1600" baseline="0" dirty="0"/>
                        <a:t>Interim</a:t>
                      </a:r>
                    </a:p>
                    <a:p>
                      <a:pPr algn="ctr"/>
                      <a:r>
                        <a:rPr lang="en-US" sz="1600" baseline="0" dirty="0"/>
                        <a:t>3 weeks</a:t>
                      </a:r>
                      <a:endParaRPr lang="en-US" sz="1600" dirty="0"/>
                    </a:p>
                  </a:txBody>
                  <a:tcPr/>
                </a:tc>
                <a:extLst>
                  <a:ext uri="{0D108BD9-81ED-4DB2-BD59-A6C34878D82A}">
                    <a16:rowId xmlns:a16="http://schemas.microsoft.com/office/drawing/2014/main" val="10000"/>
                  </a:ext>
                </a:extLst>
              </a:tr>
              <a:tr h="292323">
                <a:tc>
                  <a:txBody>
                    <a:bodyPr/>
                    <a:lstStyle/>
                    <a:p>
                      <a:r>
                        <a:rPr lang="en-US" sz="1600" dirty="0"/>
                        <a:t>Line (including</a:t>
                      </a:r>
                      <a:r>
                        <a:rPr lang="en-US" sz="1600" baseline="0" dirty="0"/>
                        <a:t> new rungs which control line flow)</a:t>
                      </a:r>
                      <a:endParaRPr lang="en-US" sz="1600" dirty="0"/>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r h="292323">
                <a:tc>
                  <a:txBody>
                    <a:bodyPr/>
                    <a:lstStyle/>
                    <a:p>
                      <a:r>
                        <a:rPr lang="en-US" sz="1600" dirty="0"/>
                        <a:t>Station with new physical line</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292323">
                <a:tc>
                  <a:txBody>
                    <a:bodyPr/>
                    <a:lstStyle/>
                    <a:p>
                      <a:r>
                        <a:rPr lang="en-US" sz="1600" dirty="0"/>
                        <a:t>Station</a:t>
                      </a:r>
                      <a:r>
                        <a:rPr lang="en-US" sz="1600" baseline="0" dirty="0"/>
                        <a:t> without new physical line</a:t>
                      </a:r>
                      <a:endParaRPr lang="en-US" sz="1600" dirty="0"/>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10003"/>
                  </a:ext>
                </a:extLst>
              </a:tr>
              <a:tr h="511565">
                <a:tc>
                  <a:txBody>
                    <a:bodyPr/>
                    <a:lstStyle/>
                    <a:p>
                      <a:r>
                        <a:rPr lang="en-US" sz="1600" dirty="0"/>
                        <a:t>Circuit Breaker (including new rungs which</a:t>
                      </a:r>
                      <a:r>
                        <a:rPr lang="en-US" sz="1600" baseline="0" dirty="0"/>
                        <a:t> don’t control line flow)</a:t>
                      </a:r>
                      <a:endParaRPr lang="en-US" sz="1600"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4"/>
                  </a:ext>
                </a:extLst>
              </a:tr>
              <a:tr h="511565">
                <a:tc>
                  <a:txBody>
                    <a:bodyPr/>
                    <a:lstStyle/>
                    <a:p>
                      <a:r>
                        <a:rPr lang="en-US" sz="1600" dirty="0"/>
                        <a:t>Switch (including temporary</a:t>
                      </a:r>
                      <a:r>
                        <a:rPr lang="en-US" sz="1600" baseline="0" dirty="0"/>
                        <a:t> air gaps, jumpers and pseudo switches)</a:t>
                      </a:r>
                      <a:endParaRPr lang="en-US" sz="1600"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5"/>
                  </a:ext>
                </a:extLst>
              </a:tr>
              <a:tr h="403873">
                <a:tc>
                  <a:txBody>
                    <a:bodyPr/>
                    <a:lstStyle/>
                    <a:p>
                      <a:r>
                        <a:rPr lang="en-US" sz="1600" dirty="0"/>
                        <a:t>Transformer (including mobiles</a:t>
                      </a:r>
                      <a:r>
                        <a:rPr lang="en-US" sz="1600" baseline="0" dirty="0"/>
                        <a:t> and load serving transformers)</a:t>
                      </a:r>
                      <a:endParaRPr lang="en-US" sz="1600"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6"/>
                  </a:ext>
                </a:extLst>
              </a:tr>
              <a:tr h="292323">
                <a:tc>
                  <a:txBody>
                    <a:bodyPr/>
                    <a:lstStyle/>
                    <a:p>
                      <a:r>
                        <a:rPr lang="en-US" sz="1600" dirty="0"/>
                        <a:t>Equipment Removal</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7"/>
                  </a:ext>
                </a:extLst>
              </a:tr>
              <a:tr h="292323">
                <a:tc>
                  <a:txBody>
                    <a:bodyPr/>
                    <a:lstStyle/>
                    <a:p>
                      <a:r>
                        <a:rPr lang="en-US" sz="1600" dirty="0"/>
                        <a:t>Line Rating Change (static and dynamic)</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8"/>
                  </a:ext>
                </a:extLst>
              </a:tr>
              <a:tr h="292323">
                <a:tc>
                  <a:txBody>
                    <a:bodyPr/>
                    <a:lstStyle/>
                    <a:p>
                      <a:r>
                        <a:rPr lang="en-US" sz="1600" dirty="0"/>
                        <a:t>Addition</a:t>
                      </a:r>
                      <a:r>
                        <a:rPr lang="en-US" sz="1600" baseline="0" dirty="0"/>
                        <a:t> or Removal of ICCP</a:t>
                      </a:r>
                      <a:endParaRPr lang="en-US" sz="1600"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extLst>
                  <a:ext uri="{0D108BD9-81ED-4DB2-BD59-A6C34878D82A}">
                    <a16:rowId xmlns:a16="http://schemas.microsoft.com/office/drawing/2014/main" val="10009"/>
                  </a:ext>
                </a:extLst>
              </a:tr>
            </a:tbl>
          </a:graphicData>
        </a:graphic>
      </p:graphicFrame>
      <p:sp>
        <p:nvSpPr>
          <p:cNvPr id="5" name="Date Placeholder 4">
            <a:extLst>
              <a:ext uri="{FF2B5EF4-FFF2-40B4-BE49-F238E27FC236}">
                <a16:creationId xmlns:a16="http://schemas.microsoft.com/office/drawing/2014/main" id="{1A92497C-EFAB-456E-A5F0-CF1FDE1093DA}"/>
              </a:ext>
            </a:extLst>
          </p:cNvPr>
          <p:cNvSpPr>
            <a:spLocks noGrp="1"/>
          </p:cNvSpPr>
          <p:nvPr>
            <p:ph type="dt" sz="half" idx="2"/>
          </p:nvPr>
        </p:nvSpPr>
        <p:spPr/>
        <p:txBody>
          <a:bodyPr/>
          <a:lstStyle/>
          <a:p>
            <a:r>
              <a:rPr lang="en-US" sz="1000"/>
              <a:t>Oncor Electric Delivery Company LLC. All rights reserved.</a:t>
            </a:r>
            <a:endParaRPr lang="en-US" dirty="0"/>
          </a:p>
        </p:txBody>
      </p:sp>
      <p:sp>
        <p:nvSpPr>
          <p:cNvPr id="6" name="Slide Number Placeholder 5">
            <a:extLst>
              <a:ext uri="{FF2B5EF4-FFF2-40B4-BE49-F238E27FC236}">
                <a16:creationId xmlns:a16="http://schemas.microsoft.com/office/drawing/2014/main" id="{D2CE3D6C-254F-466A-8FD8-1F758C6FADBE}"/>
              </a:ext>
            </a:extLst>
          </p:cNvPr>
          <p:cNvSpPr>
            <a:spLocks noGrp="1"/>
          </p:cNvSpPr>
          <p:nvPr>
            <p:ph type="sldNum" sz="quarter" idx="12"/>
          </p:nvPr>
        </p:nvSpPr>
        <p:spPr/>
        <p:txBody>
          <a:bodyPr/>
          <a:lstStyle/>
          <a:p>
            <a:fld id="{A4D616CF-C9AA-AD44-BBB6-8180664C3BE1}" type="slidenum">
              <a:rPr lang="en-US" smtClean="0"/>
              <a:t>3</a:t>
            </a:fld>
            <a:endParaRPr lang="en-US" dirty="0"/>
          </a:p>
        </p:txBody>
      </p:sp>
    </p:spTree>
    <p:extLst>
      <p:ext uri="{BB962C8B-B14F-4D97-AF65-F5344CB8AC3E}">
        <p14:creationId xmlns:p14="http://schemas.microsoft.com/office/powerpoint/2010/main" val="10797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DPC Eligible Changes</a:t>
            </a:r>
          </a:p>
        </p:txBody>
      </p:sp>
      <p:sp>
        <p:nvSpPr>
          <p:cNvPr id="3" name="Content Placeholder 2"/>
          <p:cNvSpPr>
            <a:spLocks noGrp="1"/>
          </p:cNvSpPr>
          <p:nvPr>
            <p:ph idx="1"/>
          </p:nvPr>
        </p:nvSpPr>
        <p:spPr/>
        <p:txBody>
          <a:bodyPr>
            <a:normAutofit lnSpcReduction="10000"/>
          </a:bodyPr>
          <a:lstStyle/>
          <a:p>
            <a:pPr lvl="0"/>
            <a:r>
              <a:rPr lang="en-US" sz="1400" b="1" dirty="0"/>
              <a:t>Static Line ratings </a:t>
            </a:r>
            <a:r>
              <a:rPr lang="en-US" sz="1400" b="1" dirty="0">
                <a:solidFill>
                  <a:srgbClr val="FF0000"/>
                </a:solidFill>
              </a:rPr>
              <a:t>(TMS Model Group)</a:t>
            </a:r>
          </a:p>
          <a:p>
            <a:pPr lvl="1"/>
            <a:r>
              <a:rPr lang="en-US" sz="1400" dirty="0"/>
              <a:t>Can make changes to existing ratings</a:t>
            </a:r>
          </a:p>
          <a:p>
            <a:pPr lvl="1"/>
            <a:r>
              <a:rPr lang="en-US" sz="1400" dirty="0"/>
              <a:t>Can change from static to dynamic provided the new ratings are based static temperature tables using ERCOT temperature telemetry</a:t>
            </a:r>
          </a:p>
          <a:p>
            <a:pPr lvl="1"/>
            <a:r>
              <a:rPr lang="en-US" sz="1400" dirty="0"/>
              <a:t>Cannot add a second owner </a:t>
            </a:r>
          </a:p>
          <a:p>
            <a:pPr lvl="1"/>
            <a:r>
              <a:rPr lang="en-US" sz="1400" dirty="0"/>
              <a:t>Cannot add any new telemetry information</a:t>
            </a:r>
          </a:p>
          <a:p>
            <a:pPr lvl="0"/>
            <a:r>
              <a:rPr lang="en-US" sz="1400" b="1" dirty="0"/>
              <a:t>Dynamic Line ratings </a:t>
            </a:r>
            <a:r>
              <a:rPr lang="en-US" sz="1400" b="1" dirty="0">
                <a:solidFill>
                  <a:srgbClr val="FF0000"/>
                </a:solidFill>
              </a:rPr>
              <a:t>(TMS Model Group)</a:t>
            </a:r>
          </a:p>
          <a:p>
            <a:pPr lvl="1"/>
            <a:r>
              <a:rPr lang="en-US" sz="1400" dirty="0"/>
              <a:t>Can make changes to existing ratings </a:t>
            </a:r>
          </a:p>
          <a:p>
            <a:pPr lvl="1"/>
            <a:r>
              <a:rPr lang="en-US" sz="1400" dirty="0"/>
              <a:t>Can change from dynamic to static</a:t>
            </a:r>
          </a:p>
          <a:p>
            <a:pPr lvl="1"/>
            <a:r>
              <a:rPr lang="en-US" sz="1400" dirty="0"/>
              <a:t>Cannot add a second owner </a:t>
            </a:r>
          </a:p>
          <a:p>
            <a:pPr lvl="1"/>
            <a:r>
              <a:rPr lang="en-US" sz="1400" dirty="0"/>
              <a:t>Cannot add any new telemetry information</a:t>
            </a:r>
          </a:p>
          <a:p>
            <a:pPr lvl="0"/>
            <a:r>
              <a:rPr lang="en-US" sz="1400" b="1" dirty="0"/>
              <a:t>Breaker and Switch status </a:t>
            </a:r>
            <a:r>
              <a:rPr lang="en-US" sz="1400" b="1" dirty="0">
                <a:solidFill>
                  <a:srgbClr val="FF0000"/>
                </a:solidFill>
              </a:rPr>
              <a:t>(TMS Model Group)</a:t>
            </a:r>
          </a:p>
          <a:p>
            <a:pPr lvl="1"/>
            <a:r>
              <a:rPr lang="en-US" sz="1400" dirty="0"/>
              <a:t>Subject to ERCOT discretion.  The preferred method is for the status to be submitted according to the 3.10.1 timeline with the appropriate outage entry in the ERCOT Outage Scheduler.  New telemetry information is not allowed.</a:t>
            </a:r>
            <a:endParaRPr lang="en-US" sz="1400" b="1" dirty="0"/>
          </a:p>
          <a:p>
            <a:pPr lvl="0"/>
            <a:r>
              <a:rPr lang="en-US" sz="1400" b="1" dirty="0"/>
              <a:t>Contingency Definitions </a:t>
            </a:r>
            <a:r>
              <a:rPr lang="en-US" sz="1400" b="1" dirty="0">
                <a:solidFill>
                  <a:srgbClr val="FF0000"/>
                </a:solidFill>
              </a:rPr>
              <a:t>(TGO Support Engineering)</a:t>
            </a:r>
          </a:p>
          <a:p>
            <a:pPr lvl="1"/>
            <a:r>
              <a:rPr lang="en-US" sz="1400" dirty="0"/>
              <a:t>Subject to ERCOT discretion.  Each request will be examined to determine feasibility.</a:t>
            </a:r>
          </a:p>
          <a:p>
            <a:pPr lvl="0"/>
            <a:r>
              <a:rPr lang="en-US" sz="1400" b="1" dirty="0"/>
              <a:t>RAP and SPS changes or additions </a:t>
            </a:r>
            <a:r>
              <a:rPr lang="en-US" sz="1400" b="1" dirty="0">
                <a:solidFill>
                  <a:srgbClr val="FF0000"/>
                </a:solidFill>
              </a:rPr>
              <a:t>(ERCOT)</a:t>
            </a:r>
          </a:p>
          <a:p>
            <a:pPr lvl="1"/>
            <a:r>
              <a:rPr lang="en-US" sz="1400" dirty="0"/>
              <a:t>Subject to ERCOT discretion.  Each request will be examined to determine feasibility.</a:t>
            </a:r>
          </a:p>
          <a:p>
            <a:pPr lvl="0"/>
            <a:r>
              <a:rPr lang="en-US" sz="1400" b="1" dirty="0"/>
              <a:t>Net Dependable and Reactive Capability (NDCRC) values </a:t>
            </a:r>
            <a:r>
              <a:rPr lang="en-US" sz="1400" b="1" dirty="0">
                <a:solidFill>
                  <a:srgbClr val="FF0000"/>
                </a:solidFill>
              </a:rPr>
              <a:t>(ERCOT)</a:t>
            </a:r>
          </a:p>
          <a:p>
            <a:pPr marL="11113" lvl="1" indent="0">
              <a:buNone/>
            </a:pPr>
            <a:endParaRPr lang="en-US" sz="1400" dirty="0"/>
          </a:p>
        </p:txBody>
      </p:sp>
      <p:sp>
        <p:nvSpPr>
          <p:cNvPr id="4" name="Slide Number Placeholder 3"/>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mtClean="0"/>
              <a:pPr/>
              <a:t>4</a:t>
            </a:fld>
            <a:endParaRPr lang="en-US" dirty="0">
              <a:solidFill>
                <a:prstClr val="black">
                  <a:tint val="75000"/>
                </a:prstClr>
              </a:solidFill>
            </a:endParaRPr>
          </a:p>
        </p:txBody>
      </p:sp>
      <p:sp>
        <p:nvSpPr>
          <p:cNvPr id="5" name="Date Placeholder 4">
            <a:extLst>
              <a:ext uri="{FF2B5EF4-FFF2-40B4-BE49-F238E27FC236}">
                <a16:creationId xmlns:a16="http://schemas.microsoft.com/office/drawing/2014/main" id="{AB6D0EAA-B464-4FB1-8872-837DA69DF8DF}"/>
              </a:ext>
            </a:extLst>
          </p:cNvPr>
          <p:cNvSpPr>
            <a:spLocks noGrp="1"/>
          </p:cNvSpPr>
          <p:nvPr>
            <p:ph type="dt" sz="half" idx="2"/>
          </p:nvPr>
        </p:nvSpPr>
        <p:spPr/>
        <p:txBody>
          <a:bodyPr/>
          <a:lstStyle/>
          <a:p>
            <a:r>
              <a:rPr lang="en-US" sz="1000"/>
              <a:t>Oncor Electric Delivery Company LLC. All rights reserved.</a:t>
            </a:r>
            <a:endParaRPr lang="en-US" dirty="0"/>
          </a:p>
        </p:txBody>
      </p:sp>
    </p:spTree>
    <p:extLst>
      <p:ext uri="{BB962C8B-B14F-4D97-AF65-F5344CB8AC3E}">
        <p14:creationId xmlns:p14="http://schemas.microsoft.com/office/powerpoint/2010/main" val="235726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A51A6-A9B0-4CA9-A502-EA3DA6E08C48}"/>
              </a:ext>
            </a:extLst>
          </p:cNvPr>
          <p:cNvSpPr>
            <a:spLocks noGrp="1"/>
          </p:cNvSpPr>
          <p:nvPr>
            <p:ph type="title"/>
          </p:nvPr>
        </p:nvSpPr>
        <p:spPr/>
        <p:txBody>
          <a:bodyPr>
            <a:normAutofit/>
          </a:bodyPr>
          <a:lstStyle/>
          <a:p>
            <a:r>
              <a:rPr lang="en-US" dirty="0"/>
              <a:t>Oncor DPC Submission Criteria</a:t>
            </a:r>
          </a:p>
        </p:txBody>
      </p:sp>
      <p:sp>
        <p:nvSpPr>
          <p:cNvPr id="4" name="Slide Number Placeholder 3">
            <a:extLst>
              <a:ext uri="{FF2B5EF4-FFF2-40B4-BE49-F238E27FC236}">
                <a16:creationId xmlns:a16="http://schemas.microsoft.com/office/drawing/2014/main" id="{91BD31BD-0B47-4ABC-9D1A-A9BDE542A121}"/>
              </a:ext>
            </a:extLst>
          </p:cNvPr>
          <p:cNvSpPr>
            <a:spLocks noGrp="1"/>
          </p:cNvSpPr>
          <p:nvPr>
            <p:ph type="sldNum" sz="quarter" idx="12"/>
          </p:nvPr>
        </p:nvSpPr>
        <p:spPr/>
        <p:txBody>
          <a:bodyPr/>
          <a:lstStyle/>
          <a:p>
            <a:fld id="{A4D616CF-C9AA-AD44-BBB6-8180664C3BE1}" type="slidenum">
              <a:rPr lang="en-US" smtClean="0"/>
              <a:t>5</a:t>
            </a:fld>
            <a:endParaRPr lang="en-US" dirty="0"/>
          </a:p>
        </p:txBody>
      </p:sp>
      <p:sp>
        <p:nvSpPr>
          <p:cNvPr id="5" name="Date Placeholder 4">
            <a:extLst>
              <a:ext uri="{FF2B5EF4-FFF2-40B4-BE49-F238E27FC236}">
                <a16:creationId xmlns:a16="http://schemas.microsoft.com/office/drawing/2014/main" id="{5353F64A-4BB2-4685-916E-5C659B4167B7}"/>
              </a:ext>
            </a:extLst>
          </p:cNvPr>
          <p:cNvSpPr>
            <a:spLocks noGrp="1"/>
          </p:cNvSpPr>
          <p:nvPr>
            <p:ph type="dt" sz="half" idx="2"/>
          </p:nvPr>
        </p:nvSpPr>
        <p:spPr/>
        <p:txBody>
          <a:bodyPr/>
          <a:lstStyle/>
          <a:p>
            <a:r>
              <a:rPr lang="en-US" sz="1000"/>
              <a:t>Oncor Electric Delivery Company LLC. All rights reserved.</a:t>
            </a:r>
            <a:endParaRPr lang="en-US" dirty="0"/>
          </a:p>
        </p:txBody>
      </p:sp>
      <p:sp>
        <p:nvSpPr>
          <p:cNvPr id="7" name="TextBox 6">
            <a:extLst>
              <a:ext uri="{FF2B5EF4-FFF2-40B4-BE49-F238E27FC236}">
                <a16:creationId xmlns:a16="http://schemas.microsoft.com/office/drawing/2014/main" id="{BAE4E958-5231-490A-B06F-020E67A8840D}"/>
              </a:ext>
            </a:extLst>
          </p:cNvPr>
          <p:cNvSpPr txBox="1"/>
          <p:nvPr/>
        </p:nvSpPr>
        <p:spPr>
          <a:xfrm>
            <a:off x="485646" y="1434019"/>
            <a:ext cx="10749619" cy="2246769"/>
          </a:xfrm>
          <a:prstGeom prst="rect">
            <a:avLst/>
          </a:prstGeom>
          <a:noFill/>
        </p:spPr>
        <p:txBody>
          <a:bodyPr wrap="square" rtlCol="0">
            <a:spAutoFit/>
          </a:bodyPr>
          <a:lstStyle/>
          <a:p>
            <a:r>
              <a:rPr lang="en-US" sz="2000" b="1" u="sng" dirty="0"/>
              <a:t>DPC_NOMCRs are only submitted for:</a:t>
            </a:r>
          </a:p>
          <a:p>
            <a:pPr marL="742950" lvl="1" indent="-285750">
              <a:buFont typeface="Arial" panose="020B0604020202020204" pitchFamily="34" charset="0"/>
              <a:buChar char="•"/>
            </a:pPr>
            <a:r>
              <a:rPr lang="en-US" sz="2000" dirty="0"/>
              <a:t>Line rating changes.</a:t>
            </a:r>
          </a:p>
          <a:p>
            <a:pPr marL="1200150" lvl="2" indent="-285750">
              <a:buFont typeface="Arial" panose="020B0604020202020204" pitchFamily="34" charset="0"/>
              <a:buChar char="•"/>
            </a:pPr>
            <a:r>
              <a:rPr lang="en-US" sz="2000" dirty="0"/>
              <a:t>Requires Oncor executive approval unless rating change due to equipment failure</a:t>
            </a:r>
          </a:p>
          <a:p>
            <a:r>
              <a:rPr lang="en-US" sz="2000" b="1" u="sng" dirty="0"/>
              <a:t>DPC_CAMRs are only submitted to:</a:t>
            </a:r>
          </a:p>
          <a:p>
            <a:pPr marL="742950" lvl="1" indent="-285750">
              <a:buFont typeface="Arial" panose="020B0604020202020204" pitchFamily="34" charset="0"/>
              <a:buChar char="•"/>
            </a:pPr>
            <a:r>
              <a:rPr lang="en-US" sz="2000" dirty="0"/>
              <a:t>Enable/disable already defined contingencies for topology changes</a:t>
            </a:r>
          </a:p>
          <a:p>
            <a:pPr marL="1200150" lvl="2" indent="-285750">
              <a:buFont typeface="Arial" panose="020B0604020202020204" pitchFamily="34" charset="0"/>
              <a:buChar char="•"/>
            </a:pPr>
            <a:r>
              <a:rPr lang="en-US" sz="2000" dirty="0"/>
              <a:t>Goal to minimize the DPC_CAMRs that require defining a new contingency definition</a:t>
            </a:r>
          </a:p>
        </p:txBody>
      </p:sp>
      <p:graphicFrame>
        <p:nvGraphicFramePr>
          <p:cNvPr id="8" name="Table 7">
            <a:extLst>
              <a:ext uri="{FF2B5EF4-FFF2-40B4-BE49-F238E27FC236}">
                <a16:creationId xmlns:a16="http://schemas.microsoft.com/office/drawing/2014/main" id="{F9ABAFCE-5240-42F8-8EB4-594A33351656}"/>
              </a:ext>
            </a:extLst>
          </p:cNvPr>
          <p:cNvGraphicFramePr>
            <a:graphicFrameLocks noGrp="1"/>
          </p:cNvGraphicFramePr>
          <p:nvPr>
            <p:extLst>
              <p:ext uri="{D42A27DB-BD31-4B8C-83A1-F6EECF244321}">
                <p14:modId xmlns:p14="http://schemas.microsoft.com/office/powerpoint/2010/main" val="890215552"/>
              </p:ext>
            </p:extLst>
          </p:nvPr>
        </p:nvGraphicFramePr>
        <p:xfrm>
          <a:off x="1277171" y="4148043"/>
          <a:ext cx="8915400" cy="2553984"/>
        </p:xfrm>
        <a:graphic>
          <a:graphicData uri="http://schemas.openxmlformats.org/drawingml/2006/table">
            <a:tbl>
              <a:tblPr/>
              <a:tblGrid>
                <a:gridCol w="1600200">
                  <a:extLst>
                    <a:ext uri="{9D8B030D-6E8A-4147-A177-3AD203B41FA5}">
                      <a16:colId xmlns:a16="http://schemas.microsoft.com/office/drawing/2014/main" val="1317625353"/>
                    </a:ext>
                  </a:extLst>
                </a:gridCol>
                <a:gridCol w="711200">
                  <a:extLst>
                    <a:ext uri="{9D8B030D-6E8A-4147-A177-3AD203B41FA5}">
                      <a16:colId xmlns:a16="http://schemas.microsoft.com/office/drawing/2014/main" val="4062451118"/>
                    </a:ext>
                  </a:extLst>
                </a:gridCol>
                <a:gridCol w="719667">
                  <a:extLst>
                    <a:ext uri="{9D8B030D-6E8A-4147-A177-3AD203B41FA5}">
                      <a16:colId xmlns:a16="http://schemas.microsoft.com/office/drawing/2014/main" val="2340942601"/>
                    </a:ext>
                  </a:extLst>
                </a:gridCol>
                <a:gridCol w="702733">
                  <a:extLst>
                    <a:ext uri="{9D8B030D-6E8A-4147-A177-3AD203B41FA5}">
                      <a16:colId xmlns:a16="http://schemas.microsoft.com/office/drawing/2014/main" val="3408339670"/>
                    </a:ext>
                  </a:extLst>
                </a:gridCol>
                <a:gridCol w="719667">
                  <a:extLst>
                    <a:ext uri="{9D8B030D-6E8A-4147-A177-3AD203B41FA5}">
                      <a16:colId xmlns:a16="http://schemas.microsoft.com/office/drawing/2014/main" val="2457296752"/>
                    </a:ext>
                  </a:extLst>
                </a:gridCol>
                <a:gridCol w="745067">
                  <a:extLst>
                    <a:ext uri="{9D8B030D-6E8A-4147-A177-3AD203B41FA5}">
                      <a16:colId xmlns:a16="http://schemas.microsoft.com/office/drawing/2014/main" val="707782089"/>
                    </a:ext>
                  </a:extLst>
                </a:gridCol>
                <a:gridCol w="702733">
                  <a:extLst>
                    <a:ext uri="{9D8B030D-6E8A-4147-A177-3AD203B41FA5}">
                      <a16:colId xmlns:a16="http://schemas.microsoft.com/office/drawing/2014/main" val="3778979345"/>
                    </a:ext>
                  </a:extLst>
                </a:gridCol>
                <a:gridCol w="702733">
                  <a:extLst>
                    <a:ext uri="{9D8B030D-6E8A-4147-A177-3AD203B41FA5}">
                      <a16:colId xmlns:a16="http://schemas.microsoft.com/office/drawing/2014/main" val="3161779743"/>
                    </a:ext>
                  </a:extLst>
                </a:gridCol>
                <a:gridCol w="745067">
                  <a:extLst>
                    <a:ext uri="{9D8B030D-6E8A-4147-A177-3AD203B41FA5}">
                      <a16:colId xmlns:a16="http://schemas.microsoft.com/office/drawing/2014/main" val="3804377707"/>
                    </a:ext>
                  </a:extLst>
                </a:gridCol>
                <a:gridCol w="1566333">
                  <a:extLst>
                    <a:ext uri="{9D8B030D-6E8A-4147-A177-3AD203B41FA5}">
                      <a16:colId xmlns:a16="http://schemas.microsoft.com/office/drawing/2014/main" val="761580298"/>
                    </a:ext>
                  </a:extLst>
                </a:gridCol>
              </a:tblGrid>
              <a:tr h="677559">
                <a:tc>
                  <a:txBody>
                    <a:bodyPr/>
                    <a:lstStyle/>
                    <a:p>
                      <a:pPr algn="l" fontAlgn="ctr"/>
                      <a:r>
                        <a:rPr lang="en-US" sz="2400" b="1" i="0" u="none" strike="noStrike" dirty="0">
                          <a:solidFill>
                            <a:srgbClr val="000000"/>
                          </a:solidFill>
                          <a:effectLst/>
                          <a:latin typeface="Calibri" panose="020F0502020204030204" pitchFamily="34" charset="0"/>
                        </a:rPr>
                        <a:t>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Grand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9599280"/>
                  </a:ext>
                </a:extLst>
              </a:tr>
              <a:tr h="343991">
                <a:tc>
                  <a:txBody>
                    <a:bodyPr/>
                    <a:lstStyle/>
                    <a:p>
                      <a:pPr algn="l" fontAlgn="ctr"/>
                      <a:r>
                        <a:rPr lang="en-US" sz="2400" b="0" i="0" u="none" strike="noStrike" dirty="0">
                          <a:solidFill>
                            <a:srgbClr val="000000"/>
                          </a:solidFill>
                          <a:effectLst/>
                          <a:latin typeface="Calibri" panose="020F0502020204030204" pitchFamily="34" charset="0"/>
                        </a:rPr>
                        <a:t>CAMR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441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037243"/>
                  </a:ext>
                </a:extLst>
              </a:tr>
              <a:tr h="343991">
                <a:tc>
                  <a:txBody>
                    <a:bodyPr/>
                    <a:lstStyle/>
                    <a:p>
                      <a:pPr algn="l" fontAlgn="ctr"/>
                      <a:r>
                        <a:rPr lang="en-US" sz="2400" b="0" i="0" u="none" strike="noStrike" dirty="0">
                          <a:solidFill>
                            <a:srgbClr val="000000"/>
                          </a:solidFill>
                          <a:effectLst/>
                          <a:latin typeface="Calibri" panose="020F0502020204030204" pitchFamily="34" charset="0"/>
                        </a:rPr>
                        <a:t>ICR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0981292"/>
                  </a:ext>
                </a:extLst>
              </a:tr>
              <a:tr h="343991">
                <a:tc>
                  <a:txBody>
                    <a:bodyPr/>
                    <a:lstStyle/>
                    <a:p>
                      <a:pPr algn="l" fontAlgn="ctr"/>
                      <a:r>
                        <a:rPr lang="en-US" sz="2400" b="0" i="0" u="none" strike="noStrike" dirty="0">
                          <a:solidFill>
                            <a:srgbClr val="000000"/>
                          </a:solidFill>
                          <a:effectLst/>
                          <a:latin typeface="Calibri" panose="020F0502020204030204" pitchFamily="34" charset="0"/>
                        </a:rPr>
                        <a:t>NOMCR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177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465546"/>
                  </a:ext>
                </a:extLst>
              </a:tr>
              <a:tr h="343991">
                <a:tc>
                  <a:txBody>
                    <a:bodyPr/>
                    <a:lstStyle/>
                    <a:p>
                      <a:pPr algn="l" fontAlgn="ctr"/>
                      <a:r>
                        <a:rPr lang="en-US" sz="2400" b="1" i="0" u="none" strike="noStrike" dirty="0">
                          <a:solidFill>
                            <a:srgbClr val="000000"/>
                          </a:solidFill>
                          <a:effectLst/>
                          <a:latin typeface="Calibri" panose="020F0502020204030204" pitchFamily="34" charset="0"/>
                        </a:rPr>
                        <a:t>Grand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652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0778939"/>
                  </a:ext>
                </a:extLst>
              </a:tr>
              <a:tr h="343991">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46355900"/>
                  </a:ext>
                </a:extLst>
              </a:tr>
            </a:tbl>
          </a:graphicData>
        </a:graphic>
      </p:graphicFrame>
      <p:sp>
        <p:nvSpPr>
          <p:cNvPr id="3" name="TextBox 2">
            <a:extLst>
              <a:ext uri="{FF2B5EF4-FFF2-40B4-BE49-F238E27FC236}">
                <a16:creationId xmlns:a16="http://schemas.microsoft.com/office/drawing/2014/main" id="{810A55C6-DD2A-40C3-BB81-FFDDB127147C}"/>
              </a:ext>
            </a:extLst>
          </p:cNvPr>
          <p:cNvSpPr txBox="1"/>
          <p:nvPr/>
        </p:nvSpPr>
        <p:spPr>
          <a:xfrm>
            <a:off x="2988733" y="3680788"/>
            <a:ext cx="4842934" cy="400110"/>
          </a:xfrm>
          <a:prstGeom prst="rect">
            <a:avLst/>
          </a:prstGeom>
          <a:noFill/>
        </p:spPr>
        <p:txBody>
          <a:bodyPr wrap="square" rtlCol="0">
            <a:spAutoFit/>
          </a:bodyPr>
          <a:lstStyle/>
          <a:p>
            <a:pPr algn="ctr"/>
            <a:r>
              <a:rPr lang="en-US" sz="2000" b="1" dirty="0"/>
              <a:t>Oncor Historical DPC Submissions</a:t>
            </a:r>
          </a:p>
        </p:txBody>
      </p:sp>
    </p:spTree>
    <p:extLst>
      <p:ext uri="{BB962C8B-B14F-4D97-AF65-F5344CB8AC3E}">
        <p14:creationId xmlns:p14="http://schemas.microsoft.com/office/powerpoint/2010/main" val="157091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37751" y="380525"/>
            <a:ext cx="1239140" cy="5421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NOMCR</a:t>
            </a:r>
            <a:r>
              <a:rPr lang="en-US" dirty="0">
                <a:solidFill>
                  <a:sysClr val="windowText" lastClr="000000"/>
                </a:solidFill>
              </a:rPr>
              <a:t> </a:t>
            </a:r>
            <a:r>
              <a:rPr lang="en-US" sz="1600" dirty="0">
                <a:solidFill>
                  <a:sysClr val="windowText" lastClr="000000"/>
                </a:solidFill>
              </a:rPr>
              <a:t>Submitted</a:t>
            </a:r>
            <a:endParaRPr lang="en-US" dirty="0">
              <a:solidFill>
                <a:sysClr val="windowText" lastClr="000000"/>
              </a:solidFill>
            </a:endParaRPr>
          </a:p>
        </p:txBody>
      </p:sp>
      <p:sp>
        <p:nvSpPr>
          <p:cNvPr id="11" name="TextBox 10"/>
          <p:cNvSpPr txBox="1"/>
          <p:nvPr/>
        </p:nvSpPr>
        <p:spPr>
          <a:xfrm>
            <a:off x="2888259" y="348384"/>
            <a:ext cx="2528280" cy="769441"/>
          </a:xfrm>
          <a:prstGeom prst="rect">
            <a:avLst/>
          </a:prstGeom>
          <a:solidFill>
            <a:schemeClr val="bg1">
              <a:lumMod val="95000"/>
            </a:schemeClr>
          </a:solidFill>
        </p:spPr>
        <p:txBody>
          <a:bodyPr wrap="square" rtlCol="0">
            <a:spAutoFit/>
          </a:bodyPr>
          <a:lstStyle/>
          <a:p>
            <a:r>
              <a:rPr lang="en-US" sz="1100" dirty="0"/>
              <a:t>Support Engineer team reviews all NOMCRs every week and identifies if a CAMR is required related to that particular NOMCR</a:t>
            </a:r>
            <a:r>
              <a:rPr lang="en-US" sz="900" dirty="0"/>
              <a:t>.</a:t>
            </a:r>
          </a:p>
        </p:txBody>
      </p:sp>
      <p:sp>
        <p:nvSpPr>
          <p:cNvPr id="12" name="Flowchart: Decision 11"/>
          <p:cNvSpPr/>
          <p:nvPr/>
        </p:nvSpPr>
        <p:spPr>
          <a:xfrm>
            <a:off x="1151435" y="1251088"/>
            <a:ext cx="2010865" cy="931492"/>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CAMR needed?</a:t>
            </a:r>
          </a:p>
        </p:txBody>
      </p:sp>
      <p:sp>
        <p:nvSpPr>
          <p:cNvPr id="18" name="Rectangle 17"/>
          <p:cNvSpPr/>
          <p:nvPr/>
        </p:nvSpPr>
        <p:spPr>
          <a:xfrm>
            <a:off x="238287" y="2350488"/>
            <a:ext cx="1247686" cy="4529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Do </a:t>
            </a:r>
            <a:r>
              <a:rPr lang="en-US" sz="1600" dirty="0">
                <a:solidFill>
                  <a:sysClr val="windowText" lastClr="000000"/>
                </a:solidFill>
              </a:rPr>
              <a:t>nothing</a:t>
            </a:r>
            <a:endParaRPr lang="en-US" dirty="0">
              <a:solidFill>
                <a:sysClr val="windowText" lastClr="000000"/>
              </a:solidFill>
            </a:endParaRPr>
          </a:p>
        </p:txBody>
      </p:sp>
      <p:sp>
        <p:nvSpPr>
          <p:cNvPr id="19" name="TextBox 18"/>
          <p:cNvSpPr txBox="1"/>
          <p:nvPr/>
        </p:nvSpPr>
        <p:spPr>
          <a:xfrm>
            <a:off x="399451" y="1759708"/>
            <a:ext cx="603547" cy="338554"/>
          </a:xfrm>
          <a:prstGeom prst="rect">
            <a:avLst/>
          </a:prstGeom>
          <a:noFill/>
        </p:spPr>
        <p:txBody>
          <a:bodyPr wrap="square" rtlCol="0">
            <a:spAutoFit/>
          </a:bodyPr>
          <a:lstStyle/>
          <a:p>
            <a:r>
              <a:rPr lang="en-US" sz="1600" dirty="0"/>
              <a:t>NO</a:t>
            </a:r>
          </a:p>
        </p:txBody>
      </p:sp>
      <p:sp>
        <p:nvSpPr>
          <p:cNvPr id="40" name="TextBox 39"/>
          <p:cNvSpPr txBox="1"/>
          <p:nvPr/>
        </p:nvSpPr>
        <p:spPr>
          <a:xfrm>
            <a:off x="8022954" y="2866178"/>
            <a:ext cx="3088401" cy="600164"/>
          </a:xfrm>
          <a:prstGeom prst="rect">
            <a:avLst/>
          </a:prstGeom>
          <a:solidFill>
            <a:schemeClr val="bg1">
              <a:lumMod val="95000"/>
            </a:schemeClr>
          </a:solidFill>
        </p:spPr>
        <p:txBody>
          <a:bodyPr wrap="square" rtlCol="0">
            <a:spAutoFit/>
          </a:bodyPr>
          <a:lstStyle/>
          <a:p>
            <a:r>
              <a:rPr lang="en-US" sz="1100" dirty="0"/>
              <a:t>ACF approved by NOMCR team. They fix all new equipment and retirement (if any) outages as per latest in-service date on ACF.</a:t>
            </a:r>
          </a:p>
        </p:txBody>
      </p:sp>
      <p:sp>
        <p:nvSpPr>
          <p:cNvPr id="49" name="Title 1"/>
          <p:cNvSpPr>
            <a:spLocks noGrp="1"/>
          </p:cNvSpPr>
          <p:nvPr>
            <p:ph type="title"/>
          </p:nvPr>
        </p:nvSpPr>
        <p:spPr>
          <a:xfrm>
            <a:off x="5835597" y="5256"/>
            <a:ext cx="5975403" cy="1325563"/>
          </a:xfrm>
        </p:spPr>
        <p:txBody>
          <a:bodyPr/>
          <a:lstStyle/>
          <a:p>
            <a:r>
              <a:rPr lang="en-US" dirty="0"/>
              <a:t>NOMCR to CAMR Review</a:t>
            </a:r>
            <a:br>
              <a:rPr lang="en-US" dirty="0"/>
            </a:br>
            <a:r>
              <a:rPr lang="en-US" sz="2400" dirty="0"/>
              <a:t>TGO Support Engineering</a:t>
            </a:r>
            <a:endParaRPr lang="en-US" dirty="0"/>
          </a:p>
        </p:txBody>
      </p:sp>
      <p:cxnSp>
        <p:nvCxnSpPr>
          <p:cNvPr id="8" name="Straight Connector 7"/>
          <p:cNvCxnSpPr>
            <a:stCxn id="5" idx="2"/>
            <a:endCxn id="12" idx="0"/>
          </p:cNvCxnSpPr>
          <p:nvPr/>
        </p:nvCxnSpPr>
        <p:spPr>
          <a:xfrm flipH="1">
            <a:off x="2156868" y="922707"/>
            <a:ext cx="453" cy="328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2" idx="1"/>
            <a:endCxn id="18" idx="0"/>
          </p:cNvCxnSpPr>
          <p:nvPr/>
        </p:nvCxnSpPr>
        <p:spPr>
          <a:xfrm rot="10800000" flipV="1">
            <a:off x="862131" y="1716834"/>
            <a:ext cx="289305" cy="633654"/>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089946" y="1347502"/>
            <a:ext cx="603547" cy="338554"/>
          </a:xfrm>
          <a:prstGeom prst="rect">
            <a:avLst/>
          </a:prstGeom>
          <a:noFill/>
        </p:spPr>
        <p:txBody>
          <a:bodyPr wrap="square" rtlCol="0">
            <a:spAutoFit/>
          </a:bodyPr>
          <a:lstStyle/>
          <a:p>
            <a:r>
              <a:rPr lang="en-US" sz="1600" dirty="0"/>
              <a:t>NO</a:t>
            </a:r>
          </a:p>
        </p:txBody>
      </p:sp>
      <p:sp>
        <p:nvSpPr>
          <p:cNvPr id="84" name="TextBox 83"/>
          <p:cNvSpPr txBox="1"/>
          <p:nvPr/>
        </p:nvSpPr>
        <p:spPr>
          <a:xfrm>
            <a:off x="7188751" y="1264220"/>
            <a:ext cx="4512033" cy="769441"/>
          </a:xfrm>
          <a:prstGeom prst="rect">
            <a:avLst/>
          </a:prstGeom>
          <a:solidFill>
            <a:schemeClr val="bg1">
              <a:lumMod val="95000"/>
            </a:schemeClr>
          </a:solidFill>
        </p:spPr>
        <p:txBody>
          <a:bodyPr wrap="square" rtlCol="0">
            <a:spAutoFit/>
          </a:bodyPr>
          <a:lstStyle/>
          <a:p>
            <a:r>
              <a:rPr lang="en-US" sz="1100" dirty="0"/>
              <a:t>Support Engineers submit CAMR to add manual single/double and permanent double as required for that particular NOMCR. </a:t>
            </a:r>
          </a:p>
          <a:p>
            <a:r>
              <a:rPr lang="en-US" sz="1100" dirty="0"/>
              <a:t>All new contingencies are DISABLED until new equipment is energized (triggered by ACF receipt and often aligned with pseudo switch triggers).</a:t>
            </a:r>
          </a:p>
        </p:txBody>
      </p:sp>
      <p:sp>
        <p:nvSpPr>
          <p:cNvPr id="86" name="Rounded Rectangle 85"/>
          <p:cNvSpPr/>
          <p:nvPr/>
        </p:nvSpPr>
        <p:spPr>
          <a:xfrm>
            <a:off x="6066791" y="3086775"/>
            <a:ext cx="1779669" cy="5421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ACF Received</a:t>
            </a:r>
          </a:p>
        </p:txBody>
      </p:sp>
      <p:sp>
        <p:nvSpPr>
          <p:cNvPr id="87" name="TextBox 86"/>
          <p:cNvSpPr txBox="1"/>
          <p:nvPr/>
        </p:nvSpPr>
        <p:spPr>
          <a:xfrm>
            <a:off x="5005281" y="4254129"/>
            <a:ext cx="603547" cy="338554"/>
          </a:xfrm>
          <a:prstGeom prst="rect">
            <a:avLst/>
          </a:prstGeom>
          <a:noFill/>
        </p:spPr>
        <p:txBody>
          <a:bodyPr wrap="square" rtlCol="0">
            <a:spAutoFit/>
          </a:bodyPr>
          <a:lstStyle/>
          <a:p>
            <a:r>
              <a:rPr lang="en-US" sz="1600" dirty="0"/>
              <a:t>NO</a:t>
            </a:r>
          </a:p>
        </p:txBody>
      </p:sp>
      <p:sp>
        <p:nvSpPr>
          <p:cNvPr id="88" name="TextBox 87"/>
          <p:cNvSpPr txBox="1"/>
          <p:nvPr/>
        </p:nvSpPr>
        <p:spPr>
          <a:xfrm>
            <a:off x="6982214" y="5243330"/>
            <a:ext cx="668544" cy="338554"/>
          </a:xfrm>
          <a:prstGeom prst="rect">
            <a:avLst/>
          </a:prstGeom>
          <a:noFill/>
        </p:spPr>
        <p:txBody>
          <a:bodyPr wrap="square" rtlCol="0">
            <a:spAutoFit/>
          </a:bodyPr>
          <a:lstStyle/>
          <a:p>
            <a:r>
              <a:rPr lang="en-US" sz="1600" dirty="0"/>
              <a:t>YES</a:t>
            </a:r>
          </a:p>
        </p:txBody>
      </p:sp>
      <p:sp>
        <p:nvSpPr>
          <p:cNvPr id="89" name="Rounded Rectangle 88"/>
          <p:cNvSpPr/>
          <p:nvPr/>
        </p:nvSpPr>
        <p:spPr>
          <a:xfrm>
            <a:off x="5369308" y="5612662"/>
            <a:ext cx="3174631" cy="9357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Submit DPC CAMR and Email to identify all contingencies that will be enabled/disabled</a:t>
            </a:r>
          </a:p>
        </p:txBody>
      </p:sp>
      <p:sp>
        <p:nvSpPr>
          <p:cNvPr id="90" name="Rounded Rectangle 89"/>
          <p:cNvSpPr/>
          <p:nvPr/>
        </p:nvSpPr>
        <p:spPr>
          <a:xfrm>
            <a:off x="6337571" y="2165095"/>
            <a:ext cx="1239140" cy="5421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Submit CAMR</a:t>
            </a:r>
          </a:p>
        </p:txBody>
      </p:sp>
      <p:cxnSp>
        <p:nvCxnSpPr>
          <p:cNvPr id="91" name="Elbow Connector 90"/>
          <p:cNvCxnSpPr>
            <a:stCxn id="90" idx="0"/>
            <a:endCxn id="98" idx="3"/>
          </p:cNvCxnSpPr>
          <p:nvPr/>
        </p:nvCxnSpPr>
        <p:spPr>
          <a:xfrm rot="16200000" flipV="1">
            <a:off x="6244274" y="1452227"/>
            <a:ext cx="445177" cy="98055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90" idx="2"/>
            <a:endCxn id="86" idx="0"/>
          </p:cNvCxnSpPr>
          <p:nvPr/>
        </p:nvCxnSpPr>
        <p:spPr>
          <a:xfrm flipH="1">
            <a:off x="6956626" y="2707277"/>
            <a:ext cx="515" cy="379498"/>
          </a:xfrm>
          <a:prstGeom prst="line">
            <a:avLst/>
          </a:prstGeom>
        </p:spPr>
        <p:style>
          <a:lnRef idx="1">
            <a:schemeClr val="accent1"/>
          </a:lnRef>
          <a:fillRef idx="0">
            <a:schemeClr val="accent1"/>
          </a:fillRef>
          <a:effectRef idx="0">
            <a:schemeClr val="accent1"/>
          </a:effectRef>
          <a:fontRef idx="minor">
            <a:schemeClr val="tx1"/>
          </a:fontRef>
        </p:style>
      </p:cxnSp>
      <p:sp>
        <p:nvSpPr>
          <p:cNvPr id="93" name="Flowchart: Decision 92"/>
          <p:cNvSpPr/>
          <p:nvPr/>
        </p:nvSpPr>
        <p:spPr>
          <a:xfrm>
            <a:off x="5494225" y="4008409"/>
            <a:ext cx="2924799" cy="1249875"/>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ACF </a:t>
            </a:r>
            <a:r>
              <a:rPr lang="en-US" sz="1600" dirty="0">
                <a:solidFill>
                  <a:sysClr val="windowText" lastClr="000000"/>
                </a:solidFill>
              </a:rPr>
              <a:t>Triggers</a:t>
            </a:r>
            <a:r>
              <a:rPr lang="en-US" dirty="0">
                <a:solidFill>
                  <a:sysClr val="windowText" lastClr="000000"/>
                </a:solidFill>
              </a:rPr>
              <a:t> Contingency Change?</a:t>
            </a:r>
          </a:p>
        </p:txBody>
      </p:sp>
      <p:cxnSp>
        <p:nvCxnSpPr>
          <p:cNvPr id="94" name="Straight Connector 93"/>
          <p:cNvCxnSpPr>
            <a:stCxn id="86" idx="2"/>
            <a:endCxn id="93" idx="0"/>
          </p:cNvCxnSpPr>
          <p:nvPr/>
        </p:nvCxnSpPr>
        <p:spPr>
          <a:xfrm flipH="1">
            <a:off x="6956625" y="3628957"/>
            <a:ext cx="1" cy="379452"/>
          </a:xfrm>
          <a:prstGeom prst="line">
            <a:avLst/>
          </a:prstGeom>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3153222" y="4204036"/>
            <a:ext cx="1831715" cy="851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Do nothing or wait for Clean Up NOMCR</a:t>
            </a:r>
          </a:p>
        </p:txBody>
      </p:sp>
      <p:cxnSp>
        <p:nvCxnSpPr>
          <p:cNvPr id="96" name="Straight Connector 95"/>
          <p:cNvCxnSpPr>
            <a:stCxn id="95" idx="3"/>
            <a:endCxn id="93" idx="1"/>
          </p:cNvCxnSpPr>
          <p:nvPr/>
        </p:nvCxnSpPr>
        <p:spPr>
          <a:xfrm>
            <a:off x="4984937" y="4629560"/>
            <a:ext cx="509288" cy="3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93" idx="2"/>
            <a:endCxn id="89" idx="0"/>
          </p:cNvCxnSpPr>
          <p:nvPr/>
        </p:nvCxnSpPr>
        <p:spPr>
          <a:xfrm flipH="1">
            <a:off x="6956624" y="5258284"/>
            <a:ext cx="1" cy="354378"/>
          </a:xfrm>
          <a:prstGeom prst="line">
            <a:avLst/>
          </a:prstGeom>
        </p:spPr>
        <p:style>
          <a:lnRef idx="1">
            <a:schemeClr val="accent1"/>
          </a:lnRef>
          <a:fillRef idx="0">
            <a:schemeClr val="accent1"/>
          </a:fillRef>
          <a:effectRef idx="0">
            <a:schemeClr val="accent1"/>
          </a:effectRef>
          <a:fontRef idx="minor">
            <a:schemeClr val="tx1"/>
          </a:fontRef>
        </p:style>
      </p:cxnSp>
      <p:sp>
        <p:nvSpPr>
          <p:cNvPr id="98" name="Flowchart: Decision 97"/>
          <p:cNvSpPr/>
          <p:nvPr/>
        </p:nvSpPr>
        <p:spPr>
          <a:xfrm>
            <a:off x="3620691" y="1254172"/>
            <a:ext cx="2355891" cy="931492"/>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Clean-up CAMR?</a:t>
            </a:r>
          </a:p>
        </p:txBody>
      </p:sp>
      <p:cxnSp>
        <p:nvCxnSpPr>
          <p:cNvPr id="99" name="Straight Connector 98"/>
          <p:cNvCxnSpPr>
            <a:stCxn id="12" idx="3"/>
            <a:endCxn id="98" idx="1"/>
          </p:cNvCxnSpPr>
          <p:nvPr/>
        </p:nvCxnSpPr>
        <p:spPr>
          <a:xfrm>
            <a:off x="3162300" y="1716834"/>
            <a:ext cx="458391" cy="3084"/>
          </a:xfrm>
          <a:prstGeom prst="line">
            <a:avLst/>
          </a:prstGeom>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3127822" y="1365968"/>
            <a:ext cx="603547" cy="338554"/>
          </a:xfrm>
          <a:prstGeom prst="rect">
            <a:avLst/>
          </a:prstGeom>
          <a:noFill/>
        </p:spPr>
        <p:txBody>
          <a:bodyPr wrap="square" rtlCol="0">
            <a:spAutoFit/>
          </a:bodyPr>
          <a:lstStyle/>
          <a:p>
            <a:r>
              <a:rPr lang="en-US" sz="1600" dirty="0"/>
              <a:t>YES</a:t>
            </a:r>
          </a:p>
        </p:txBody>
      </p:sp>
      <p:sp>
        <p:nvSpPr>
          <p:cNvPr id="106" name="Rounded Rectangle 105"/>
          <p:cNvSpPr/>
          <p:nvPr/>
        </p:nvSpPr>
        <p:spPr>
          <a:xfrm>
            <a:off x="4184776" y="2678602"/>
            <a:ext cx="1239140" cy="8113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Submit Clean-up CAMR</a:t>
            </a:r>
          </a:p>
        </p:txBody>
      </p:sp>
      <p:cxnSp>
        <p:nvCxnSpPr>
          <p:cNvPr id="107" name="Straight Connector 106"/>
          <p:cNvCxnSpPr>
            <a:stCxn id="98" idx="2"/>
            <a:endCxn id="106" idx="0"/>
          </p:cNvCxnSpPr>
          <p:nvPr/>
        </p:nvCxnSpPr>
        <p:spPr>
          <a:xfrm>
            <a:off x="4798637" y="2185664"/>
            <a:ext cx="5709" cy="492938"/>
          </a:xfrm>
          <a:prstGeom prst="line">
            <a:avLst/>
          </a:prstGeom>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4184777" y="2294405"/>
            <a:ext cx="694986" cy="369332"/>
          </a:xfrm>
          <a:prstGeom prst="rect">
            <a:avLst/>
          </a:prstGeom>
          <a:noFill/>
        </p:spPr>
        <p:txBody>
          <a:bodyPr wrap="square" rtlCol="0">
            <a:spAutoFit/>
          </a:bodyPr>
          <a:lstStyle/>
          <a:p>
            <a:r>
              <a:rPr lang="en-US" dirty="0"/>
              <a:t>YES</a:t>
            </a:r>
          </a:p>
        </p:txBody>
      </p:sp>
      <p:sp>
        <p:nvSpPr>
          <p:cNvPr id="109" name="Rectangle 108"/>
          <p:cNvSpPr/>
          <p:nvPr/>
        </p:nvSpPr>
        <p:spPr>
          <a:xfrm>
            <a:off x="9288088" y="5765040"/>
            <a:ext cx="1523204" cy="6309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Wait for Clean Up NOMCR</a:t>
            </a:r>
          </a:p>
        </p:txBody>
      </p:sp>
      <p:cxnSp>
        <p:nvCxnSpPr>
          <p:cNvPr id="110" name="Straight Connector 109"/>
          <p:cNvCxnSpPr>
            <a:stCxn id="109" idx="1"/>
            <a:endCxn id="89" idx="3"/>
          </p:cNvCxnSpPr>
          <p:nvPr/>
        </p:nvCxnSpPr>
        <p:spPr>
          <a:xfrm flipH="1">
            <a:off x="8543939" y="6080535"/>
            <a:ext cx="744149" cy="1"/>
          </a:xfrm>
          <a:prstGeom prst="line">
            <a:avLst/>
          </a:prstGeom>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8823298" y="4647854"/>
            <a:ext cx="3088401" cy="938719"/>
          </a:xfrm>
          <a:prstGeom prst="rect">
            <a:avLst/>
          </a:prstGeom>
          <a:solidFill>
            <a:schemeClr val="bg1">
              <a:lumMod val="95000"/>
            </a:schemeClr>
          </a:solidFill>
        </p:spPr>
        <p:txBody>
          <a:bodyPr wrap="square" rtlCol="0">
            <a:spAutoFit/>
          </a:bodyPr>
          <a:lstStyle/>
          <a:p>
            <a:r>
              <a:rPr lang="en-US" sz="1100" dirty="0"/>
              <a:t>Clean up NOMCRs are processed just like other NOMCRs, but the resulting NOMCRs are merely to delete manual contingencies and enable any permanent doubles/disabled singles that need to be enabled.</a:t>
            </a:r>
          </a:p>
        </p:txBody>
      </p:sp>
      <p:sp>
        <p:nvSpPr>
          <p:cNvPr id="123" name="TextBox 122"/>
          <p:cNvSpPr txBox="1"/>
          <p:nvPr/>
        </p:nvSpPr>
        <p:spPr>
          <a:xfrm>
            <a:off x="2058941" y="2877377"/>
            <a:ext cx="2037588" cy="769441"/>
          </a:xfrm>
          <a:prstGeom prst="rect">
            <a:avLst/>
          </a:prstGeom>
          <a:solidFill>
            <a:schemeClr val="bg1">
              <a:lumMod val="95000"/>
            </a:schemeClr>
          </a:solidFill>
        </p:spPr>
        <p:txBody>
          <a:bodyPr wrap="square" rtlCol="0">
            <a:spAutoFit/>
          </a:bodyPr>
          <a:lstStyle/>
          <a:p>
            <a:r>
              <a:rPr lang="en-US" sz="1100" dirty="0"/>
              <a:t>Clean up NOMCR has been submitted by NOMCR team to remove old equipment, lines, pseudo switches etc..</a:t>
            </a:r>
          </a:p>
        </p:txBody>
      </p:sp>
      <p:sp>
        <p:nvSpPr>
          <p:cNvPr id="2" name="Date Placeholder 1">
            <a:extLst>
              <a:ext uri="{FF2B5EF4-FFF2-40B4-BE49-F238E27FC236}">
                <a16:creationId xmlns:a16="http://schemas.microsoft.com/office/drawing/2014/main" id="{9E746B0C-88E5-46EC-A7B1-BD73A32DB51A}"/>
              </a:ext>
            </a:extLst>
          </p:cNvPr>
          <p:cNvSpPr>
            <a:spLocks noGrp="1"/>
          </p:cNvSpPr>
          <p:nvPr>
            <p:ph type="dt" sz="half" idx="2"/>
          </p:nvPr>
        </p:nvSpPr>
        <p:spPr/>
        <p:txBody>
          <a:bodyPr/>
          <a:lstStyle/>
          <a:p>
            <a:r>
              <a:rPr lang="en-US" sz="1000"/>
              <a:t>Oncor Electric Delivery Company LLC. All rights reserved.</a:t>
            </a:r>
            <a:endParaRPr lang="en-US" dirty="0"/>
          </a:p>
        </p:txBody>
      </p:sp>
      <p:sp>
        <p:nvSpPr>
          <p:cNvPr id="3" name="Slide Number Placeholder 2">
            <a:extLst>
              <a:ext uri="{FF2B5EF4-FFF2-40B4-BE49-F238E27FC236}">
                <a16:creationId xmlns:a16="http://schemas.microsoft.com/office/drawing/2014/main" id="{5DD6430E-123F-4AB1-9E46-2EFFA4C286F6}"/>
              </a:ext>
            </a:extLst>
          </p:cNvPr>
          <p:cNvSpPr>
            <a:spLocks noGrp="1"/>
          </p:cNvSpPr>
          <p:nvPr>
            <p:ph type="sldNum" sz="quarter" idx="12"/>
          </p:nvPr>
        </p:nvSpPr>
        <p:spPr/>
        <p:txBody>
          <a:bodyPr/>
          <a:lstStyle/>
          <a:p>
            <a:fld id="{A4D616CF-C9AA-AD44-BBB6-8180664C3BE1}" type="slidenum">
              <a:rPr lang="en-US" smtClean="0"/>
              <a:t>6</a:t>
            </a:fld>
            <a:endParaRPr lang="en-US" dirty="0"/>
          </a:p>
        </p:txBody>
      </p:sp>
      <p:sp>
        <p:nvSpPr>
          <p:cNvPr id="38" name="TextBox 37">
            <a:extLst>
              <a:ext uri="{FF2B5EF4-FFF2-40B4-BE49-F238E27FC236}">
                <a16:creationId xmlns:a16="http://schemas.microsoft.com/office/drawing/2014/main" id="{86561DFD-DC3D-42F7-BB0E-D1A0D73C7ED8}"/>
              </a:ext>
            </a:extLst>
          </p:cNvPr>
          <p:cNvSpPr txBox="1"/>
          <p:nvPr/>
        </p:nvSpPr>
        <p:spPr>
          <a:xfrm>
            <a:off x="2786976" y="5632886"/>
            <a:ext cx="2582332" cy="584775"/>
          </a:xfrm>
          <a:prstGeom prst="rect">
            <a:avLst/>
          </a:prstGeom>
          <a:solidFill>
            <a:srgbClr val="FFFF00"/>
          </a:solidFill>
        </p:spPr>
        <p:txBody>
          <a:bodyPr wrap="square" rtlCol="0">
            <a:spAutoFit/>
          </a:bodyPr>
          <a:lstStyle/>
          <a:p>
            <a:pPr algn="ctr"/>
            <a:r>
              <a:rPr lang="en-US" sz="1600" b="1" dirty="0"/>
              <a:t>Up to 48 hrs in advance of Effective Date</a:t>
            </a:r>
          </a:p>
        </p:txBody>
      </p:sp>
    </p:spTree>
    <p:extLst>
      <p:ext uri="{BB962C8B-B14F-4D97-AF65-F5344CB8AC3E}">
        <p14:creationId xmlns:p14="http://schemas.microsoft.com/office/powerpoint/2010/main" val="343673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56964" y="-4281"/>
            <a:ext cx="10781828" cy="953934"/>
          </a:xfrm>
        </p:spPr>
        <p:txBody>
          <a:bodyPr vert="horz" lIns="91440" tIns="45720" rIns="91440" bIns="45720" rtlCol="0" anchor="t" anchorCtr="0">
            <a:normAutofit/>
          </a:bodyPr>
          <a:lstStyle/>
          <a:p>
            <a:r>
              <a:rPr lang="en-US" dirty="0"/>
              <a:t>Oncor Program Management Tool (PETE)</a:t>
            </a:r>
            <a:br>
              <a:rPr lang="en-US" dirty="0"/>
            </a:br>
            <a:r>
              <a:rPr lang="en-US" sz="2800" dirty="0"/>
              <a:t>inc. NOMCR Stages and Asset Commissioning (AC)</a:t>
            </a:r>
            <a:endParaRPr lang="en-US" dirty="0"/>
          </a:p>
        </p:txBody>
      </p:sp>
      <p:sp>
        <p:nvSpPr>
          <p:cNvPr id="2" name="Date Placeholder 1">
            <a:extLst>
              <a:ext uri="{FF2B5EF4-FFF2-40B4-BE49-F238E27FC236}">
                <a16:creationId xmlns:a16="http://schemas.microsoft.com/office/drawing/2014/main" id="{5F541ADE-68BD-40DF-8EBD-B3176E44856E}"/>
              </a:ext>
            </a:extLst>
          </p:cNvPr>
          <p:cNvSpPr>
            <a:spLocks noGrp="1"/>
          </p:cNvSpPr>
          <p:nvPr>
            <p:ph type="dt" sz="half" idx="2"/>
          </p:nvPr>
        </p:nvSpPr>
        <p:spPr/>
        <p:txBody>
          <a:bodyPr/>
          <a:lstStyle/>
          <a:p>
            <a:r>
              <a:rPr lang="en-US" sz="1000"/>
              <a:t>Oncor Electric Delivery Company LLC. All rights reserved.</a:t>
            </a:r>
            <a:endParaRPr lang="en-US" dirty="0"/>
          </a:p>
        </p:txBody>
      </p:sp>
      <p:sp>
        <p:nvSpPr>
          <p:cNvPr id="5" name="Slide Number Placeholder 4">
            <a:extLst>
              <a:ext uri="{FF2B5EF4-FFF2-40B4-BE49-F238E27FC236}">
                <a16:creationId xmlns:a16="http://schemas.microsoft.com/office/drawing/2014/main" id="{C8334326-6950-4122-8482-A73903C80A94}"/>
              </a:ext>
            </a:extLst>
          </p:cNvPr>
          <p:cNvSpPr>
            <a:spLocks noGrp="1"/>
          </p:cNvSpPr>
          <p:nvPr>
            <p:ph type="sldNum" sz="quarter" idx="12"/>
          </p:nvPr>
        </p:nvSpPr>
        <p:spPr/>
        <p:txBody>
          <a:bodyPr/>
          <a:lstStyle/>
          <a:p>
            <a:fld id="{A4D616CF-C9AA-AD44-BBB6-8180664C3BE1}" type="slidenum">
              <a:rPr lang="en-US" smtClean="0"/>
              <a:t>7</a:t>
            </a:fld>
            <a:endParaRPr lang="en-US" dirty="0"/>
          </a:p>
        </p:txBody>
      </p:sp>
      <p:pic>
        <p:nvPicPr>
          <p:cNvPr id="8" name="Picture 7">
            <a:extLst>
              <a:ext uri="{FF2B5EF4-FFF2-40B4-BE49-F238E27FC236}">
                <a16:creationId xmlns:a16="http://schemas.microsoft.com/office/drawing/2014/main" id="{65AFDED7-C3E2-4D92-A264-F92C29CB8001}"/>
              </a:ext>
            </a:extLst>
          </p:cNvPr>
          <p:cNvPicPr>
            <a:picLocks noChangeAspect="1"/>
          </p:cNvPicPr>
          <p:nvPr/>
        </p:nvPicPr>
        <p:blipFill>
          <a:blip r:embed="rId2"/>
          <a:stretch>
            <a:fillRect/>
          </a:stretch>
        </p:blipFill>
        <p:spPr>
          <a:xfrm>
            <a:off x="541863" y="1321281"/>
            <a:ext cx="9892923" cy="4663440"/>
          </a:xfrm>
          <a:prstGeom prst="rect">
            <a:avLst/>
          </a:prstGeom>
        </p:spPr>
      </p:pic>
    </p:spTree>
    <p:extLst>
      <p:ext uri="{BB962C8B-B14F-4D97-AF65-F5344CB8AC3E}">
        <p14:creationId xmlns:p14="http://schemas.microsoft.com/office/powerpoint/2010/main" val="311109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CE5BEFD-526B-4070-B958-41F57D41BEF2}"/>
              </a:ext>
            </a:extLst>
          </p:cNvPr>
          <p:cNvGrpSpPr>
            <a:grpSpLocks noChangeAspect="1"/>
          </p:cNvGrpSpPr>
          <p:nvPr/>
        </p:nvGrpSpPr>
        <p:grpSpPr>
          <a:xfrm>
            <a:off x="91440" y="2008809"/>
            <a:ext cx="5760720" cy="4849191"/>
            <a:chOff x="792480" y="-1324939"/>
            <a:chExt cx="9144000" cy="7697117"/>
          </a:xfrm>
        </p:grpSpPr>
        <p:pic>
          <p:nvPicPr>
            <p:cNvPr id="4" name="Picture 3">
              <a:extLst>
                <a:ext uri="{FF2B5EF4-FFF2-40B4-BE49-F238E27FC236}">
                  <a16:creationId xmlns:a16="http://schemas.microsoft.com/office/drawing/2014/main" id="{21CDE3AA-A757-4F2A-993A-FA12C959B4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 y="-1324939"/>
              <a:ext cx="9144000" cy="4389505"/>
            </a:xfrm>
            <a:prstGeom prst="rect">
              <a:avLst/>
            </a:prstGeom>
          </p:spPr>
        </p:pic>
        <p:pic>
          <p:nvPicPr>
            <p:cNvPr id="6" name="Picture 5">
              <a:extLst>
                <a:ext uri="{FF2B5EF4-FFF2-40B4-BE49-F238E27FC236}">
                  <a16:creationId xmlns:a16="http://schemas.microsoft.com/office/drawing/2014/main" id="{0DEED976-ED15-4E0D-B394-3A67C77C0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 y="3064566"/>
              <a:ext cx="9144000" cy="3307612"/>
            </a:xfrm>
            <a:prstGeom prst="rect">
              <a:avLst/>
            </a:prstGeom>
          </p:spPr>
        </p:pic>
      </p:grpSp>
      <p:pic>
        <p:nvPicPr>
          <p:cNvPr id="9" name="Picture 8">
            <a:extLst>
              <a:ext uri="{FF2B5EF4-FFF2-40B4-BE49-F238E27FC236}">
                <a16:creationId xmlns:a16="http://schemas.microsoft.com/office/drawing/2014/main" id="{063884D3-3AB8-422C-9E49-78E2D4C005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0822" y="2514600"/>
            <a:ext cx="6309360" cy="3024766"/>
          </a:xfrm>
          <a:prstGeom prst="rect">
            <a:avLst/>
          </a:prstGeom>
        </p:spPr>
      </p:pic>
      <p:pic>
        <p:nvPicPr>
          <p:cNvPr id="11" name="Picture 10">
            <a:extLst>
              <a:ext uri="{FF2B5EF4-FFF2-40B4-BE49-F238E27FC236}">
                <a16:creationId xmlns:a16="http://schemas.microsoft.com/office/drawing/2014/main" id="{D008F0B1-8D63-412C-96D4-71E1D4AA19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224" y="123285"/>
            <a:ext cx="11704320" cy="1687224"/>
          </a:xfrm>
          <a:prstGeom prst="rect">
            <a:avLst/>
          </a:prstGeom>
        </p:spPr>
      </p:pic>
      <p:sp>
        <p:nvSpPr>
          <p:cNvPr id="12" name="Rectangle: Rounded Corners 11">
            <a:extLst>
              <a:ext uri="{FF2B5EF4-FFF2-40B4-BE49-F238E27FC236}">
                <a16:creationId xmlns:a16="http://schemas.microsoft.com/office/drawing/2014/main" id="{B5580E04-B30B-492D-95D9-22300A3704B1}"/>
              </a:ext>
            </a:extLst>
          </p:cNvPr>
          <p:cNvSpPr/>
          <p:nvPr/>
        </p:nvSpPr>
        <p:spPr>
          <a:xfrm>
            <a:off x="91440" y="3788229"/>
            <a:ext cx="5760720" cy="867747"/>
          </a:xfrm>
          <a:prstGeom prst="roundRect">
            <a:avLst/>
          </a:prstGeom>
          <a:no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95DE9A5C-FB6F-4F8A-95A6-48F141E64DEE}"/>
              </a:ext>
            </a:extLst>
          </p:cNvPr>
          <p:cNvCxnSpPr>
            <a:cxnSpLocks/>
          </p:cNvCxnSpPr>
          <p:nvPr/>
        </p:nvCxnSpPr>
        <p:spPr>
          <a:xfrm flipV="1">
            <a:off x="3058575" y="1882479"/>
            <a:ext cx="3281267" cy="190575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36A7CCD2-5C59-4A45-8C0F-F0E70EB1DED8}"/>
              </a:ext>
            </a:extLst>
          </p:cNvPr>
          <p:cNvSpPr/>
          <p:nvPr/>
        </p:nvSpPr>
        <p:spPr>
          <a:xfrm>
            <a:off x="72778" y="5904293"/>
            <a:ext cx="2967135" cy="468518"/>
          </a:xfrm>
          <a:prstGeom prst="roundRect">
            <a:avLst/>
          </a:prstGeom>
          <a:noFill/>
          <a:ln w="254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AD435C07-491E-4914-9E90-5666E1E4B4E1}"/>
              </a:ext>
            </a:extLst>
          </p:cNvPr>
          <p:cNvCxnSpPr>
            <a:cxnSpLocks/>
          </p:cNvCxnSpPr>
          <p:nvPr/>
        </p:nvCxnSpPr>
        <p:spPr>
          <a:xfrm flipV="1">
            <a:off x="2971800" y="5281127"/>
            <a:ext cx="2971800" cy="62316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6C56925-89FE-4B60-B8EB-E33A32731C9E}"/>
              </a:ext>
            </a:extLst>
          </p:cNvPr>
          <p:cNvSpPr txBox="1"/>
          <p:nvPr/>
        </p:nvSpPr>
        <p:spPr>
          <a:xfrm>
            <a:off x="6225384" y="5712903"/>
            <a:ext cx="5628260" cy="954107"/>
          </a:xfrm>
          <a:prstGeom prst="rect">
            <a:avLst/>
          </a:prstGeom>
          <a:noFill/>
        </p:spPr>
        <p:txBody>
          <a:bodyPr wrap="square" rtlCol="0">
            <a:spAutoFit/>
          </a:bodyPr>
          <a:lstStyle/>
          <a:p>
            <a:r>
              <a:rPr lang="en-US" sz="2800" u="sng" dirty="0"/>
              <a:t>TGO Support Engineering Actions</a:t>
            </a:r>
          </a:p>
          <a:p>
            <a:pPr marL="457200" indent="-457200">
              <a:buFont typeface="Arial" panose="020B0604020202020204" pitchFamily="34" charset="0"/>
              <a:buChar char="•"/>
            </a:pPr>
            <a:r>
              <a:rPr lang="en-US" sz="2800" dirty="0"/>
              <a:t>ACF “Initial Approval”</a:t>
            </a:r>
          </a:p>
        </p:txBody>
      </p:sp>
      <p:sp>
        <p:nvSpPr>
          <p:cNvPr id="21" name="Rectangle: Rounded Corners 20">
            <a:extLst>
              <a:ext uri="{FF2B5EF4-FFF2-40B4-BE49-F238E27FC236}">
                <a16:creationId xmlns:a16="http://schemas.microsoft.com/office/drawing/2014/main" id="{D7746D62-05D7-4AB2-8564-8542F1655100}"/>
              </a:ext>
            </a:extLst>
          </p:cNvPr>
          <p:cNvSpPr/>
          <p:nvPr/>
        </p:nvSpPr>
        <p:spPr>
          <a:xfrm>
            <a:off x="335280" y="51315"/>
            <a:ext cx="11742264" cy="1839269"/>
          </a:xfrm>
          <a:prstGeom prst="roundRect">
            <a:avLst/>
          </a:prstGeom>
          <a:noFill/>
          <a:ln w="254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006947E0-6E6E-4221-BEBF-962000DFA237}"/>
              </a:ext>
            </a:extLst>
          </p:cNvPr>
          <p:cNvSpPr/>
          <p:nvPr/>
        </p:nvSpPr>
        <p:spPr>
          <a:xfrm>
            <a:off x="5882309" y="2531893"/>
            <a:ext cx="6195235" cy="2946118"/>
          </a:xfrm>
          <a:prstGeom prst="roundRect">
            <a:avLst/>
          </a:prstGeom>
          <a:noFill/>
          <a:ln w="254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789424EF-C2B2-4F77-9B3F-D35A6B4F01D4}"/>
              </a:ext>
            </a:extLst>
          </p:cNvPr>
          <p:cNvSpPr txBox="1"/>
          <p:nvPr/>
        </p:nvSpPr>
        <p:spPr>
          <a:xfrm>
            <a:off x="6096000" y="1977889"/>
            <a:ext cx="4616180" cy="369332"/>
          </a:xfrm>
          <a:prstGeom prst="rect">
            <a:avLst/>
          </a:prstGeom>
          <a:noFill/>
        </p:spPr>
        <p:txBody>
          <a:bodyPr wrap="square" rtlCol="0">
            <a:spAutoFit/>
          </a:bodyPr>
          <a:lstStyle/>
          <a:p>
            <a:r>
              <a:rPr lang="en-US" b="1" dirty="0">
                <a:solidFill>
                  <a:srgbClr val="0070C0"/>
                </a:solidFill>
              </a:rPr>
              <a:t>Triggered by a energizing a new line</a:t>
            </a:r>
          </a:p>
        </p:txBody>
      </p:sp>
      <p:sp>
        <p:nvSpPr>
          <p:cNvPr id="25" name="TextBox 24">
            <a:extLst>
              <a:ext uri="{FF2B5EF4-FFF2-40B4-BE49-F238E27FC236}">
                <a16:creationId xmlns:a16="http://schemas.microsoft.com/office/drawing/2014/main" id="{11F2F116-2BDB-4375-8266-3DF4229EB6FD}"/>
              </a:ext>
            </a:extLst>
          </p:cNvPr>
          <p:cNvSpPr txBox="1"/>
          <p:nvPr/>
        </p:nvSpPr>
        <p:spPr>
          <a:xfrm>
            <a:off x="3729096" y="5693054"/>
            <a:ext cx="2132395" cy="646331"/>
          </a:xfrm>
          <a:prstGeom prst="rect">
            <a:avLst/>
          </a:prstGeom>
          <a:noFill/>
        </p:spPr>
        <p:txBody>
          <a:bodyPr wrap="square" rtlCol="0">
            <a:spAutoFit/>
          </a:bodyPr>
          <a:lstStyle/>
          <a:p>
            <a:r>
              <a:rPr lang="en-US" b="1" dirty="0">
                <a:solidFill>
                  <a:srgbClr val="C00000"/>
                </a:solidFill>
              </a:rPr>
              <a:t>Actions implement for ACF</a:t>
            </a:r>
          </a:p>
        </p:txBody>
      </p:sp>
      <p:sp>
        <p:nvSpPr>
          <p:cNvPr id="2" name="Date Placeholder 1">
            <a:extLst>
              <a:ext uri="{FF2B5EF4-FFF2-40B4-BE49-F238E27FC236}">
                <a16:creationId xmlns:a16="http://schemas.microsoft.com/office/drawing/2014/main" id="{D933811B-8825-44D4-95E2-078CC8410316}"/>
              </a:ext>
            </a:extLst>
          </p:cNvPr>
          <p:cNvSpPr>
            <a:spLocks noGrp="1"/>
          </p:cNvSpPr>
          <p:nvPr>
            <p:ph type="dt" sz="half" idx="2"/>
          </p:nvPr>
        </p:nvSpPr>
        <p:spPr/>
        <p:txBody>
          <a:bodyPr/>
          <a:lstStyle/>
          <a:p>
            <a:r>
              <a:rPr lang="en-US" sz="1000"/>
              <a:t>Oncor Electric Delivery Company LLC. All rights reserved.</a:t>
            </a:r>
            <a:endParaRPr lang="en-US" dirty="0"/>
          </a:p>
        </p:txBody>
      </p:sp>
      <p:sp>
        <p:nvSpPr>
          <p:cNvPr id="3" name="Slide Number Placeholder 2">
            <a:extLst>
              <a:ext uri="{FF2B5EF4-FFF2-40B4-BE49-F238E27FC236}">
                <a16:creationId xmlns:a16="http://schemas.microsoft.com/office/drawing/2014/main" id="{2C6095E3-3BA6-425B-A60B-C49222BE8F44}"/>
              </a:ext>
            </a:extLst>
          </p:cNvPr>
          <p:cNvSpPr>
            <a:spLocks noGrp="1"/>
          </p:cNvSpPr>
          <p:nvPr>
            <p:ph type="sldNum" sz="quarter" idx="12"/>
          </p:nvPr>
        </p:nvSpPr>
        <p:spPr/>
        <p:txBody>
          <a:bodyPr/>
          <a:lstStyle/>
          <a:p>
            <a:fld id="{A4D616CF-C9AA-AD44-BBB6-8180664C3BE1}" type="slidenum">
              <a:rPr lang="en-US" smtClean="0"/>
              <a:t>8</a:t>
            </a:fld>
            <a:endParaRPr lang="en-US" dirty="0"/>
          </a:p>
        </p:txBody>
      </p:sp>
    </p:spTree>
    <p:extLst>
      <p:ext uri="{BB962C8B-B14F-4D97-AF65-F5344CB8AC3E}">
        <p14:creationId xmlns:p14="http://schemas.microsoft.com/office/powerpoint/2010/main" val="255657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35945" y="939375"/>
            <a:ext cx="2181740" cy="5421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Contingency Email Received from iTOA</a:t>
            </a:r>
          </a:p>
        </p:txBody>
      </p:sp>
      <p:sp>
        <p:nvSpPr>
          <p:cNvPr id="11" name="Rectangle 10"/>
          <p:cNvSpPr/>
          <p:nvPr/>
        </p:nvSpPr>
        <p:spPr>
          <a:xfrm>
            <a:off x="606277" y="4936337"/>
            <a:ext cx="1247686" cy="4529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 nothing</a:t>
            </a:r>
          </a:p>
        </p:txBody>
      </p:sp>
      <p:sp>
        <p:nvSpPr>
          <p:cNvPr id="12" name="TextBox 11"/>
          <p:cNvSpPr txBox="1"/>
          <p:nvPr/>
        </p:nvSpPr>
        <p:spPr>
          <a:xfrm>
            <a:off x="1954518" y="4834676"/>
            <a:ext cx="603547" cy="338554"/>
          </a:xfrm>
          <a:prstGeom prst="rect">
            <a:avLst/>
          </a:prstGeom>
          <a:noFill/>
        </p:spPr>
        <p:txBody>
          <a:bodyPr wrap="square" rtlCol="0">
            <a:spAutoFit/>
          </a:bodyPr>
          <a:lstStyle/>
          <a:p>
            <a:r>
              <a:rPr lang="en-US" sz="1600" dirty="0"/>
              <a:t>NO</a:t>
            </a:r>
          </a:p>
        </p:txBody>
      </p:sp>
      <p:sp>
        <p:nvSpPr>
          <p:cNvPr id="15" name="TextBox 14"/>
          <p:cNvSpPr txBox="1"/>
          <p:nvPr/>
        </p:nvSpPr>
        <p:spPr>
          <a:xfrm>
            <a:off x="4068066" y="3713833"/>
            <a:ext cx="603547" cy="338554"/>
          </a:xfrm>
          <a:prstGeom prst="rect">
            <a:avLst/>
          </a:prstGeom>
          <a:noFill/>
        </p:spPr>
        <p:txBody>
          <a:bodyPr wrap="square" rtlCol="0">
            <a:spAutoFit/>
          </a:bodyPr>
          <a:lstStyle/>
          <a:p>
            <a:r>
              <a:rPr lang="en-US" sz="1600" dirty="0"/>
              <a:t>YES</a:t>
            </a:r>
          </a:p>
        </p:txBody>
      </p:sp>
      <p:sp>
        <p:nvSpPr>
          <p:cNvPr id="39" name="Rounded Rectangle 38"/>
          <p:cNvSpPr/>
          <p:nvPr/>
        </p:nvSpPr>
        <p:spPr>
          <a:xfrm>
            <a:off x="1081551" y="1992727"/>
            <a:ext cx="2890528" cy="9154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Notify Clearance Coordinator of Contingency Actions to include in iTOA and for ERCOT</a:t>
            </a:r>
          </a:p>
        </p:txBody>
      </p:sp>
      <p:cxnSp>
        <p:nvCxnSpPr>
          <p:cNvPr id="3" name="Straight Connector 2"/>
          <p:cNvCxnSpPr>
            <a:stCxn id="5" idx="2"/>
            <a:endCxn id="39" idx="0"/>
          </p:cNvCxnSpPr>
          <p:nvPr/>
        </p:nvCxnSpPr>
        <p:spPr>
          <a:xfrm>
            <a:off x="2526815" y="1481557"/>
            <a:ext cx="0" cy="51117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itle 1"/>
          <p:cNvSpPr txBox="1">
            <a:spLocks/>
          </p:cNvSpPr>
          <p:nvPr/>
        </p:nvSpPr>
        <p:spPr>
          <a:xfrm>
            <a:off x="545236" y="63500"/>
            <a:ext cx="10515600" cy="496009"/>
          </a:xfrm>
          <a:prstGeom prst="rect">
            <a:avLst/>
          </a:prstGeom>
        </p:spPr>
        <p:txBody>
          <a:bodyPr vert="horz" lIns="91440" tIns="45720" rIns="91440" bIns="45720" rtlCol="0" anchor="t" anchorCtr="0">
            <a:normAutofit lnSpcReduction="10000"/>
          </a:bodyPr>
          <a:lstStyle>
            <a:lvl1pPr>
              <a:lnSpc>
                <a:spcPct val="90000"/>
              </a:lnSpc>
              <a:spcBef>
                <a:spcPct val="0"/>
              </a:spcBef>
              <a:buNone/>
              <a:defRPr sz="3000" b="0">
                <a:solidFill>
                  <a:srgbClr val="007698"/>
                </a:solidFill>
                <a:latin typeface="+mj-lt"/>
                <a:ea typeface="+mj-ea"/>
                <a:cs typeface="+mj-cs"/>
              </a:defRPr>
            </a:lvl1pPr>
          </a:lstStyle>
          <a:p>
            <a:r>
              <a:rPr lang="en-US" dirty="0"/>
              <a:t>DPC_CAMR Process for Outages (i.e. by-passes)</a:t>
            </a:r>
          </a:p>
        </p:txBody>
      </p:sp>
      <p:sp>
        <p:nvSpPr>
          <p:cNvPr id="46" name="Flowchart: Decision 45"/>
          <p:cNvSpPr/>
          <p:nvPr/>
        </p:nvSpPr>
        <p:spPr>
          <a:xfrm>
            <a:off x="992858" y="3313383"/>
            <a:ext cx="3067914" cy="1522300"/>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Two business days before outage start?</a:t>
            </a:r>
          </a:p>
        </p:txBody>
      </p:sp>
      <p:cxnSp>
        <p:nvCxnSpPr>
          <p:cNvPr id="19" name="Elbow Connector 18"/>
          <p:cNvCxnSpPr>
            <a:stCxn id="46" idx="2"/>
            <a:endCxn id="11" idx="3"/>
          </p:cNvCxnSpPr>
          <p:nvPr/>
        </p:nvCxnSpPr>
        <p:spPr>
          <a:xfrm rot="5400000">
            <a:off x="2026830" y="4662816"/>
            <a:ext cx="327118" cy="67285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1" idx="1"/>
            <a:endCxn id="46" idx="1"/>
          </p:cNvCxnSpPr>
          <p:nvPr/>
        </p:nvCxnSpPr>
        <p:spPr>
          <a:xfrm rot="10800000" flipH="1">
            <a:off x="606276" y="4074533"/>
            <a:ext cx="386581" cy="1088268"/>
          </a:xfrm>
          <a:prstGeom prst="bentConnector3">
            <a:avLst>
              <a:gd name="adj1" fmla="val -59134"/>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39" idx="2"/>
            <a:endCxn id="46" idx="0"/>
          </p:cNvCxnSpPr>
          <p:nvPr/>
        </p:nvCxnSpPr>
        <p:spPr>
          <a:xfrm>
            <a:off x="2526815" y="2908222"/>
            <a:ext cx="0" cy="405161"/>
          </a:xfrm>
          <a:prstGeom prst="line">
            <a:avLst/>
          </a:prstGeom>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4649038" y="3606720"/>
            <a:ext cx="3174631" cy="9357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schemeClr val="tx1"/>
                </a:solidFill>
              </a:rPr>
              <a:t>Submit DPC CAMR and Email to identify all contingencies that will be enabled/disabled</a:t>
            </a:r>
          </a:p>
        </p:txBody>
      </p:sp>
      <p:cxnSp>
        <p:nvCxnSpPr>
          <p:cNvPr id="32" name="Straight Connector 31"/>
          <p:cNvCxnSpPr>
            <a:stCxn id="46" idx="3"/>
            <a:endCxn id="56" idx="1"/>
          </p:cNvCxnSpPr>
          <p:nvPr/>
        </p:nvCxnSpPr>
        <p:spPr>
          <a:xfrm>
            <a:off x="4060772" y="4074533"/>
            <a:ext cx="588266" cy="61"/>
          </a:xfrm>
          <a:prstGeom prst="line">
            <a:avLst/>
          </a:prstGeom>
        </p:spPr>
        <p:style>
          <a:lnRef idx="1">
            <a:schemeClr val="accent1"/>
          </a:lnRef>
          <a:fillRef idx="0">
            <a:schemeClr val="accent1"/>
          </a:fillRef>
          <a:effectRef idx="0">
            <a:schemeClr val="accent1"/>
          </a:effectRef>
          <a:fontRef idx="minor">
            <a:schemeClr val="tx1"/>
          </a:fontRef>
        </p:style>
      </p:cxnSp>
      <p:sp>
        <p:nvSpPr>
          <p:cNvPr id="62" name="Flowchart: Decision 61"/>
          <p:cNvSpPr/>
          <p:nvPr/>
        </p:nvSpPr>
        <p:spPr>
          <a:xfrm>
            <a:off x="8320758" y="3308175"/>
            <a:ext cx="3067914" cy="1522300"/>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Two business days before outage end?</a:t>
            </a:r>
          </a:p>
        </p:txBody>
      </p:sp>
      <p:cxnSp>
        <p:nvCxnSpPr>
          <p:cNvPr id="36" name="Straight Connector 35"/>
          <p:cNvCxnSpPr>
            <a:stCxn id="56" idx="3"/>
            <a:endCxn id="62" idx="1"/>
          </p:cNvCxnSpPr>
          <p:nvPr/>
        </p:nvCxnSpPr>
        <p:spPr>
          <a:xfrm flipV="1">
            <a:off x="7823669" y="4069325"/>
            <a:ext cx="497089" cy="5269"/>
          </a:xfrm>
          <a:prstGeom prst="line">
            <a:avLst/>
          </a:prstGeom>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10397977" y="2702576"/>
            <a:ext cx="1247686" cy="4529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 nothing</a:t>
            </a:r>
          </a:p>
        </p:txBody>
      </p:sp>
      <p:cxnSp>
        <p:nvCxnSpPr>
          <p:cNvPr id="48" name="Elbow Connector 47"/>
          <p:cNvCxnSpPr>
            <a:stCxn id="62" idx="3"/>
            <a:endCxn id="64" idx="3"/>
          </p:cNvCxnSpPr>
          <p:nvPr/>
        </p:nvCxnSpPr>
        <p:spPr>
          <a:xfrm flipV="1">
            <a:off x="11388672" y="2929040"/>
            <a:ext cx="256991" cy="1140285"/>
          </a:xfrm>
          <a:prstGeom prst="bentConnector3">
            <a:avLst>
              <a:gd name="adj1" fmla="val 188953"/>
            </a:avLst>
          </a:prstGeom>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64" idx="1"/>
            <a:endCxn id="62" idx="0"/>
          </p:cNvCxnSpPr>
          <p:nvPr/>
        </p:nvCxnSpPr>
        <p:spPr>
          <a:xfrm rot="10800000" flipV="1">
            <a:off x="9854715" y="2929039"/>
            <a:ext cx="543262" cy="37913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1343889" y="3713833"/>
            <a:ext cx="603547" cy="338554"/>
          </a:xfrm>
          <a:prstGeom prst="rect">
            <a:avLst/>
          </a:prstGeom>
          <a:noFill/>
        </p:spPr>
        <p:txBody>
          <a:bodyPr wrap="square" rtlCol="0">
            <a:spAutoFit/>
          </a:bodyPr>
          <a:lstStyle/>
          <a:p>
            <a:r>
              <a:rPr lang="en-US" sz="1600" dirty="0"/>
              <a:t>NO</a:t>
            </a:r>
          </a:p>
        </p:txBody>
      </p:sp>
      <p:sp>
        <p:nvSpPr>
          <p:cNvPr id="69" name="Rounded Rectangle 68"/>
          <p:cNvSpPr/>
          <p:nvPr/>
        </p:nvSpPr>
        <p:spPr>
          <a:xfrm>
            <a:off x="8267399" y="5379591"/>
            <a:ext cx="3174631" cy="9357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schemeClr val="tx1"/>
                </a:solidFill>
              </a:rPr>
              <a:t>Submit DPC CAMR and Email to identify all contingencies that will be enabled/disabled</a:t>
            </a:r>
          </a:p>
        </p:txBody>
      </p:sp>
      <p:cxnSp>
        <p:nvCxnSpPr>
          <p:cNvPr id="73" name="Straight Connector 72"/>
          <p:cNvCxnSpPr>
            <a:stCxn id="62" idx="2"/>
            <a:endCxn id="69" idx="0"/>
          </p:cNvCxnSpPr>
          <p:nvPr/>
        </p:nvCxnSpPr>
        <p:spPr>
          <a:xfrm>
            <a:off x="9854715" y="4830475"/>
            <a:ext cx="0" cy="549116"/>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9946461" y="4910704"/>
            <a:ext cx="603547" cy="338554"/>
          </a:xfrm>
          <a:prstGeom prst="rect">
            <a:avLst/>
          </a:prstGeom>
          <a:noFill/>
        </p:spPr>
        <p:txBody>
          <a:bodyPr wrap="square" rtlCol="0">
            <a:spAutoFit/>
          </a:bodyPr>
          <a:lstStyle/>
          <a:p>
            <a:r>
              <a:rPr lang="en-US" sz="1600" dirty="0"/>
              <a:t>YES</a:t>
            </a:r>
          </a:p>
        </p:txBody>
      </p:sp>
      <p:sp>
        <p:nvSpPr>
          <p:cNvPr id="75" name="TextBox 74"/>
          <p:cNvSpPr txBox="1"/>
          <p:nvPr/>
        </p:nvSpPr>
        <p:spPr>
          <a:xfrm>
            <a:off x="3387920" y="5332687"/>
            <a:ext cx="3746954" cy="938719"/>
          </a:xfrm>
          <a:prstGeom prst="rect">
            <a:avLst/>
          </a:prstGeom>
          <a:solidFill>
            <a:schemeClr val="bg1">
              <a:lumMod val="95000"/>
            </a:schemeClr>
          </a:solidFill>
        </p:spPr>
        <p:txBody>
          <a:bodyPr wrap="square" rtlCol="0">
            <a:spAutoFit/>
          </a:bodyPr>
          <a:lstStyle/>
          <a:p>
            <a:r>
              <a:rPr lang="en-US" sz="1100" dirty="0"/>
              <a:t>Any changes to the start and/or end date of the outage will require submitted DPC_CAMRs to be withdrawn and resubmitted. Date changes for any outage identified as requiring a DPC_CAMR should be communicated to </a:t>
            </a:r>
            <a:r>
              <a:rPr lang="en-US" sz="1100" dirty="0">
                <a:hlinkClick r:id="rId2"/>
              </a:rPr>
              <a:t>tgosupportengineers@Oncor.com</a:t>
            </a:r>
            <a:r>
              <a:rPr lang="en-US" sz="1100" dirty="0"/>
              <a:t> as soon as possible.</a:t>
            </a:r>
          </a:p>
        </p:txBody>
      </p:sp>
      <p:sp>
        <p:nvSpPr>
          <p:cNvPr id="2" name="Date Placeholder 1">
            <a:extLst>
              <a:ext uri="{FF2B5EF4-FFF2-40B4-BE49-F238E27FC236}">
                <a16:creationId xmlns:a16="http://schemas.microsoft.com/office/drawing/2014/main" id="{C826FCE8-6DA6-480B-9CC5-33CA3D75F8E4}"/>
              </a:ext>
            </a:extLst>
          </p:cNvPr>
          <p:cNvSpPr>
            <a:spLocks noGrp="1"/>
          </p:cNvSpPr>
          <p:nvPr>
            <p:ph type="dt" sz="half" idx="2"/>
          </p:nvPr>
        </p:nvSpPr>
        <p:spPr/>
        <p:txBody>
          <a:bodyPr/>
          <a:lstStyle/>
          <a:p>
            <a:r>
              <a:rPr lang="en-US" sz="1000"/>
              <a:t>Oncor Electric Delivery Company LLC. All rights reserved.</a:t>
            </a:r>
            <a:endParaRPr lang="en-US" dirty="0"/>
          </a:p>
        </p:txBody>
      </p:sp>
      <p:sp>
        <p:nvSpPr>
          <p:cNvPr id="4" name="Slide Number Placeholder 3">
            <a:extLst>
              <a:ext uri="{FF2B5EF4-FFF2-40B4-BE49-F238E27FC236}">
                <a16:creationId xmlns:a16="http://schemas.microsoft.com/office/drawing/2014/main" id="{05F271FB-4E9A-4037-B83A-35D4096EF402}"/>
              </a:ext>
            </a:extLst>
          </p:cNvPr>
          <p:cNvSpPr>
            <a:spLocks noGrp="1"/>
          </p:cNvSpPr>
          <p:nvPr>
            <p:ph type="sldNum" sz="quarter" idx="12"/>
          </p:nvPr>
        </p:nvSpPr>
        <p:spPr/>
        <p:txBody>
          <a:bodyPr/>
          <a:lstStyle/>
          <a:p>
            <a:fld id="{A4D616CF-C9AA-AD44-BBB6-8180664C3BE1}" type="slidenum">
              <a:rPr lang="en-US" smtClean="0"/>
              <a:t>9</a:t>
            </a:fld>
            <a:endParaRPr lang="en-US" dirty="0"/>
          </a:p>
        </p:txBody>
      </p:sp>
      <p:sp>
        <p:nvSpPr>
          <p:cNvPr id="28" name="TextBox 27">
            <a:extLst>
              <a:ext uri="{FF2B5EF4-FFF2-40B4-BE49-F238E27FC236}">
                <a16:creationId xmlns:a16="http://schemas.microsoft.com/office/drawing/2014/main" id="{2DF3C6C8-7FD8-42C1-AD5D-06F23E60FAD7}"/>
              </a:ext>
            </a:extLst>
          </p:cNvPr>
          <p:cNvSpPr txBox="1"/>
          <p:nvPr/>
        </p:nvSpPr>
        <p:spPr>
          <a:xfrm>
            <a:off x="5738426" y="4718842"/>
            <a:ext cx="2582332" cy="584775"/>
          </a:xfrm>
          <a:prstGeom prst="rect">
            <a:avLst/>
          </a:prstGeom>
          <a:solidFill>
            <a:srgbClr val="FFFF00"/>
          </a:solidFill>
        </p:spPr>
        <p:txBody>
          <a:bodyPr wrap="square" rtlCol="0">
            <a:spAutoFit/>
          </a:bodyPr>
          <a:lstStyle/>
          <a:p>
            <a:pPr algn="ctr"/>
            <a:r>
              <a:rPr lang="en-US" sz="1600" b="1" dirty="0"/>
              <a:t>Up to 48 hrs in advance of Effective Date</a:t>
            </a:r>
          </a:p>
        </p:txBody>
      </p:sp>
      <p:cxnSp>
        <p:nvCxnSpPr>
          <p:cNvPr id="8" name="Straight Arrow Connector 7">
            <a:extLst>
              <a:ext uri="{FF2B5EF4-FFF2-40B4-BE49-F238E27FC236}">
                <a16:creationId xmlns:a16="http://schemas.microsoft.com/office/drawing/2014/main" id="{7E30AFF9-C09C-4E86-8FB5-137CE69D2787}"/>
              </a:ext>
            </a:extLst>
          </p:cNvPr>
          <p:cNvCxnSpPr>
            <a:cxnSpLocks/>
            <a:stCxn id="28" idx="3"/>
          </p:cNvCxnSpPr>
          <p:nvPr/>
        </p:nvCxnSpPr>
        <p:spPr>
          <a:xfrm>
            <a:off x="8320758" y="5011230"/>
            <a:ext cx="636975" cy="3214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77E3352-D24B-4DAE-B417-DB58983DD982}"/>
              </a:ext>
            </a:extLst>
          </p:cNvPr>
          <p:cNvCxnSpPr>
            <a:cxnSpLocks/>
            <a:stCxn id="28" idx="1"/>
          </p:cNvCxnSpPr>
          <p:nvPr/>
        </p:nvCxnSpPr>
        <p:spPr>
          <a:xfrm flipH="1" flipV="1">
            <a:off x="5085542" y="4550208"/>
            <a:ext cx="652884" cy="4610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5A74D7B-9A2A-4AA3-9A7E-BB7FDA9C737F}"/>
              </a:ext>
            </a:extLst>
          </p:cNvPr>
          <p:cNvSpPr txBox="1"/>
          <p:nvPr/>
        </p:nvSpPr>
        <p:spPr>
          <a:xfrm>
            <a:off x="3853545" y="971674"/>
            <a:ext cx="6092916" cy="646331"/>
          </a:xfrm>
          <a:prstGeom prst="rect">
            <a:avLst/>
          </a:prstGeom>
          <a:solidFill>
            <a:srgbClr val="FFFF00"/>
          </a:solidFill>
        </p:spPr>
        <p:txBody>
          <a:bodyPr wrap="square" rtlCol="0">
            <a:spAutoFit/>
          </a:bodyPr>
          <a:lstStyle/>
          <a:p>
            <a:r>
              <a:rPr lang="en-US" sz="1200" b="1" dirty="0"/>
              <a:t>When the CAMR is submitted to model the by-pass a CTG tag is set in iTOA (Outage Mgmt Tool).</a:t>
            </a:r>
          </a:p>
          <a:p>
            <a:r>
              <a:rPr lang="en-US" sz="1200" b="1" dirty="0"/>
              <a:t>An email notification is sent automatically for any outage containing this device.</a:t>
            </a:r>
          </a:p>
        </p:txBody>
      </p:sp>
    </p:spTree>
    <p:extLst>
      <p:ext uri="{BB962C8B-B14F-4D97-AF65-F5344CB8AC3E}">
        <p14:creationId xmlns:p14="http://schemas.microsoft.com/office/powerpoint/2010/main" val="20611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nco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TotalTime>
  <Words>1099</Words>
  <Application>Microsoft Office PowerPoint</Application>
  <PresentationFormat>Widescreen</PresentationFormat>
  <Paragraphs>192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Oncor Theme</vt:lpstr>
      <vt:lpstr>PowerPoint Presentation</vt:lpstr>
      <vt:lpstr>Oncor NOMCR/CAMR Groups and Roles</vt:lpstr>
      <vt:lpstr>NOMCR Lead Time Requirements TMS Modeling Group</vt:lpstr>
      <vt:lpstr>DPC Eligible Changes</vt:lpstr>
      <vt:lpstr>Oncor DPC Submission Criteria</vt:lpstr>
      <vt:lpstr>NOMCR to CAMR Review TGO Support Engineering</vt:lpstr>
      <vt:lpstr>Oncor Program Management Tool (PETE) inc. NOMCR Stages and Asset Commissioning (AC)</vt:lpstr>
      <vt:lpstr>PowerPoint Presentation</vt:lpstr>
      <vt:lpstr>PowerPoint Presentation</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Hatley</dc:creator>
  <cp:lastModifiedBy>Amend, David</cp:lastModifiedBy>
  <cp:revision>222</cp:revision>
  <cp:lastPrinted>2024-11-19T18:46:55Z</cp:lastPrinted>
  <dcterms:created xsi:type="dcterms:W3CDTF">2020-02-27T19:53:34Z</dcterms:created>
  <dcterms:modified xsi:type="dcterms:W3CDTF">2024-11-21T14:33:31Z</dcterms:modified>
</cp:coreProperties>
</file>