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79" r:id="rId7"/>
    <p:sldId id="282" r:id="rId8"/>
    <p:sldId id="280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1" d="100"/>
          <a:sy n="101" d="100"/>
        </p:scale>
        <p:origin x="183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68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976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059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735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7741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 – 11/20/24 MWG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819400"/>
            <a:ext cx="52578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Series Current Limiting Reactor Loss Calculation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Nov 20,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500" dirty="0">
                <a:latin typeface="TradeGothic LT" panose="020B0506030503020504" pitchFamily="34" charset="0"/>
                <a:ea typeface="TradeGothic LT" panose="020B0506030503020504" pitchFamily="34" charset="0"/>
              </a:rPr>
              <a:t>Line Loss </a:t>
            </a:r>
            <a:r>
              <a:rPr lang="en-US" sz="2500" b="1" dirty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Formulas from Handbook for Electricity Metering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1DF541-7280-6CDF-C65B-BCC462C6AE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885268"/>
            <a:ext cx="6849431" cy="39915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0792720-9923-7AD9-502E-094A56CF3D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4876800"/>
            <a:ext cx="5287113" cy="1333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055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500" dirty="0">
                <a:latin typeface="TradeGothic LT" panose="020B0506030503020504" pitchFamily="34" charset="0"/>
                <a:ea typeface="TradeGothic LT" panose="020B0506030503020504" pitchFamily="34" charset="0"/>
              </a:rPr>
              <a:t>SMOG Previously Defined Terms</a:t>
            </a:r>
            <a:endParaRPr lang="en-US" sz="2500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C7517FB-B85C-43AC-907D-FDAF218E0901}"/>
                  </a:ext>
                </a:extLst>
              </p:cNvPr>
              <p:cNvSpPr txBox="1"/>
              <p:nvPr/>
            </p:nvSpPr>
            <p:spPr>
              <a:xfrm>
                <a:off x="383499" y="2109189"/>
                <a:ext cx="235987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𝐶𝑇𝑅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𝐶𝑇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𝑅𝑎𝑡𝑖𝑜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𝑋𝑋𝑋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:1</m:t>
                          </m:r>
                        </m:e>
                      </m:d>
                    </m:oMath>
                  </m:oMathPara>
                </a14:m>
                <a:endParaRPr lang="en-US" sz="16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C7517FB-B85C-43AC-907D-FDAF218E09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99" y="2109189"/>
                <a:ext cx="2359877" cy="246221"/>
              </a:xfrm>
              <a:prstGeom prst="rect">
                <a:avLst/>
              </a:prstGeom>
              <a:blipFill>
                <a:blip r:embed="rId3"/>
                <a:stretch>
                  <a:fillRect l="-3101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A92F3FA-0B29-ADA9-E5B5-385F8ED2B40B}"/>
                  </a:ext>
                </a:extLst>
              </p:cNvPr>
              <p:cNvSpPr txBox="1"/>
              <p:nvPr/>
            </p:nvSpPr>
            <p:spPr>
              <a:xfrm>
                <a:off x="365449" y="2694685"/>
                <a:ext cx="230858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𝑃𝑇𝑅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𝑃𝑇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𝑅𝑎𝑡𝑖𝑜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𝑌𝑌𝑌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:1</m:t>
                          </m:r>
                        </m:e>
                      </m:d>
                    </m:oMath>
                  </m:oMathPara>
                </a14:m>
                <a:endParaRPr lang="en-US" sz="1600" b="0" i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A92F3FA-0B29-ADA9-E5B5-385F8ED2B4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449" y="2694685"/>
                <a:ext cx="2308581" cy="246221"/>
              </a:xfrm>
              <a:prstGeom prst="rect">
                <a:avLst/>
              </a:prstGeom>
              <a:blipFill>
                <a:blip r:embed="rId4"/>
                <a:stretch>
                  <a:fillRect l="-3166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BA6BBE3-F44C-1217-0033-713412236445}"/>
                  </a:ext>
                </a:extLst>
              </p:cNvPr>
              <p:cNvSpPr txBox="1"/>
              <p:nvPr/>
            </p:nvSpPr>
            <p:spPr>
              <a:xfrm>
                <a:off x="314153" y="3280181"/>
                <a:ext cx="4858446" cy="3983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𝑁𝑜𝑚𝑖𝑛𝑎𝑙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𝐶𝑇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𝑃𝑟𝑖𝑚𝑎𝑟𝑦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𝐴𝑚𝑝𝑠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Meter</m:t>
                        </m:r>
                        <m:r>
                          <m:rPr>
                            <m:nor/>
                          </m:rP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6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Class</m:t>
                        </m:r>
                        <m:r>
                          <m:rPr>
                            <m:nor/>
                          </m:rPr>
                          <a:rPr lang="en-US" sz="16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6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Amps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6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* CTR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BA6BBE3-F44C-1217-0033-7134122364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153" y="3280181"/>
                <a:ext cx="4858446" cy="398314"/>
              </a:xfrm>
              <a:prstGeom prst="rect">
                <a:avLst/>
              </a:prstGeom>
              <a:blipFill>
                <a:blip r:embed="rId5"/>
                <a:stretch>
                  <a:fillRect l="-1506" t="-1538" r="-1631" b="-1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429F508-CDEC-92A0-A6F4-6EE609465334}"/>
                  </a:ext>
                </a:extLst>
              </p:cNvPr>
              <p:cNvSpPr txBox="1"/>
              <p:nvPr/>
            </p:nvSpPr>
            <p:spPr>
              <a:xfrm>
                <a:off x="383499" y="1101275"/>
                <a:ext cx="220124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𝑀𝑒𝑡𝑒𝑟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𝐶𝑙𝑎𝑠𝑠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𝐴𝑚𝑝𝑠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en-US" sz="16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429F508-CDEC-92A0-A6F4-6EE6094653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99" y="1101275"/>
                <a:ext cx="2201244" cy="246221"/>
              </a:xfrm>
              <a:prstGeom prst="rect">
                <a:avLst/>
              </a:prstGeom>
              <a:blipFill>
                <a:blip r:embed="rId6"/>
                <a:stretch>
                  <a:fillRect l="-3324" b="-3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0F69D95-5311-93D0-F351-6D6E9B482A85}"/>
                  </a:ext>
                </a:extLst>
              </p:cNvPr>
              <p:cNvSpPr txBox="1"/>
              <p:nvPr/>
            </p:nvSpPr>
            <p:spPr>
              <a:xfrm>
                <a:off x="365449" y="1605232"/>
                <a:ext cx="225080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𝑀𝑒𝑡𝑒𝑟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𝑅𝑎𝑡𝑒𝑑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𝑉𝑜𝑙𝑡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=120</m:t>
                      </m:r>
                    </m:oMath>
                  </m:oMathPara>
                </a14:m>
                <a:endParaRPr lang="en-US" sz="16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0F69D95-5311-93D0-F351-6D6E9B482A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449" y="1605232"/>
                <a:ext cx="2250809" cy="246221"/>
              </a:xfrm>
              <a:prstGeom prst="rect">
                <a:avLst/>
              </a:prstGeom>
              <a:blipFill>
                <a:blip r:embed="rId7"/>
                <a:stretch>
                  <a:fillRect l="-3252" b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8985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500" dirty="0">
                <a:latin typeface="TradeGothic LT" panose="020B0506030503020504" pitchFamily="34" charset="0"/>
                <a:ea typeface="TradeGothic LT" panose="020B0506030503020504" pitchFamily="34" charset="0"/>
              </a:rPr>
              <a:t>Line Loss </a:t>
            </a:r>
            <a:r>
              <a:rPr lang="en-US" sz="2500" b="1" dirty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Formulas Modified for Series Reactors </a:t>
            </a:r>
            <a:r>
              <a:rPr lang="en-US" sz="1600" b="1" dirty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(3 Element)</a:t>
            </a:r>
            <a:endParaRPr lang="en-US" sz="2500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CFE7D78-630D-6C3E-B8A7-566D9986B7A5}"/>
                  </a:ext>
                </a:extLst>
              </p:cNvPr>
              <p:cNvSpPr txBox="1"/>
              <p:nvPr/>
            </p:nvSpPr>
            <p:spPr>
              <a:xfrm>
                <a:off x="381000" y="2305013"/>
                <a:ext cx="8371651" cy="9614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𝐴𝑣𝑒𝑟𝑎𝑔𝑒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𝑆𝑒𝑟𝑖𝑒𝑠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𝑅𝑒𝑎𝑐𝑡𝑜𝑟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𝑆𝑅</m:t>
                          </m:r>
                        </m:e>
                      </m:d>
                      <m:r>
                        <a:rPr lang="en-US" sz="1600" b="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>
                          <a:latin typeface="Cambria Math" panose="02040503050406030204" pitchFamily="18" charset="0"/>
                        </a:rPr>
                        <m:t>𝑅𝑒𝑎𝑐𝑡𝑎𝑛𝑐𝑒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1600" i="1" dirty="0">
                  <a:latin typeface="Cambria Math" panose="02040503050406030204" pitchFamily="18" charset="0"/>
                </a:endParaRPr>
              </a:p>
              <a:p>
                <a:endParaRPr lang="en-US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Phase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Reactor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Reactance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+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Phase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B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Reactor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Reactance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+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Phase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Reactor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Reactance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1600" i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CFE7D78-630D-6C3E-B8A7-566D9986B7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305013"/>
                <a:ext cx="8371651" cy="961482"/>
              </a:xfrm>
              <a:prstGeom prst="rect">
                <a:avLst/>
              </a:prstGeom>
              <a:blipFill>
                <a:blip r:embed="rId3"/>
                <a:stretch>
                  <a:fillRect l="-10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CA44F18-BDEE-F806-AEC8-239C5030EEC8}"/>
                  </a:ext>
                </a:extLst>
              </p:cNvPr>
              <p:cNvSpPr txBox="1"/>
              <p:nvPr/>
            </p:nvSpPr>
            <p:spPr>
              <a:xfrm>
                <a:off x="381000" y="1027641"/>
                <a:ext cx="8283486" cy="9614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𝐴𝑣𝑒𝑟𝑎𝑔𝑒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𝑆𝑒𝑟𝑖𝑒𝑠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𝑅𝑒𝑎𝑐𝑡𝑜𝑟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𝑆𝑅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>
                          <a:latin typeface="Cambria Math" panose="02040503050406030204" pitchFamily="18" charset="0"/>
                        </a:rPr>
                        <m:t>𝑅𝑒𝑠𝑖𝑠𝑡𝑎𝑛𝑐𝑒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1600" i="1" dirty="0">
                  <a:latin typeface="Cambria Math" panose="02040503050406030204" pitchFamily="18" charset="0"/>
                </a:endParaRPr>
              </a:p>
              <a:p>
                <a:endParaRPr lang="en-US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Phase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A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Reactor</m:t>
                          </m:r>
                          <m:r>
                            <m:rPr>
                              <m:nor/>
                            </m:rPr>
                            <a:rPr lang="en-US" sz="16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𝑅𝑒𝑠𝑖𝑠𝑡𝑎𝑛𝑐𝑒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Phase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B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Reactor</m:t>
                          </m:r>
                          <m:r>
                            <m:rPr>
                              <m:nor/>
                            </m:rPr>
                            <a:rPr lang="en-US" sz="16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𝑅𝑒𝑠𝑖𝑠𝑡𝑎𝑛𝑐𝑒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Phase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Reactor</m:t>
                          </m:r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>
                              <a:latin typeface="Cambria Math" panose="02040503050406030204" pitchFamily="18" charset="0"/>
                            </a:rPr>
                            <m:t>𝑅𝑒𝑠𝑖𝑠𝑡𝑎𝑛𝑐𝑒</m:t>
                          </m:r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1600" i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CA44F18-BDEE-F806-AEC8-239C5030EE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027641"/>
                <a:ext cx="8283486" cy="961482"/>
              </a:xfrm>
              <a:prstGeom prst="rect">
                <a:avLst/>
              </a:prstGeom>
              <a:blipFill>
                <a:blip r:embed="rId4"/>
                <a:stretch>
                  <a:fillRect l="-1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7A85A9A-14F3-D91B-F115-0EDBC5A46A79}"/>
                  </a:ext>
                </a:extLst>
              </p:cNvPr>
              <p:cNvSpPr txBox="1"/>
              <p:nvPr/>
            </p:nvSpPr>
            <p:spPr>
              <a:xfrm>
                <a:off x="294715" y="3537329"/>
                <a:ext cx="671568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𝑆𝑅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𝐿𝑜𝑠𝑠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𝑊𝑎𝑡𝑡𝑠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𝐴𝑣𝑒𝑟𝑎𝑔𝑒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𝑆𝑅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𝑅𝑒𝑠𝑖𝑠𝑡𝑎𝑛𝑐𝑒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∗(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𝑁𝑜𝑚𝑖𝑛𝑎𝑙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𝐶𝑇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𝑃𝑟𝑖𝑚𝑎𝑟𝑦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𝐴𝑚𝑝𝑠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600" i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7A85A9A-14F3-D91B-F115-0EDBC5A46A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715" y="3537329"/>
                <a:ext cx="6715685" cy="246221"/>
              </a:xfrm>
              <a:prstGeom prst="rect">
                <a:avLst/>
              </a:prstGeom>
              <a:blipFill>
                <a:blip r:embed="rId5"/>
                <a:stretch>
                  <a:fillRect l="-91" b="-341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9A8D5D2-CD67-C816-508B-C9DD579FED62}"/>
                  </a:ext>
                </a:extLst>
              </p:cNvPr>
              <p:cNvSpPr txBox="1"/>
              <p:nvPr/>
            </p:nvSpPr>
            <p:spPr>
              <a:xfrm>
                <a:off x="304800" y="4105053"/>
                <a:ext cx="653614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𝑆𝑅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𝐿𝑜𝑠𝑠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𝑉𝑎𝑟𝑠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𝐴𝑣𝑒𝑟𝑎𝑔𝑒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𝑆𝑅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𝑅𝑒𝑎𝑐𝑡𝑎𝑛𝑐𝑒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∗(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𝑁𝑜𝑚𝑖𝑛𝑎𝑙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𝐶𝑇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𝑃𝑟𝑖𝑚𝑎𝑟𝑦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𝐴𝑚𝑝𝑠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600" i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9A8D5D2-CD67-C816-508B-C9DD579FED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105053"/>
                <a:ext cx="6536148" cy="246221"/>
              </a:xfrm>
              <a:prstGeom prst="rect">
                <a:avLst/>
              </a:prstGeom>
              <a:blipFill>
                <a:blip r:embed="rId6"/>
                <a:stretch>
                  <a:fillRect l="-93" b="-341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586A2D8-50BB-8866-EFA0-069A49373E94}"/>
                  </a:ext>
                </a:extLst>
              </p:cNvPr>
              <p:cNvSpPr txBox="1"/>
              <p:nvPr/>
            </p:nvSpPr>
            <p:spPr>
              <a:xfrm>
                <a:off x="335902" y="4668228"/>
                <a:ext cx="7493077" cy="5127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𝑆𝑅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%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𝑊𝑎𝑡𝑡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𝐿𝑜𝑠𝑠𝑒𝑠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SR</m:t>
                          </m:r>
                          <m:r>
                            <m:rPr>
                              <m:nor/>
                            </m:rP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Loss</m:t>
                          </m:r>
                          <m:r>
                            <m:rPr>
                              <m:nor/>
                            </m:rP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Watts</m:t>
                          </m:r>
                          <m:r>
                            <m:rPr>
                              <m:nor/>
                            </m:rP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∗ 100)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𝐶𝑇𝑅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𝑃𝑇𝑅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𝑀𝑒𝑡𝑒𝑟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𝑇𝑒𝑠𝑡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𝐶𝑢𝑟𝑟𝑒𝑛𝑡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𝑀𝑒𝑡𝑒𝑟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𝑅𝑎𝑡𝑒𝑑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𝑉𝑜𝑙𝑡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1600" i="1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586A2D8-50BB-8866-EFA0-069A49373E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902" y="4668228"/>
                <a:ext cx="7493077" cy="5127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CAFCC4B-EE31-9111-835F-9FDEA9513003}"/>
                  </a:ext>
                </a:extLst>
              </p:cNvPr>
              <p:cNvSpPr txBox="1"/>
              <p:nvPr/>
            </p:nvSpPr>
            <p:spPr>
              <a:xfrm>
                <a:off x="335902" y="5496655"/>
                <a:ext cx="7359515" cy="5127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𝑆𝑅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%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𝑉𝑎𝑟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𝐿𝑜𝑠𝑠𝑒𝑠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6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SR</m:t>
                          </m:r>
                          <m:r>
                            <m:rPr>
                              <m:nor/>
                            </m:rP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Loss</m:t>
                          </m:r>
                          <m:r>
                            <m:rPr>
                              <m:nor/>
                            </m:rP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Vars</m:t>
                          </m:r>
                          <m:r>
                            <m:rPr>
                              <m:nor/>
                            </m:rPr>
                            <a:rPr lang="en-US" sz="1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∗ 100)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𝐶𝑇𝑅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𝑃𝑇𝑅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𝑀𝑒𝑡𝑒𝑟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𝑇𝑒𝑠𝑡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𝐶𝑢𝑟𝑟𝑒𝑛𝑡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𝑀𝑒𝑡𝑒𝑟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𝑅𝑎𝑡𝑒𝑑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𝑉𝑜𝑙𝑡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1600" i="1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CAFCC4B-EE31-9111-835F-9FDEA9513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902" y="5496655"/>
                <a:ext cx="7359515" cy="5127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61C86472-3BA8-BFC1-4184-DC425AD87A1A}"/>
              </a:ext>
            </a:extLst>
          </p:cNvPr>
          <p:cNvSpPr txBox="1"/>
          <p:nvPr/>
        </p:nvSpPr>
        <p:spPr>
          <a:xfrm>
            <a:off x="1039194" y="6047601"/>
            <a:ext cx="76476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*Negative sign used in Watt and Var Cu % formula to yield a co-efficient that results in a lower calculated load.</a:t>
            </a:r>
          </a:p>
        </p:txBody>
      </p:sp>
    </p:spTree>
    <p:extLst>
      <p:ext uri="{BB962C8B-B14F-4D97-AF65-F5344CB8AC3E}">
        <p14:creationId xmlns:p14="http://schemas.microsoft.com/office/powerpoint/2010/main" val="342110611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12713</TotalTime>
  <Words>136</Words>
  <Application>Microsoft Office PowerPoint</Application>
  <PresentationFormat>On-screen Show (4:3)</PresentationFormat>
  <Paragraphs>29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Cambria Math</vt:lpstr>
      <vt:lpstr>TradeGothic LT</vt:lpstr>
      <vt:lpstr>1_Custom Design</vt:lpstr>
      <vt:lpstr>Office Theme</vt:lpstr>
      <vt:lpstr>PowerPoint Presentation</vt:lpstr>
      <vt:lpstr>Line Loss Formulas from Handbook for Electricity Metering</vt:lpstr>
      <vt:lpstr>SMOG Previously Defined Terms</vt:lpstr>
      <vt:lpstr>Line Loss Formulas Modified for Series Reactors (3 Element)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Maul, Donald</cp:lastModifiedBy>
  <cp:revision>359</cp:revision>
  <cp:lastPrinted>2016-01-21T20:53:15Z</cp:lastPrinted>
  <dcterms:created xsi:type="dcterms:W3CDTF">2016-01-21T15:20:31Z</dcterms:created>
  <dcterms:modified xsi:type="dcterms:W3CDTF">2024-11-19T21:56:43Z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2023-10-19T12:53:30Z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9cb86894-6c01-44dd-96c7-ac59748ed38e</vt:lpwstr>
  </property>
  <property fmtid="{D5CDD505-2E9C-101B-9397-08002B2CF9AE}" pid="9" name="MSIP_Label_7084cbda-52b8-46fb-a7b7-cb5bd465ed85_ContentBits">
    <vt:lpwstr>0</vt:lpwstr>
  </property>
</Properties>
</file>