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21"/>
  </p:notesMasterIdLst>
  <p:handoutMasterIdLst>
    <p:handoutMasterId r:id="rId22"/>
  </p:handoutMasterIdLst>
  <p:sldIdLst>
    <p:sldId id="260" r:id="rId6"/>
    <p:sldId id="355" r:id="rId7"/>
    <p:sldId id="261" r:id="rId8"/>
    <p:sldId id="368" r:id="rId9"/>
    <p:sldId id="277" r:id="rId10"/>
    <p:sldId id="352" r:id="rId11"/>
    <p:sldId id="367" r:id="rId12"/>
    <p:sldId id="296" r:id="rId13"/>
    <p:sldId id="297" r:id="rId14"/>
    <p:sldId id="276" r:id="rId15"/>
    <p:sldId id="287" r:id="rId16"/>
    <p:sldId id="353" r:id="rId17"/>
    <p:sldId id="354" r:id="rId18"/>
    <p:sldId id="370" r:id="rId19"/>
    <p:sldId id="369" r:id="rId2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9F02122-73B8-7571-F3DE-0DC353D82440}" name="Carswell, Cory" initials="CC" userId="S::Cory.Carswell@ercot.com::c63747d5-e4be-47e4-a834-0d38b13ff3ae" providerId="AD"/>
  <p188:author id="{DCE2E846-A41C-7095-E2BA-36D0669FFA49}" name="Drake, Gordon" initials="DG" userId="S::Gordon.Drake@ercot.com::d3aa080c-bd91-4052-98d6-063a86a83a9f" providerId="AD"/>
  <p188:author id="{3274B748-C2E2-CD1D-7097-BB267DC7B270}" name="Drake, Gordon" initials="DG" userId="S::gordon.drake@ercot.com::d3aa080c-bd91-4052-98d6-063a86a83a9f" providerId="AD"/>
  <p188:author id="{C47093A1-EA94-3DBA-9F8A-473D71E0B634}" name="Chu, Zhengguo" initials="CZ" userId="S::Zhengguo.Chu@ercot.com::46b45079-141b-4798-8f61-111a7cd7aa1e" providerId="AD"/>
  <p188:author id="{083EE7A5-F305-92ED-6652-38FC9F8A4846}" name="Chu, Zhengguo" initials="CZ" userId="S::zhengguo.chu@ercot.com::46b45079-141b-4798-8f61-111a7cd7aa1e" providerId="AD"/>
  <p188:author id="{6B37E3C9-22D4-6B4E-DFF8-857158FA6333}" name="Carswell, Cory" initials="CC" userId="S::cory.carswell@ercot.com::c63747d5-e4be-47e4-a834-0d38b13ff3ae" providerId="AD"/>
  <p188:author id="{BDCE6EE9-1CA1-56CE-18BB-03C57A759C57}" name="Dave Maggio" initials="djm" userId="Dave Maggio" providerId="Non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ggio, Dave" initials="MD" lastIdx="4" clrIdx="0">
    <p:extLst>
      <p:ext uri="{19B8F6BF-5375-455C-9EA6-DF929625EA0E}">
        <p15:presenceInfo xmlns:p15="http://schemas.microsoft.com/office/powerpoint/2012/main" userId="S-1-5-21-639947351-343809578-3807592339-4753" providerId="AD"/>
      </p:ext>
    </p:extLst>
  </p:cmAuthor>
  <p:cmAuthor id="2" name="Townsend, Aaron" initials="TA" lastIdx="32" clrIdx="1">
    <p:extLst>
      <p:ext uri="{19B8F6BF-5375-455C-9EA6-DF929625EA0E}">
        <p15:presenceInfo xmlns:p15="http://schemas.microsoft.com/office/powerpoint/2012/main" userId="S-1-5-21-639947351-343809578-3807592339-53395" providerId="AD"/>
      </p:ext>
    </p:extLst>
  </p:cmAuthor>
  <p:cmAuthor id="3" name="Holt, Blake" initials="HB" lastIdx="30" clrIdx="2">
    <p:extLst>
      <p:ext uri="{19B8F6BF-5375-455C-9EA6-DF929625EA0E}">
        <p15:presenceInfo xmlns:p15="http://schemas.microsoft.com/office/powerpoint/2012/main" userId="S-1-5-21-639947351-343809578-3807592339-31793" providerId="AD"/>
      </p:ext>
    </p:extLst>
  </p:cmAuthor>
  <p:cmAuthor id="4" name="Kersulis, Jonas" initials="KJ" lastIdx="1" clrIdx="3">
    <p:extLst>
      <p:ext uri="{19B8F6BF-5375-455C-9EA6-DF929625EA0E}">
        <p15:presenceInfo xmlns:p15="http://schemas.microsoft.com/office/powerpoint/2012/main" userId="S::Jonas.Kersulis@ercot.com::38ec2a83-12fc-4093-8e16-3ee53b6e0485" providerId="AD"/>
      </p:ext>
    </p:extLst>
  </p:cmAuthor>
  <p:cmAuthor id="5" name="djm" initials="djm" lastIdx="1" clrIdx="4">
    <p:extLst>
      <p:ext uri="{19B8F6BF-5375-455C-9EA6-DF929625EA0E}">
        <p15:presenceInfo xmlns:p15="http://schemas.microsoft.com/office/powerpoint/2012/main" userId="djm" providerId="None"/>
      </p:ext>
    </p:extLst>
  </p:cmAuthor>
  <p:cmAuthor id="6" name="Shah, Neil" initials="SN" lastIdx="5" clrIdx="5">
    <p:extLst>
      <p:ext uri="{19B8F6BF-5375-455C-9EA6-DF929625EA0E}">
        <p15:presenceInfo xmlns:p15="http://schemas.microsoft.com/office/powerpoint/2012/main" userId="S::Neil.Shah@ercot.com::c825c17a-b2fe-45c0-a9d5-794112f6ee8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6770"/>
    <a:srgbClr val="F8A208"/>
    <a:srgbClr val="C68106"/>
    <a:srgbClr val="CBE3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E59890B-E7AD-43E9-AD33-2BD1347744CC}" v="2" dt="2024-11-18T21:37:32.15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173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commentAuthors" Target="commentAuthors.xml"/><Relationship Id="rId28" Type="http://schemas.microsoft.com/office/2016/11/relationships/changesInfo" Target="changesInfos/changesInfo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Relationship Id="rId30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u, Zhengguo" userId="46b45079-141b-4798-8f61-111a7cd7aa1e" providerId="ADAL" clId="{4322987E-F77F-42EF-A7D6-2D94851C772A}"/>
    <pc:docChg chg="modSld">
      <pc:chgData name="Chu, Zhengguo" userId="46b45079-141b-4798-8f61-111a7cd7aa1e" providerId="ADAL" clId="{4322987E-F77F-42EF-A7D6-2D94851C772A}" dt="2024-11-19T15:50:24.009" v="20" actId="14100"/>
      <pc:docMkLst>
        <pc:docMk/>
      </pc:docMkLst>
      <pc:sldChg chg="modSp mod">
        <pc:chgData name="Chu, Zhengguo" userId="46b45079-141b-4798-8f61-111a7cd7aa1e" providerId="ADAL" clId="{4322987E-F77F-42EF-A7D6-2D94851C772A}" dt="2024-11-19T15:48:25.859" v="19" actId="20577"/>
        <pc:sldMkLst>
          <pc:docMk/>
          <pc:sldMk cId="730603795" sldId="260"/>
        </pc:sldMkLst>
        <pc:spChg chg="mod">
          <ac:chgData name="Chu, Zhengguo" userId="46b45079-141b-4798-8f61-111a7cd7aa1e" providerId="ADAL" clId="{4322987E-F77F-42EF-A7D6-2D94851C772A}" dt="2024-11-19T15:48:25.859" v="19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Chu, Zhengguo" userId="46b45079-141b-4798-8f61-111a7cd7aa1e" providerId="ADAL" clId="{4322987E-F77F-42EF-A7D6-2D94851C772A}" dt="2024-11-19T15:50:24.009" v="20" actId="14100"/>
        <pc:sldMkLst>
          <pc:docMk/>
          <pc:sldMk cId="587539909" sldId="353"/>
        </pc:sldMkLst>
        <pc:picChg chg="mod">
          <ac:chgData name="Chu, Zhengguo" userId="46b45079-141b-4798-8f61-111a7cd7aa1e" providerId="ADAL" clId="{4322987E-F77F-42EF-A7D6-2D94851C772A}" dt="2024-11-19T15:50:24.009" v="20" actId="14100"/>
          <ac:picMkLst>
            <pc:docMk/>
            <pc:sldMk cId="587539909" sldId="353"/>
            <ac:picMk id="5" creationId="{3B454F47-25B4-4536-8255-A0C85F9F84F4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6029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4045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87484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75385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41975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237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685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9317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8384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9961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1458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1398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2166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5547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550883" y="4837176"/>
            <a:ext cx="4465283" cy="649224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1" cap="sm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547872" y="3429000"/>
            <a:ext cx="4465283" cy="923544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0" cap="none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3547872" y="1325880"/>
            <a:ext cx="5519928" cy="2304288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600" b="1" cap="sm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84040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>
                <a:solidFill>
                  <a:schemeClr val="tx2"/>
                </a:solidFill>
              </a:rPr>
              <a:t>PUBLIC</a:t>
            </a:r>
            <a:endParaRPr lang="en-US" sz="1000" b="1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62" r:id="rId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05200" y="1828800"/>
            <a:ext cx="56388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</a:rPr>
              <a:t>Monthly Review of Reliability Unit Commitment Market Impacts – October 2024</a:t>
            </a:r>
          </a:p>
          <a:p>
            <a:endParaRPr lang="en-US" sz="2000" dirty="0"/>
          </a:p>
          <a:p>
            <a:r>
              <a:rPr lang="en-US" sz="1600" i="1" dirty="0">
                <a:solidFill>
                  <a:schemeClr val="tx2"/>
                </a:solidFill>
              </a:rPr>
              <a:t>Wholesale Market Working Group </a:t>
            </a:r>
          </a:p>
          <a:p>
            <a:endParaRPr lang="en-US" sz="2000" dirty="0"/>
          </a:p>
          <a:p>
            <a:r>
              <a:rPr lang="en-US" dirty="0">
                <a:solidFill>
                  <a:schemeClr val="tx2"/>
                </a:solidFill>
              </a:rPr>
              <a:t>ERCOT Market Analysis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400"/>
              <a:t>RUC-Instructed Resource Dispatch above LDL</a:t>
            </a:r>
            <a:endParaRPr lang="en-US" sz="2400" b="1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475" y="994682"/>
            <a:ext cx="8315326" cy="4876800"/>
          </a:xfrm>
        </p:spPr>
        <p:txBody>
          <a:bodyPr lIns="91440" tIns="45720" rIns="91440" bIns="4572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AEC7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October 2024</a:t>
            </a:r>
            <a:endParaRPr kumimoji="0" lang="en-US" sz="1900" b="0" i="0" u="none" strike="noStrike" kern="1200" cap="none" spc="0" normalizeH="0" baseline="0" noProof="0" dirty="0">
              <a:ln>
                <a:noFill/>
              </a:ln>
              <a:solidFill>
                <a:srgbClr val="5B677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r>
              <a:rPr lang="en-US" sz="1800" dirty="0">
                <a:solidFill>
                  <a:schemeClr val="tx2"/>
                </a:solidFill>
              </a:rPr>
              <a:t>There were 12.4 effective Resource-hours in which Resources that did not successfully opt out were dispatched above their LDL. </a:t>
            </a:r>
            <a:endParaRPr lang="en-US" sz="1800" dirty="0">
              <a:solidFill>
                <a:schemeClr val="tx2"/>
              </a:solidFill>
              <a:cs typeface="Arial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5B677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For </a:t>
            </a:r>
            <a:r>
              <a:rPr lang="en-US" sz="1600" dirty="0">
                <a:solidFill>
                  <a:srgbClr val="5B6770"/>
                </a:solidFill>
                <a:latin typeface="Arial" panose="020B0604020202020204"/>
              </a:rPr>
              <a:t>1.3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5B677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of these Resource-hours, the LMP for the RUC-instructed Resource was above the RUC offer floor.</a:t>
            </a:r>
            <a:endParaRPr lang="en-US" sz="1600" b="0" i="0" u="none" strike="noStrike" kern="1200" cap="none" spc="0" normalizeH="0" baseline="0" noProof="0" dirty="0">
              <a:ln>
                <a:noFill/>
              </a:ln>
              <a:solidFill>
                <a:srgbClr val="5B6770"/>
              </a:solidFill>
              <a:effectLst/>
              <a:uLnTx/>
              <a:uFillTx/>
              <a:latin typeface="Arial" panose="020B0604020202020204"/>
              <a:cs typeface="Arial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5B677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For </a:t>
            </a:r>
            <a:r>
              <a:rPr lang="en-US" sz="1600" dirty="0">
                <a:solidFill>
                  <a:srgbClr val="5B6770"/>
                </a:solidFill>
                <a:latin typeface="Arial" panose="020B0604020202020204"/>
              </a:rPr>
              <a:t>11.1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5B677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of these Resource-hours, the LMP for the RUC-instructed Resource was below the RUC offer floor.</a:t>
            </a:r>
            <a:endParaRPr lang="en-US" sz="1400" b="0" i="0" u="none" strike="noStrike" kern="1200" cap="none" spc="0" normalizeH="0" baseline="0" noProof="0" dirty="0">
              <a:ln>
                <a:noFill/>
              </a:ln>
              <a:solidFill>
                <a:srgbClr val="5B6770"/>
              </a:solidFill>
              <a:effectLst/>
              <a:uLnTx/>
              <a:uFillTx/>
              <a:latin typeface="Arial" panose="020B0604020202020204"/>
              <a:cs typeface="Arial"/>
            </a:endParaRPr>
          </a:p>
          <a:p>
            <a:pPr lvl="2" indent="-285750">
              <a:buFont typeface="Arial" panose="020B0604020202020204" pitchFamily="34" charset="0"/>
              <a:buChar char="–"/>
              <a:defRPr/>
            </a:pPr>
            <a:r>
              <a:rPr lang="en-US" sz="1400" dirty="0">
                <a:solidFill>
                  <a:srgbClr val="5B6770"/>
                </a:solidFill>
                <a:latin typeface="Arial" panose="020B0604020202020204"/>
              </a:rPr>
              <a:t>Of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5B677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these 11.1 Resource-hours, 10.7 Resource-hours were mitigated</a:t>
            </a:r>
            <a:r>
              <a:rPr lang="en-US" sz="1400" dirty="0">
                <a:solidFill>
                  <a:srgbClr val="5B6770"/>
                </a:solidFill>
                <a:latin typeface="Arial" panose="020B0604020202020204"/>
              </a:rPr>
              <a:t>.</a:t>
            </a:r>
            <a:endParaRPr lang="en-US" sz="1400" dirty="0">
              <a:solidFill>
                <a:schemeClr val="tx2"/>
              </a:solidFill>
              <a:cs typeface="Arial"/>
            </a:endParaRPr>
          </a:p>
          <a:p>
            <a:r>
              <a:rPr lang="en-US" sz="1800" dirty="0">
                <a:solidFill>
                  <a:schemeClr val="tx2"/>
                </a:solidFill>
              </a:rPr>
              <a:t>There were no Exceptional Fuel Cost submissions for any RUC-committed Resources.</a:t>
            </a:r>
            <a:endParaRPr lang="en-US" sz="16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4327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46918"/>
          </a:xfrm>
        </p:spPr>
        <p:txBody>
          <a:bodyPr/>
          <a:lstStyle/>
          <a:p>
            <a:r>
              <a:rPr lang="en-US" sz="2400" dirty="0"/>
              <a:t>Reliability Deployment Price Adder: Last 13 Months</a:t>
            </a:r>
            <a:br>
              <a:rPr lang="en-US" sz="2400" dirty="0"/>
            </a:br>
            <a:r>
              <a:rPr lang="en-US" sz="1400" dirty="0"/>
              <a:t>October 2024 had a total of 145.85 RTORDPA hours with an average value of $0.91/MWh.</a:t>
            </a:r>
            <a:br>
              <a:rPr lang="en-US" sz="1400" dirty="0">
                <a:highlight>
                  <a:srgbClr val="FFFF00"/>
                </a:highlight>
              </a:rPr>
            </a:br>
            <a:endParaRPr lang="en-US" sz="1400" dirty="0">
              <a:highlight>
                <a:srgbClr val="FFFF00"/>
              </a:highligh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ECA1D7E-9FAB-08CD-1D53-54D48E4416F6}"/>
              </a:ext>
            </a:extLst>
          </p:cNvPr>
          <p:cNvSpPr txBox="1"/>
          <p:nvPr/>
        </p:nvSpPr>
        <p:spPr>
          <a:xfrm>
            <a:off x="2076672" y="5864177"/>
            <a:ext cx="62128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>
                <a:solidFill>
                  <a:schemeClr val="tx1">
                    <a:lumMod val="65000"/>
                    <a:lumOff val="35000"/>
                  </a:schemeClr>
                </a:solidFill>
              </a:rPr>
              <a:t>These graphs show RTORDPA instances by reliability action: 'RUC Only' for instances triggered solely by Reliability Unit Commitment, 'RUC and other triggers' for instances with RUC and additional triggers, and 'Other triggers only' for instances with non-RUC triggers. The daily average RTORDPA is calculated using the total duration across all categories. See ERCOT protocol section 6.5.7.3.1 for details.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B474878-A3A1-A9AC-0E79-F51B8403991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56827" y="1047812"/>
            <a:ext cx="7506540" cy="4841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81950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B454F47-25B4-4536-8255-A0C85F9F84F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69364" y="855117"/>
            <a:ext cx="7078647" cy="456852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r>
              <a:rPr lang="en-US" sz="2400" dirty="0"/>
              <a:t>Reliability Deployment Price Adder: October 2024</a:t>
            </a:r>
            <a:br>
              <a:rPr lang="en-US" sz="2400" dirty="0"/>
            </a:br>
            <a:r>
              <a:rPr lang="en-US" sz="1400" dirty="0"/>
              <a:t>OD 10/09 had the highest daily time-weighted average RTORDPA of $3.42/MWh.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9B8B601-86BF-66D5-5540-D33C6A8691A3}"/>
              </a:ext>
            </a:extLst>
          </p:cNvPr>
          <p:cNvSpPr txBox="1"/>
          <p:nvPr/>
        </p:nvSpPr>
        <p:spPr>
          <a:xfrm>
            <a:off x="798939" y="5347399"/>
            <a:ext cx="7605620" cy="7848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900">
                <a:solidFill>
                  <a:schemeClr val="tx1">
                    <a:lumMod val="65000"/>
                    <a:lumOff val="35000"/>
                  </a:schemeClr>
                </a:solidFill>
              </a:rPr>
              <a:t>Note: </a:t>
            </a:r>
            <a:endParaRPr lang="en-US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28600" indent="-228600">
              <a:buAutoNum type="arabicPeriod"/>
            </a:pPr>
            <a:r>
              <a:rPr lang="en-US" sz="900">
                <a:solidFill>
                  <a:schemeClr val="tx1">
                    <a:lumMod val="65000"/>
                    <a:lumOff val="35000"/>
                  </a:schemeClr>
                </a:solidFill>
              </a:rPr>
              <a:t>These graphs show RTORDPA instances by reliability action: 'RUC Only' for instances triggered solely by Reliability Unit Commitment, 'RUC and other triggers' for instances with RUC and additional triggers, and 'Other triggers only' for instances with non-RUC triggers. The daily average RTORDPA is calculated using the total duration across all categories. See ERCOT protocol section 6.5.7.3.1 for more details.</a:t>
            </a:r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cs typeface="Arial"/>
            </a:endParaRPr>
          </a:p>
          <a:p>
            <a:r>
              <a:rPr lang="en-US" sz="900">
                <a:solidFill>
                  <a:schemeClr val="tx1">
                    <a:lumMod val="65000"/>
                    <a:lumOff val="35000"/>
                  </a:schemeClr>
                </a:solidFill>
                <a:cs typeface="Arial"/>
              </a:rPr>
              <a:t>2.    The non-zero RTORDPA in grey bar on OD 9/29 was triggered by NCLR Non-Spin Deployment.</a:t>
            </a:r>
          </a:p>
        </p:txBody>
      </p:sp>
    </p:spTree>
    <p:extLst>
      <p:ext uri="{BB962C8B-B14F-4D97-AF65-F5344CB8AC3E}">
        <p14:creationId xmlns:p14="http://schemas.microsoft.com/office/powerpoint/2010/main" val="5875399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631A74C-4318-482B-BDCF-1009CBC57AC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50516" y="1035020"/>
            <a:ext cx="7046459" cy="490724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00" y="201978"/>
            <a:ext cx="8648700" cy="815998"/>
          </a:xfrm>
        </p:spPr>
        <p:txBody>
          <a:bodyPr lIns="91440" tIns="45720" rIns="91440" bIns="45720" anchor="t"/>
          <a:lstStyle/>
          <a:p>
            <a:r>
              <a:rPr lang="en-US" sz="2400" dirty="0"/>
              <a:t>RUC </a:t>
            </a:r>
            <a:r>
              <a:rPr lang="en-US" sz="2400" dirty="0" err="1"/>
              <a:t>Clawback</a:t>
            </a:r>
            <a:r>
              <a:rPr lang="en-US" sz="2400" dirty="0"/>
              <a:t>, Make-Whole, and Shortfall</a:t>
            </a:r>
            <a:br>
              <a:rPr lang="en-US" sz="2400" dirty="0"/>
            </a:br>
            <a:r>
              <a:rPr lang="en-US" sz="1400" dirty="0"/>
              <a:t>For October 2024, the total </a:t>
            </a:r>
            <a:r>
              <a:rPr lang="en-US" sz="1400" dirty="0" err="1"/>
              <a:t>Clawback</a:t>
            </a:r>
            <a:r>
              <a:rPr lang="en-US" sz="1400" dirty="0"/>
              <a:t> Charge was $197,331.  The total Make-Whole Payment was $321,342.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8908601-C139-4ACB-828A-8FA588D945F5}"/>
              </a:ext>
            </a:extLst>
          </p:cNvPr>
          <p:cNvSpPr txBox="1"/>
          <p:nvPr/>
        </p:nvSpPr>
        <p:spPr>
          <a:xfrm>
            <a:off x="2040645" y="6029505"/>
            <a:ext cx="673937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Of the $321,342 in Make-Whole Payments made in October 2024, $5.57 was uplifted to load due to rounding. </a:t>
            </a:r>
          </a:p>
          <a:p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 remaining amount was collected through Capacity-Short Charges.</a:t>
            </a:r>
            <a:endParaRPr lang="en-US" sz="900" dirty="0">
              <a:solidFill>
                <a:schemeClr val="tx1">
                  <a:lumMod val="65000"/>
                  <a:lumOff val="35000"/>
                </a:schemeClr>
              </a:solidFill>
              <a:cs typeface="Arial"/>
            </a:endParaRPr>
          </a:p>
          <a:p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54B86FD-C6A5-4A5E-8937-826D598ADB5D}"/>
              </a:ext>
            </a:extLst>
          </p:cNvPr>
          <p:cNvSpPr txBox="1"/>
          <p:nvPr/>
        </p:nvSpPr>
        <p:spPr>
          <a:xfrm>
            <a:off x="7069394" y="6545719"/>
            <a:ext cx="1775500" cy="21544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Data as of </a:t>
            </a:r>
            <a:r>
              <a:rPr lang="en-US" sz="800">
                <a:solidFill>
                  <a:schemeClr val="tx1">
                    <a:lumMod val="65000"/>
                    <a:lumOff val="35000"/>
                  </a:schemeClr>
                </a:solidFill>
              </a:rPr>
              <a:t>November 8</a:t>
            </a:r>
            <a:r>
              <a:rPr lang="en-US" sz="800" baseline="30000">
                <a:solidFill>
                  <a:schemeClr val="tx1">
                    <a:lumMod val="65000"/>
                    <a:lumOff val="35000"/>
                  </a:schemeClr>
                </a:solidFill>
              </a:rPr>
              <a:t>th</a:t>
            </a:r>
            <a:r>
              <a:rPr lang="en-US" sz="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2024</a:t>
            </a:r>
          </a:p>
        </p:txBody>
      </p:sp>
    </p:spTree>
    <p:extLst>
      <p:ext uri="{BB962C8B-B14F-4D97-AF65-F5344CB8AC3E}">
        <p14:creationId xmlns:p14="http://schemas.microsoft.com/office/powerpoint/2010/main" val="8743535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00" y="206060"/>
            <a:ext cx="8648700" cy="678261"/>
          </a:xfrm>
        </p:spPr>
        <p:txBody>
          <a:bodyPr/>
          <a:lstStyle/>
          <a:p>
            <a:r>
              <a:rPr lang="en-US" sz="2400"/>
              <a:t>RUC Clawback by Settlement Type</a:t>
            </a:r>
            <a:endParaRPr lang="en-US" sz="14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/>
          </a:p>
        </p:txBody>
      </p:sp>
      <p:graphicFrame>
        <p:nvGraphicFramePr>
          <p:cNvPr id="3" name="Table 6">
            <a:extLst>
              <a:ext uri="{FF2B5EF4-FFF2-40B4-BE49-F238E27FC236}">
                <a16:creationId xmlns:a16="http://schemas.microsoft.com/office/drawing/2014/main" id="{E5D8D8BC-AE48-47BE-8B44-D3D5C378D1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8173532"/>
              </p:ext>
            </p:extLst>
          </p:nvPr>
        </p:nvGraphicFramePr>
        <p:xfrm>
          <a:off x="1119366" y="1076385"/>
          <a:ext cx="6962597" cy="40233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8533">
                  <a:extLst>
                    <a:ext uri="{9D8B030D-6E8A-4147-A177-3AD203B41FA5}">
                      <a16:colId xmlns:a16="http://schemas.microsoft.com/office/drawing/2014/main" val="2612637512"/>
                    </a:ext>
                  </a:extLst>
                </a:gridCol>
                <a:gridCol w="1257753">
                  <a:extLst>
                    <a:ext uri="{9D8B030D-6E8A-4147-A177-3AD203B41FA5}">
                      <a16:colId xmlns:a16="http://schemas.microsoft.com/office/drawing/2014/main" val="3690498955"/>
                    </a:ext>
                  </a:extLst>
                </a:gridCol>
                <a:gridCol w="1562561">
                  <a:extLst>
                    <a:ext uri="{9D8B030D-6E8A-4147-A177-3AD203B41FA5}">
                      <a16:colId xmlns:a16="http://schemas.microsoft.com/office/drawing/2014/main" val="1271322669"/>
                    </a:ext>
                  </a:extLst>
                </a:gridCol>
                <a:gridCol w="1624012">
                  <a:extLst>
                    <a:ext uri="{9D8B030D-6E8A-4147-A177-3AD203B41FA5}">
                      <a16:colId xmlns:a16="http://schemas.microsoft.com/office/drawing/2014/main" val="2473856894"/>
                    </a:ext>
                  </a:extLst>
                </a:gridCol>
                <a:gridCol w="1709738">
                  <a:extLst>
                    <a:ext uri="{9D8B030D-6E8A-4147-A177-3AD203B41FA5}">
                      <a16:colId xmlns:a16="http://schemas.microsoft.com/office/drawing/2014/main" val="3766371183"/>
                    </a:ext>
                  </a:extLst>
                </a:gridCol>
              </a:tblGrid>
              <a:tr h="542893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Month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1" i="0" u="none" strike="noStrike" kern="1200">
                          <a:solidFill>
                            <a:schemeClr val="bg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Initial Settlement ($)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1" i="0" u="none" strike="noStrike" kern="1200">
                          <a:solidFill>
                            <a:schemeClr val="bg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Final Settlement Change ($)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1" i="0" u="none" strike="noStrike" kern="1200">
                          <a:solidFill>
                            <a:schemeClr val="bg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True-up Settlement Change ($)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lang="en-US" sz="12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Net as of November 8, 2024 ($)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02597113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Oct ‘23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190,721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190,721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64958066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Nov ‘23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29,684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29,684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140052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Dec ‘23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69575377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Jan ‘24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107,176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-4,657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102,519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1632384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Feb ‘24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88,220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88,220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29998962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Mar ‘24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487,193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487,193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97418637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Apr ‘24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2,092,224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-11,819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2,080,406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53998645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May ‘24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2,084,416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34183115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Jun ’24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99753866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Jul ‘24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47,627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96745478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Aug ‘24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73,690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26300847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Sep ‘24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140,239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80461831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Oct ‘24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179,331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53547526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C4B29219-2490-43CC-8811-FBAE67FDB314}"/>
              </a:ext>
            </a:extLst>
          </p:cNvPr>
          <p:cNvSpPr txBox="1"/>
          <p:nvPr/>
        </p:nvSpPr>
        <p:spPr>
          <a:xfrm>
            <a:off x="4095566" y="5291806"/>
            <a:ext cx="4438834" cy="5078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>
                <a:solidFill>
                  <a:schemeClr val="tx1">
                    <a:lumMod val="65000"/>
                    <a:lumOff val="35000"/>
                  </a:schemeClr>
                </a:solidFill>
              </a:rPr>
              <a:t>Negative dollars represent a payment from ERCOT to a market participant</a:t>
            </a:r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cs typeface="Arial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>
                <a:solidFill>
                  <a:schemeClr val="tx1">
                    <a:lumMod val="65000"/>
                    <a:lumOff val="35000"/>
                  </a:schemeClr>
                </a:solidFill>
              </a:rPr>
              <a:t>“-” indicates settlement has yet to be completed.</a:t>
            </a:r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cs typeface="Arial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>
                <a:solidFill>
                  <a:schemeClr val="tx1">
                    <a:lumMod val="65000"/>
                    <a:lumOff val="35000"/>
                  </a:schemeClr>
                </a:solidFill>
              </a:rPr>
              <a:t>Net figures may differ slightly due to rounding.</a:t>
            </a:r>
          </a:p>
        </p:txBody>
      </p:sp>
    </p:spTree>
    <p:extLst>
      <p:ext uri="{BB962C8B-B14F-4D97-AF65-F5344CB8AC3E}">
        <p14:creationId xmlns:p14="http://schemas.microsoft.com/office/powerpoint/2010/main" val="25760585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00" y="206060"/>
            <a:ext cx="8648700" cy="678261"/>
          </a:xfrm>
        </p:spPr>
        <p:txBody>
          <a:bodyPr/>
          <a:lstStyle/>
          <a:p>
            <a:r>
              <a:rPr lang="en-US" sz="2400"/>
              <a:t>RUC Make-Whole by Settlement Type</a:t>
            </a:r>
            <a:endParaRPr lang="en-US" sz="14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54B86FD-C6A5-4A5E-8937-826D598ADB5D}"/>
              </a:ext>
            </a:extLst>
          </p:cNvPr>
          <p:cNvSpPr txBox="1"/>
          <p:nvPr/>
        </p:nvSpPr>
        <p:spPr>
          <a:xfrm>
            <a:off x="4095566" y="5291806"/>
            <a:ext cx="4438834" cy="5078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>
                <a:solidFill>
                  <a:schemeClr val="tx1">
                    <a:lumMod val="65000"/>
                    <a:lumOff val="35000"/>
                  </a:schemeClr>
                </a:solidFill>
              </a:rPr>
              <a:t>Negative dollars represent a payment from ERCOT to a market participant</a:t>
            </a:r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cs typeface="Arial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>
                <a:solidFill>
                  <a:schemeClr val="tx1">
                    <a:lumMod val="65000"/>
                    <a:lumOff val="35000"/>
                  </a:schemeClr>
                </a:solidFill>
              </a:rPr>
              <a:t>“-” indicates settlement has yet to be completed.</a:t>
            </a:r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cs typeface="Arial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>
                <a:solidFill>
                  <a:schemeClr val="tx1">
                    <a:lumMod val="65000"/>
                    <a:lumOff val="35000"/>
                  </a:schemeClr>
                </a:solidFill>
              </a:rPr>
              <a:t>Net figures may differ slightly due to rounding.</a:t>
            </a:r>
          </a:p>
        </p:txBody>
      </p:sp>
      <p:graphicFrame>
        <p:nvGraphicFramePr>
          <p:cNvPr id="3" name="Table 6">
            <a:extLst>
              <a:ext uri="{FF2B5EF4-FFF2-40B4-BE49-F238E27FC236}">
                <a16:creationId xmlns:a16="http://schemas.microsoft.com/office/drawing/2014/main" id="{E5D8D8BC-AE48-47BE-8B44-D3D5C378D1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9134514"/>
              </p:ext>
            </p:extLst>
          </p:nvPr>
        </p:nvGraphicFramePr>
        <p:xfrm>
          <a:off x="1188720" y="1076385"/>
          <a:ext cx="6766560" cy="40233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8533">
                  <a:extLst>
                    <a:ext uri="{9D8B030D-6E8A-4147-A177-3AD203B41FA5}">
                      <a16:colId xmlns:a16="http://schemas.microsoft.com/office/drawing/2014/main" val="2612637512"/>
                    </a:ext>
                  </a:extLst>
                </a:gridCol>
                <a:gridCol w="1193522">
                  <a:extLst>
                    <a:ext uri="{9D8B030D-6E8A-4147-A177-3AD203B41FA5}">
                      <a16:colId xmlns:a16="http://schemas.microsoft.com/office/drawing/2014/main" val="3690498955"/>
                    </a:ext>
                  </a:extLst>
                </a:gridCol>
                <a:gridCol w="1449805">
                  <a:extLst>
                    <a:ext uri="{9D8B030D-6E8A-4147-A177-3AD203B41FA5}">
                      <a16:colId xmlns:a16="http://schemas.microsoft.com/office/drawing/2014/main" val="1271322669"/>
                    </a:ext>
                  </a:extLst>
                </a:gridCol>
                <a:gridCol w="1582153">
                  <a:extLst>
                    <a:ext uri="{9D8B030D-6E8A-4147-A177-3AD203B41FA5}">
                      <a16:colId xmlns:a16="http://schemas.microsoft.com/office/drawing/2014/main" val="2473856894"/>
                    </a:ext>
                  </a:extLst>
                </a:gridCol>
                <a:gridCol w="1732547">
                  <a:extLst>
                    <a:ext uri="{9D8B030D-6E8A-4147-A177-3AD203B41FA5}">
                      <a16:colId xmlns:a16="http://schemas.microsoft.com/office/drawing/2014/main" val="3766371183"/>
                    </a:ext>
                  </a:extLst>
                </a:gridCol>
              </a:tblGrid>
              <a:tr h="542893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Month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1" i="0" u="none" strike="noStrike" kern="1200">
                          <a:solidFill>
                            <a:schemeClr val="bg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Initial Settlement ($)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1" i="0" u="none" strike="noStrike" kern="1200">
                          <a:solidFill>
                            <a:schemeClr val="bg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Final Settlement Change ($)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1" i="0" u="none" strike="noStrike" kern="1200">
                          <a:solidFill>
                            <a:schemeClr val="bg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True-up Settlement Change ($)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lang="en-US" sz="12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Net as of November 8, 2024 ($)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02597113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Oct ‘23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-72,477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-43,063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-115,540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64958066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Nov ‘23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-194,731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-17,934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-212,665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70362010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Dec ‘23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-5,316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-5,316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15541828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Jan ‘24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-253,466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-79,942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31,417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-301,991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68082181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Feb ‘24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-19,673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-9,004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-28,677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75862407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Mar ‘24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-353,562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-353,562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322117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Apr ‘24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-443,178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-35,271</a:t>
                      </a:r>
                      <a:endParaRPr lang="en-US" sz="1200" b="0" i="0" u="none" strike="noStrike" kern="1200" dirty="0">
                        <a:solidFill>
                          <a:schemeClr val="accent2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-478,449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51111206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May ‘24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-2,957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13332387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Jun ’24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-76,670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18951033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Jul ‘24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-4,297</a:t>
                      </a:r>
                      <a:endParaRPr lang="en-US" sz="1200" b="0" i="0" u="none" strike="noStrike" kern="1200">
                        <a:solidFill>
                          <a:schemeClr val="accent2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7912300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Aug ‘24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-305,171</a:t>
                      </a:r>
                      <a:endParaRPr lang="en-US" sz="1200" b="0" i="0" u="none" strike="noStrike" kern="1200">
                        <a:solidFill>
                          <a:schemeClr val="accent2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47297973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Sep ‘24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-239,681</a:t>
                      </a:r>
                      <a:endParaRPr lang="en-US" sz="1200" b="0" i="0" u="none" strike="noStrike" kern="1200">
                        <a:solidFill>
                          <a:schemeClr val="accent2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42603537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Oct ‘24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-364,395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354689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7399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/>
              <a:t>RUC Resource-Hours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262830" y="5940293"/>
            <a:ext cx="68049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200">
                <a:solidFill>
                  <a:schemeClr val="accent2"/>
                </a:solidFill>
                <a:cs typeface="Book Antiqua"/>
              </a:rPr>
              <a:t>* The difference between “Instructed” and “Effective” values is a result of Resources starting up, shutting down, receiving partial hour instructions, or otherwise not being dispatchable by SCED.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6DBCF5B-F8AE-48F6-AEA6-EAFBA912F9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9087756"/>
              </p:ext>
            </p:extLst>
          </p:nvPr>
        </p:nvGraphicFramePr>
        <p:xfrm>
          <a:off x="975776" y="1127735"/>
          <a:ext cx="7068908" cy="42980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55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61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611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61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507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October 2024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lvl="1" algn="ctr" fontAlgn="b"/>
                      <a:r>
                        <a:rPr lang="en-US" sz="1800" b="1" i="0" u="none" strike="noStrike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Total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1" algn="ctr" fontAlgn="b"/>
                      <a:r>
                        <a:rPr lang="en-US" sz="1800" b="1" i="0" u="none" strike="noStrike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Opt-Out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1" algn="ctr" fontAlgn="b"/>
                      <a:r>
                        <a:rPr lang="en-US" sz="1800" b="1" i="0" u="none" strike="noStrike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Non-Opt-Out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2970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chemeClr val="accent2"/>
                          </a:solidFill>
                          <a:effectLst/>
                          <a:latin typeface="Arial"/>
                        </a:rPr>
                        <a:t>Instructed Resource-Hours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lvl="1" algn="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45720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55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chemeClr val="accent2"/>
                          </a:solidFill>
                          <a:effectLst/>
                          <a:latin typeface="Arial"/>
                        </a:rPr>
                        <a:t>Total Count</a:t>
                      </a:r>
                    </a:p>
                  </a:txBody>
                  <a:tcPr marL="18288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268.0</a:t>
                      </a:r>
                    </a:p>
                  </a:txBody>
                  <a:tcPr marL="9525" marR="9525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20.0</a:t>
                      </a:r>
                    </a:p>
                  </a:txBody>
                  <a:tcPr marL="9525" marR="9525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248.0</a:t>
                      </a:r>
                      <a:endParaRPr lang="en-US" sz="1600" b="0" i="0" u="none" strike="noStrike" kern="1200" dirty="0"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38100" marB="3810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2970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Effective Resource-Hours*</a:t>
                      </a:r>
                      <a:endParaRPr lang="en-US" sz="1800" b="1" i="0" u="none" strike="noStrike" baseline="30000"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lvl="1" algn="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45720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0973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Total Count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257.1</a:t>
                      </a:r>
                    </a:p>
                  </a:txBody>
                  <a:tcPr marL="9525" marR="9525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19.6</a:t>
                      </a:r>
                    </a:p>
                  </a:txBody>
                  <a:tcPr marL="9525" marR="9525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237.5</a:t>
                      </a:r>
                    </a:p>
                  </a:txBody>
                  <a:tcPr marL="9525" marR="9525" marT="38100" marB="3810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0973"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Average Megawatts (MW) for Effective Resource Hours</a:t>
                      </a:r>
                    </a:p>
                  </a:txBody>
                  <a:tcPr marL="76200" marR="76200" marT="38100" marB="38100" anchor="ctr"/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600" b="0" i="0" u="none" strike="noStrike" kern="1200"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38100" marB="38100" anchor="ctr"/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600" b="0" i="0" u="none" strike="noStrike" kern="1200"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38100" marB="38100" anchor="ctr"/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600" b="0" i="0" u="none" strike="noStrike" kern="1200"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38100" marB="38100" anchor="ctr"/>
                </a:tc>
                <a:extLst>
                  <a:ext uri="{0D108BD9-81ED-4DB2-BD59-A6C34878D82A}">
                    <a16:rowId xmlns:a16="http://schemas.microsoft.com/office/drawing/2014/main" val="3093979311"/>
                  </a:ext>
                </a:extLst>
              </a:tr>
              <a:tr h="390973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Average LSL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73.3</a:t>
                      </a:r>
                    </a:p>
                  </a:txBody>
                  <a:tcPr marL="9525" marR="9525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168.7</a:t>
                      </a:r>
                    </a:p>
                  </a:txBody>
                  <a:tcPr marL="9525" marR="9525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65.4</a:t>
                      </a:r>
                    </a:p>
                  </a:txBody>
                  <a:tcPr marL="9525" marR="9525" marT="38100" marB="3810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0973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Average LDL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78.7</a:t>
                      </a:r>
                    </a:p>
                  </a:txBody>
                  <a:tcPr marL="9525" marR="9525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185.9</a:t>
                      </a:r>
                    </a:p>
                  </a:txBody>
                  <a:tcPr marL="9525" marR="9525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69.8</a:t>
                      </a:r>
                    </a:p>
                  </a:txBody>
                  <a:tcPr marL="9525" marR="9525" marT="38100" marB="3810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0973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Average BP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82.7</a:t>
                      </a:r>
                    </a:p>
                  </a:txBody>
                  <a:tcPr marL="9525" marR="9525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204.5</a:t>
                      </a:r>
                    </a:p>
                  </a:txBody>
                  <a:tcPr marL="9525" marR="9525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72.5</a:t>
                      </a:r>
                    </a:p>
                  </a:txBody>
                  <a:tcPr marL="9525" marR="9525" marT="38100" marB="3810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0973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Average HSL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208.6</a:t>
                      </a:r>
                    </a:p>
                  </a:txBody>
                  <a:tcPr marL="9525" marR="9525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299.4</a:t>
                      </a:r>
                    </a:p>
                  </a:txBody>
                  <a:tcPr marL="9525" marR="9525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201.0</a:t>
                      </a:r>
                    </a:p>
                  </a:txBody>
                  <a:tcPr marL="9525" marR="9525" marT="38100" marB="3810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23500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7764"/>
            <a:ext cx="8458200" cy="746918"/>
          </a:xfrm>
        </p:spPr>
        <p:txBody>
          <a:bodyPr lIns="91440" tIns="45720" rIns="91440" bIns="45720" anchor="t"/>
          <a:lstStyle/>
          <a:p>
            <a:r>
              <a:rPr lang="en-US" sz="2400" dirty="0"/>
              <a:t>RUC Instruction Reasons: Last 13 Months</a:t>
            </a:r>
            <a:br>
              <a:rPr lang="en-US" sz="2400" dirty="0"/>
            </a:br>
            <a:r>
              <a:rPr lang="en-US" sz="1400" dirty="0"/>
              <a:t>RUC instructions in October 2024 were primarily to resolve congestion but also to ensure sufficient capacity.</a:t>
            </a:r>
            <a:br>
              <a:rPr lang="en-US" sz="2400" dirty="0">
                <a:highlight>
                  <a:srgbClr val="FFFF00"/>
                </a:highlight>
              </a:rPr>
            </a:br>
            <a:endParaRPr lang="en-US" sz="2400" dirty="0">
              <a:highlight>
                <a:srgbClr val="FFFF00"/>
              </a:highligh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754259A-805E-44B1-B293-64C1EAF252C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86524" y="1245070"/>
            <a:ext cx="7479482" cy="4063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4424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400" dirty="0"/>
              <a:t>RUC Instruction Reasons in </a:t>
            </a:r>
            <a:r>
              <a:rPr lang="en-US" sz="2400" dirty="0">
                <a:solidFill>
                  <a:srgbClr val="00AEC7"/>
                </a:solidFill>
                <a:latin typeface="Arial" panose="020B0604020202020204"/>
              </a:rPr>
              <a:t>October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AEC7"/>
                </a:solidFill>
                <a:effectLst/>
                <a:uLnTx/>
                <a:uFillTx/>
                <a:latin typeface="Arial" panose="020B0604020202020204"/>
                <a:ea typeface="+mj-ea"/>
                <a:cs typeface="+mj-cs"/>
              </a:rPr>
              <a:t> 2024</a:t>
            </a:r>
            <a:br>
              <a:rPr lang="en-US" sz="2400" dirty="0">
                <a:solidFill>
                  <a:schemeClr val="tx2"/>
                </a:solidFill>
              </a:rPr>
            </a:b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9513" y="990600"/>
            <a:ext cx="8534400" cy="1524000"/>
          </a:xfrm>
        </p:spPr>
        <p:txBody>
          <a:bodyPr/>
          <a:lstStyle/>
          <a:p>
            <a:r>
              <a:rPr lang="en-US" sz="1800" dirty="0">
                <a:solidFill>
                  <a:schemeClr val="tx2"/>
                </a:solidFill>
              </a:rPr>
              <a:t>257.1 RUC effective Resource-hours.</a:t>
            </a:r>
            <a:endParaRPr lang="en-US" sz="2000" dirty="0">
              <a:solidFill>
                <a:schemeClr val="tx2"/>
              </a:solidFill>
            </a:endParaRPr>
          </a:p>
          <a:p>
            <a:pPr lvl="1"/>
            <a:r>
              <a:rPr lang="en-US" sz="1600" dirty="0">
                <a:solidFill>
                  <a:schemeClr val="tx2"/>
                </a:solidFill>
              </a:rPr>
              <a:t>110.2 hours (42.85%) for capacity.</a:t>
            </a:r>
          </a:p>
          <a:p>
            <a:pPr lvl="1"/>
            <a:r>
              <a:rPr lang="en-US" sz="1600" dirty="0">
                <a:solidFill>
                  <a:schemeClr val="tx2"/>
                </a:solidFill>
              </a:rPr>
              <a:t>146.9 hours (57.15%) for congestion.</a:t>
            </a:r>
          </a:p>
          <a:p>
            <a:pPr lvl="1"/>
            <a:endParaRPr lang="en-US" sz="1600" dirty="0">
              <a:solidFill>
                <a:schemeClr val="tx2"/>
              </a:solidFill>
            </a:endParaRPr>
          </a:p>
          <a:p>
            <a:pPr lvl="1"/>
            <a:endParaRPr lang="en-US" sz="1600" dirty="0">
              <a:solidFill>
                <a:schemeClr val="tx2"/>
              </a:solidFill>
            </a:endParaRPr>
          </a:p>
          <a:p>
            <a:pPr lvl="1"/>
            <a:endParaRPr lang="en-US" sz="14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18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754259A-805E-44B1-B293-64C1EAF252C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1779" y="2367223"/>
            <a:ext cx="8326368" cy="3718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61089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13740" y="1015691"/>
            <a:ext cx="7516508" cy="5234587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8DE3848D-F869-4A14-B867-268DDF4A2C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4475"/>
            <a:ext cx="8458200" cy="757247"/>
          </a:xfrm>
        </p:spPr>
        <p:txBody>
          <a:bodyPr lIns="91440" tIns="45720" rIns="91440" bIns="45720" anchor="t"/>
          <a:lstStyle/>
          <a:p>
            <a:r>
              <a:rPr lang="en-US" sz="2400" dirty="0"/>
              <a:t>Non-opt-out and Opt-out Totals: Last 13 Months</a:t>
            </a:r>
            <a:br>
              <a:rPr lang="en-US" sz="2000" dirty="0"/>
            </a:br>
            <a:r>
              <a:rPr lang="en-US" sz="1400" dirty="0"/>
              <a:t>October 2024 had a total of 237.5 non-opt-out effective Resource-hours (92.38%) and 19.6 opt-out effective Resource-hours (7.62%).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0957945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3682"/>
            <a:ext cx="8382000" cy="365918"/>
          </a:xfrm>
        </p:spPr>
        <p:txBody>
          <a:bodyPr/>
          <a:lstStyle/>
          <a:p>
            <a:r>
              <a:rPr lang="en-US" sz="2400" dirty="0"/>
              <a:t>Non-opt-out and Opt-out Totals: October 2024</a:t>
            </a:r>
            <a:br>
              <a:rPr lang="en-US" sz="2400" dirty="0"/>
            </a:br>
            <a:br>
              <a:rPr lang="en-US" sz="2400" dirty="0"/>
            </a:br>
            <a:br>
              <a:rPr lang="en-US" sz="2400" dirty="0"/>
            </a:b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5E790A2-6CC7-4CD2-AA61-997D69C2173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26083" y="804437"/>
            <a:ext cx="7538918" cy="5257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51752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3682"/>
            <a:ext cx="8382000" cy="365918"/>
          </a:xfrm>
        </p:spPr>
        <p:txBody>
          <a:bodyPr/>
          <a:lstStyle/>
          <a:p>
            <a:r>
              <a:rPr lang="en-US" sz="2400" dirty="0"/>
              <a:t>RUC Lead Time Margin: October 2024</a:t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CFDA046-49CC-4D97-ADD9-4B0245B9DC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63" y="5062999"/>
            <a:ext cx="8315326" cy="964804"/>
          </a:xfrm>
        </p:spPr>
        <p:txBody>
          <a:bodyPr lIns="91440" tIns="45720" rIns="91440" bIns="45720" anchor="t"/>
          <a:lstStyle/>
          <a:p>
            <a:r>
              <a:rPr lang="en-US" sz="1400" b="1">
                <a:solidFill>
                  <a:schemeClr val="tx2"/>
                </a:solidFill>
              </a:rPr>
              <a:t>Lead time</a:t>
            </a:r>
            <a:r>
              <a:rPr lang="en-US" sz="1400">
                <a:solidFill>
                  <a:schemeClr val="tx2"/>
                </a:solidFill>
              </a:rPr>
              <a:t> refers to the length of time between a RUC instruction and the start of the commitment window.</a:t>
            </a:r>
            <a:endParaRPr lang="en-US" sz="1400">
              <a:solidFill>
                <a:schemeClr val="tx2"/>
              </a:solidFill>
              <a:cs typeface="Arial"/>
            </a:endParaRPr>
          </a:p>
          <a:p>
            <a:r>
              <a:rPr lang="en-US" sz="1400" b="1">
                <a:solidFill>
                  <a:schemeClr val="tx2"/>
                </a:solidFill>
              </a:rPr>
              <a:t>Lead time margin</a:t>
            </a:r>
            <a:r>
              <a:rPr lang="en-US" sz="1400">
                <a:solidFill>
                  <a:schemeClr val="tx2"/>
                </a:solidFill>
              </a:rPr>
              <a:t> is the difference between lead time and the Resource’s startup time.</a:t>
            </a:r>
            <a:endParaRPr lang="en-US" sz="1400">
              <a:solidFill>
                <a:schemeClr val="tx2"/>
              </a:solidFill>
              <a:cs typeface="Arial"/>
            </a:endParaRPr>
          </a:p>
          <a:p>
            <a:pPr lvl="1"/>
            <a:r>
              <a:rPr lang="en-US" sz="1200">
                <a:solidFill>
                  <a:schemeClr val="tx2"/>
                </a:solidFill>
              </a:rPr>
              <a:t>In cases where a Resource is committed for multiple back-to-back time blocks, lead time margin is calculated from the first instruction.</a:t>
            </a:r>
            <a:endParaRPr lang="en-US" sz="1200">
              <a:solidFill>
                <a:schemeClr val="tx2"/>
              </a:solidFill>
              <a:cs typeface="Arial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9339DF6-5C5D-4C78-858D-34640A37096F}"/>
              </a:ext>
            </a:extLst>
          </p:cNvPr>
          <p:cNvSpPr txBox="1"/>
          <p:nvPr/>
        </p:nvSpPr>
        <p:spPr>
          <a:xfrm>
            <a:off x="540438" y="716235"/>
            <a:ext cx="8146361" cy="369332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All RUC commitment windows had a lead time margin at or below 8 hours.</a:t>
            </a:r>
            <a:endParaRPr lang="en-US" dirty="0">
              <a:solidFill>
                <a:schemeClr val="tx2"/>
              </a:solidFill>
              <a:cs typeface="Arial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D51ABE3-0452-457D-B231-786E323D28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7002" y="1479189"/>
            <a:ext cx="3284423" cy="34564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D74C1D7-8F55-4351-AA6F-B22E1FEE815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87867" y="1494839"/>
            <a:ext cx="5753428" cy="3422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14883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074680"/>
          </a:xfrm>
        </p:spPr>
        <p:txBody>
          <a:bodyPr/>
          <a:lstStyle/>
          <a:p>
            <a:r>
              <a:rPr lang="en-US" sz="2400" dirty="0"/>
              <a:t>Average Resource Age: Last 13 Months</a:t>
            </a:r>
            <a:br>
              <a:rPr lang="en-US" sz="3600" dirty="0"/>
            </a:br>
            <a:r>
              <a:rPr lang="en-US" sz="1400" dirty="0"/>
              <a:t>In October 2024, the average age of RUC-committed Resources was 52.2 years for non-opt-out Resource-hours and 68.8 years for opt-out Resource-hours without DAM Commitments and 12.9 for opt-out Resource-hours with DAM Commitments.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8F3DC05-25BF-4B7B-868C-4FC92487971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73468" y="1356290"/>
            <a:ext cx="7320854" cy="4493130"/>
          </a:xfrm>
          <a:prstGeom prst="rect">
            <a:avLst/>
          </a:prstGeom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558BA481-C343-4088-9A25-8F0D48CA03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30892" y="5850017"/>
            <a:ext cx="3971926" cy="381000"/>
          </a:xfrm>
        </p:spPr>
        <p:txBody>
          <a:bodyPr/>
          <a:lstStyle/>
          <a:p>
            <a:pPr marL="0" indent="0">
              <a:buNone/>
            </a:pPr>
            <a:r>
              <a:rPr lang="en-US" sz="1200">
                <a:solidFill>
                  <a:schemeClr val="tx2"/>
                </a:solidFill>
              </a:rPr>
              <a:t>Note: For Resource configurations with multiple physical generators, the age of the oldest generator is used.</a:t>
            </a:r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7560443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B03F4249-95AE-4691-8151-A816FD2779B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477827" y="3577918"/>
            <a:ext cx="6033550" cy="265533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6DAC3954-EF99-49B2-AD01-C6A4156191C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447817" y="899027"/>
            <a:ext cx="6035321" cy="266726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30818"/>
          </a:xfrm>
        </p:spPr>
        <p:txBody>
          <a:bodyPr lIns="91440" tIns="45720" rIns="91440" bIns="45720" anchor="t"/>
          <a:lstStyle/>
          <a:p>
            <a:r>
              <a:rPr lang="en-US" sz="2400" dirty="0"/>
              <a:t>Age Category: Last 13 Months</a:t>
            </a:r>
            <a:br>
              <a:rPr lang="en-US" sz="2400" dirty="0"/>
            </a:br>
            <a:r>
              <a:rPr lang="en-US" sz="1400" dirty="0"/>
              <a:t>Most RUC-committed Resources in October 2024 were more than 50 years old.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59C8F87-39A7-4E77-B01A-BFE5616552CF}"/>
              </a:ext>
            </a:extLst>
          </p:cNvPr>
          <p:cNvSpPr txBox="1"/>
          <p:nvPr/>
        </p:nvSpPr>
        <p:spPr>
          <a:xfrm>
            <a:off x="3970899" y="1046459"/>
            <a:ext cx="12022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>
                <a:solidFill>
                  <a:schemeClr val="tx2"/>
                </a:solidFill>
              </a:rPr>
              <a:t>Non-opt-out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B1E2F86-74F3-496A-A8DF-8166E77102C4}"/>
              </a:ext>
            </a:extLst>
          </p:cNvPr>
          <p:cNvSpPr txBox="1"/>
          <p:nvPr/>
        </p:nvSpPr>
        <p:spPr>
          <a:xfrm>
            <a:off x="4017498" y="3851091"/>
            <a:ext cx="11090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>
                <a:solidFill>
                  <a:schemeClr val="tx2"/>
                </a:solidFill>
              </a:rPr>
              <a:t>Opt-out</a:t>
            </a:r>
          </a:p>
        </p:txBody>
      </p:sp>
    </p:spTree>
    <p:extLst>
      <p:ext uri="{BB962C8B-B14F-4D97-AF65-F5344CB8AC3E}">
        <p14:creationId xmlns:p14="http://schemas.microsoft.com/office/powerpoint/2010/main" val="2309081026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F51A5998F0944EA03AB587B5B58FD3" ma:contentTypeVersion="14" ma:contentTypeDescription="Create a new document." ma:contentTypeScope="" ma:versionID="5de53c7dd9d5e3dd48e81f15fe9d6d64">
  <xsd:schema xmlns:xsd="http://www.w3.org/2001/XMLSchema" xmlns:xs="http://www.w3.org/2001/XMLSchema" xmlns:p="http://schemas.microsoft.com/office/2006/metadata/properties" xmlns:ns2="5f527160-b6a2-448e-b210-55bbe2178a90" xmlns:ns3="cf8c9251-373f-4ee3-86cf-d97122226a81" targetNamespace="http://schemas.microsoft.com/office/2006/metadata/properties" ma:root="true" ma:fieldsID="b9ed68adcc3693f95084af8a9f0e3281" ns2:_="" ns3:_="">
    <xsd:import namespace="5f527160-b6a2-448e-b210-55bbe2178a90"/>
    <xsd:import namespace="cf8c9251-373f-4ee3-86cf-d97122226a8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527160-b6a2-448e-b210-55bbe2178a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a102f585-f336-4ab5-8023-668eed9f00b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8c9251-373f-4ee3-86cf-d97122226a81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87bce286-be28-47de-b9f7-94a506e34291}" ma:internalName="TaxCatchAll" ma:showField="CatchAllData" ma:web="cf8c9251-373f-4ee3-86cf-d97122226a8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f8c9251-373f-4ee3-86cf-d97122226a81" xsi:nil="true"/>
    <lcf76f155ced4ddcb4097134ff3c332f xmlns="5f527160-b6a2-448e-b210-55bbe2178a90">
      <Terms xmlns="http://schemas.microsoft.com/office/infopath/2007/PartnerControls"/>
    </lcf76f155ced4ddcb4097134ff3c332f>
    <SharedWithUsers xmlns="cf8c9251-373f-4ee3-86cf-d97122226a81">
      <UserInfo>
        <DisplayName>King, Ryan</DisplayName>
        <AccountId>37</AccountId>
        <AccountType/>
      </UserInfo>
      <UserInfo>
        <DisplayName>Chu, Zhengguo</DisplayName>
        <AccountId>12</AccountId>
        <AccountType/>
      </UserInfo>
      <UserInfo>
        <DisplayName>Maggio, Dave</DisplayName>
        <AccountId>16</AccountId>
        <AccountType/>
      </UserInfo>
      <UserInfo>
        <DisplayName>Shaw, Pamela</DisplayName>
        <AccountId>18</AccountId>
        <AccountType/>
      </UserInfo>
      <UserInfo>
        <DisplayName>Kersulis, Jonas</DisplayName>
        <AccountId>11</AccountId>
        <AccountType/>
      </UserInfo>
      <UserInfo>
        <DisplayName>Yousefian, Mahnoush</DisplayName>
        <AccountId>22</AccountId>
        <AccountType/>
      </UserInfo>
      <UserInfo>
        <DisplayName>Urquhart, Ike</DisplayName>
        <AccountId>14</AccountId>
        <AccountType/>
      </UserInfo>
      <UserInfo>
        <DisplayName>Carswell, Cory</DisplayName>
        <AccountId>65</AccountId>
        <AccountType/>
      </UserInfo>
      <UserInfo>
        <DisplayName>Skiles, Matthew</DisplayName>
        <AccountId>114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010B87D-DDCF-4759-928C-C99EE807EC1A}">
  <ds:schemaRefs>
    <ds:schemaRef ds:uri="5f527160-b6a2-448e-b210-55bbe2178a90"/>
    <ds:schemaRef ds:uri="cf8c9251-373f-4ee3-86cf-d97122226a81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5f527160-b6a2-448e-b210-55bbe2178a90"/>
    <ds:schemaRef ds:uri="cf8c9251-373f-4ee3-86cf-d97122226a81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988</TotalTime>
  <Words>1066</Words>
  <Application>Microsoft Office PowerPoint</Application>
  <PresentationFormat>On-screen Show (4:3)</PresentationFormat>
  <Paragraphs>251</Paragraphs>
  <Slides>15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Book Antiqua</vt:lpstr>
      <vt:lpstr>Calibri</vt:lpstr>
      <vt:lpstr>1_Custom Design</vt:lpstr>
      <vt:lpstr>Office Theme</vt:lpstr>
      <vt:lpstr>PowerPoint Presentation</vt:lpstr>
      <vt:lpstr>RUC Resource-Hours</vt:lpstr>
      <vt:lpstr>RUC Instruction Reasons: Last 13 Months RUC instructions in October 2024 were primarily to resolve congestion but also to ensure sufficient capacity. </vt:lpstr>
      <vt:lpstr>RUC Instruction Reasons in October 2024 </vt:lpstr>
      <vt:lpstr>Non-opt-out and Opt-out Totals: Last 13 Months October 2024 had a total of 237.5 non-opt-out effective Resource-hours (92.38%) and 19.6 opt-out effective Resource-hours (7.62%).</vt:lpstr>
      <vt:lpstr>Non-opt-out and Opt-out Totals: October 2024   </vt:lpstr>
      <vt:lpstr>RUC Lead Time Margin: October 2024 </vt:lpstr>
      <vt:lpstr>Average Resource Age: Last 13 Months In October 2024, the average age of RUC-committed Resources was 52.2 years for non-opt-out Resource-hours and 68.8 years for opt-out Resource-hours without DAM Commitments and 12.9 for opt-out Resource-hours with DAM Commitments.</vt:lpstr>
      <vt:lpstr>Age Category: Last 13 Months Most RUC-committed Resources in October 2024 were more than 50 years old.</vt:lpstr>
      <vt:lpstr>RUC-Instructed Resource Dispatch above LDL</vt:lpstr>
      <vt:lpstr>Reliability Deployment Price Adder: Last 13 Months October 2024 had a total of 145.85 RTORDPA hours with an average value of $0.91/MWh. </vt:lpstr>
      <vt:lpstr>Reliability Deployment Price Adder: October 2024 OD 10/09 had the highest daily time-weighted average RTORDPA of $3.42/MWh.</vt:lpstr>
      <vt:lpstr>RUC Clawback, Make-Whole, and Shortfall For October 2024, the total Clawback Charge was $197,331.  The total Make-Whole Payment was $321,342.</vt:lpstr>
      <vt:lpstr>RUC Clawback by Settlement Type</vt:lpstr>
      <vt:lpstr>RUC Make-Whole by Settlement Type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Chu, Zhengguo</cp:lastModifiedBy>
  <cp:revision>3</cp:revision>
  <cp:lastPrinted>2016-01-21T20:53:15Z</cp:lastPrinted>
  <dcterms:created xsi:type="dcterms:W3CDTF">2016-01-21T15:20:31Z</dcterms:created>
  <dcterms:modified xsi:type="dcterms:W3CDTF">2024-11-19T15:50:34Z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0x0101009AF51A5998F0944EA03AB587B5B58FD3</vt:lpwstr>
  </property>
  <property fmtid="{D5CDD505-2E9C-101B-9397-08002B2CF9AE}" pid="3" name="MediaServiceImageTags">
    <vt:lpwstr/>
  </property>
  <property fmtid="{D5CDD505-2E9C-101B-9397-08002B2CF9AE}" pid="4" name="MSIP_Label_7084cbda-52b8-46fb-a7b7-cb5bd465ed85_Enabled">
    <vt:lpwstr>true</vt:lpwstr>
  </property>
  <property fmtid="{D5CDD505-2E9C-101B-9397-08002B2CF9AE}" pid="5" name="MSIP_Label_7084cbda-52b8-46fb-a7b7-cb5bd465ed85_SetDate">
    <vt:lpwstr>2023-01-09T20:44:22Z</vt:lpwstr>
  </property>
  <property fmtid="{D5CDD505-2E9C-101B-9397-08002B2CF9AE}" pid="6" name="MSIP_Label_7084cbda-52b8-46fb-a7b7-cb5bd465ed85_Method">
    <vt:lpwstr>Standard</vt:lpwstr>
  </property>
  <property fmtid="{D5CDD505-2E9C-101B-9397-08002B2CF9AE}" pid="7" name="MSIP_Label_7084cbda-52b8-46fb-a7b7-cb5bd465ed85_Name">
    <vt:lpwstr>Internal</vt:lpwstr>
  </property>
  <property fmtid="{D5CDD505-2E9C-101B-9397-08002B2CF9AE}" pid="8" name="MSIP_Label_7084cbda-52b8-46fb-a7b7-cb5bd465ed85_SiteId">
    <vt:lpwstr>0afb747d-bff7-4596-a9fc-950ef9e0ec45</vt:lpwstr>
  </property>
  <property fmtid="{D5CDD505-2E9C-101B-9397-08002B2CF9AE}" pid="9" name="MSIP_Label_7084cbda-52b8-46fb-a7b7-cb5bd465ed85_ActionId">
    <vt:lpwstr>9b7d94b6-8de8-4468-97af-b1344ce27016</vt:lpwstr>
  </property>
  <property fmtid="{D5CDD505-2E9C-101B-9397-08002B2CF9AE}" pid="10" name="MSIP_Label_7084cbda-52b8-46fb-a7b7-cb5bd465ed85_ContentBits">
    <vt:lpwstr>0</vt:lpwstr>
  </property>
</Properties>
</file>