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6"/>
  </p:notesMasterIdLst>
  <p:handoutMasterIdLst>
    <p:handoutMasterId r:id="rId27"/>
  </p:handoutMasterIdLst>
  <p:sldIdLst>
    <p:sldId id="260" r:id="rId6"/>
    <p:sldId id="284" r:id="rId7"/>
    <p:sldId id="267" r:id="rId8"/>
    <p:sldId id="280" r:id="rId9"/>
    <p:sldId id="281" r:id="rId10"/>
    <p:sldId id="282" r:id="rId11"/>
    <p:sldId id="286" r:id="rId12"/>
    <p:sldId id="285" r:id="rId13"/>
    <p:sldId id="287" r:id="rId14"/>
    <p:sldId id="288" r:id="rId15"/>
    <p:sldId id="289" r:id="rId16"/>
    <p:sldId id="290" r:id="rId17"/>
    <p:sldId id="292" r:id="rId18"/>
    <p:sldId id="291" r:id="rId19"/>
    <p:sldId id="293" r:id="rId20"/>
    <p:sldId id="294" r:id="rId21"/>
    <p:sldId id="295" r:id="rId22"/>
    <p:sldId id="296" r:id="rId23"/>
    <p:sldId id="297" r:id="rId24"/>
    <p:sldId id="298"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E2E846-A41C-7095-E2BA-36D0669FFA49}" name="Drake, Gordon" initials="GD" userId="S::Gordon.Drake@ercot.com::d3aa080c-bd91-4052-98d6-063a86a83a9f" providerId="AD"/>
  <p188:author id="{293E1DAA-093D-20C9-C98B-59051D85635A}" name="Maggio, Dave" initials="MD" userId="S::david.maggio@ercot.com::ac169136-3d92-4093-a1ee-cd2fa0ab6301" providerId="AD"/>
  <p188:author id="{8F8837AE-1793-2348-8629-CFFA9D6407D8}" name="Collins, Keith" initials="CK" userId="S::keith.collins@ercot.com::bf982f14-b726-4b2a-bff8-6f7cf9674ef3" providerId="AD"/>
  <p188:author id="{43831BD2-3014-FC08-390A-9936949E1516}" name="Maggio, Dave" initials="DM" userId="S::David.Maggio@ercot.com::ac169136-3d92-4093-a1ee-cd2fa0ab6301" providerId="AD"/>
  <p188:author id="{A9D76DD9-9A99-1096-2E66-173483C9F738}" name="King, Ryan" initials="RK" userId="S::Ryan.King@ercot.com::397dfbf6-562d-4090-9673-fd056153c15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BE3EB"/>
    <a:srgbClr val="00AEC7"/>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67" y="7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ke, Gordon" userId="d3aa080c-bd91-4052-98d6-063a86a83a9f" providerId="ADAL" clId="{79B73160-3280-4C48-9C2A-C2FE7CB6F27F}"/>
    <pc:docChg chg="">
      <pc:chgData name="Drake, Gordon" userId="d3aa080c-bd91-4052-98d6-063a86a83a9f" providerId="ADAL" clId="{79B73160-3280-4C48-9C2A-C2FE7CB6F27F}" dt="2024-11-21T23:00:19.211" v="10"/>
      <pc:docMkLst>
        <pc:docMk/>
      </pc:docMkLst>
      <pc:sldChg chg="delCm">
        <pc:chgData name="Drake, Gordon" userId="d3aa080c-bd91-4052-98d6-063a86a83a9f" providerId="ADAL" clId="{79B73160-3280-4C48-9C2A-C2FE7CB6F27F}" dt="2024-11-21T22:59:34.131" v="1"/>
        <pc:sldMkLst>
          <pc:docMk/>
          <pc:sldMk cId="2818502279" sldId="281"/>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2:59:34.131" v="1"/>
              <pc2:cmMkLst xmlns:pc2="http://schemas.microsoft.com/office/powerpoint/2019/9/main/command">
                <pc:docMk/>
                <pc:sldMk cId="2818502279" sldId="281"/>
                <pc2:cmMk id="{CD520B52-9DCA-42DF-9F4D-DCA6F31E4614}"/>
              </pc2:cmMkLst>
            </pc226:cmChg>
          </p:ext>
        </pc:extLst>
      </pc:sldChg>
      <pc:sldChg chg="delCm">
        <pc:chgData name="Drake, Gordon" userId="d3aa080c-bd91-4052-98d6-063a86a83a9f" providerId="ADAL" clId="{79B73160-3280-4C48-9C2A-C2FE7CB6F27F}" dt="2024-11-21T22:59:40.454" v="2"/>
        <pc:sldMkLst>
          <pc:docMk/>
          <pc:sldMk cId="3524940377" sldId="285"/>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2:59:40.454" v="2"/>
              <pc2:cmMkLst xmlns:pc2="http://schemas.microsoft.com/office/powerpoint/2019/9/main/command">
                <pc:docMk/>
                <pc:sldMk cId="3524940377" sldId="285"/>
                <pc2:cmMk id="{D64A28CD-A021-4642-A257-B2B712BE9467}"/>
              </pc2:cmMkLst>
            </pc226:cmChg>
          </p:ext>
        </pc:extLst>
      </pc:sldChg>
      <pc:sldChg chg="delCm">
        <pc:chgData name="Drake, Gordon" userId="d3aa080c-bd91-4052-98d6-063a86a83a9f" providerId="ADAL" clId="{79B73160-3280-4C48-9C2A-C2FE7CB6F27F}" dt="2024-11-21T22:59:51.161" v="4"/>
        <pc:sldMkLst>
          <pc:docMk/>
          <pc:sldMk cId="1191750074" sldId="287"/>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2:59:51.161" v="4"/>
              <pc2:cmMkLst xmlns:pc2="http://schemas.microsoft.com/office/powerpoint/2019/9/main/command">
                <pc:docMk/>
                <pc:sldMk cId="1191750074" sldId="287"/>
                <pc2:cmMk id="{9A3F7E7D-C2FA-409F-91AF-7E2FE23B4B82}"/>
              </pc2:cmMkLst>
            </pc226:cmChg>
            <pc226:cmChg xmlns:pc226="http://schemas.microsoft.com/office/powerpoint/2022/06/main/command" chg="del">
              <pc226:chgData name="Drake, Gordon" userId="d3aa080c-bd91-4052-98d6-063a86a83a9f" providerId="ADAL" clId="{79B73160-3280-4C48-9C2A-C2FE7CB6F27F}" dt="2024-11-21T22:59:48.545" v="3"/>
              <pc2:cmMkLst xmlns:pc2="http://schemas.microsoft.com/office/powerpoint/2019/9/main/command">
                <pc:docMk/>
                <pc:sldMk cId="1191750074" sldId="287"/>
                <pc2:cmMk id="{AEBE75F8-ADB3-4E46-9747-76D4468E7295}"/>
              </pc2:cmMkLst>
            </pc226:cmChg>
          </p:ext>
        </pc:extLst>
      </pc:sldChg>
      <pc:sldChg chg="delCm">
        <pc:chgData name="Drake, Gordon" userId="d3aa080c-bd91-4052-98d6-063a86a83a9f" providerId="ADAL" clId="{79B73160-3280-4C48-9C2A-C2FE7CB6F27F}" dt="2024-11-21T22:59:56.339" v="5"/>
        <pc:sldMkLst>
          <pc:docMk/>
          <pc:sldMk cId="3593793465" sldId="288"/>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2:59:56.339" v="5"/>
              <pc2:cmMkLst xmlns:pc2="http://schemas.microsoft.com/office/powerpoint/2019/9/main/command">
                <pc:docMk/>
                <pc:sldMk cId="3593793465" sldId="288"/>
                <pc2:cmMk id="{B5F77AF0-5941-453B-9950-274625DC0057}"/>
              </pc2:cmMkLst>
            </pc226:cmChg>
          </p:ext>
        </pc:extLst>
      </pc:sldChg>
      <pc:sldChg chg="delCm">
        <pc:chgData name="Drake, Gordon" userId="d3aa080c-bd91-4052-98d6-063a86a83a9f" providerId="ADAL" clId="{79B73160-3280-4C48-9C2A-C2FE7CB6F27F}" dt="2024-11-21T23:00:02.062" v="6"/>
        <pc:sldMkLst>
          <pc:docMk/>
          <pc:sldMk cId="1658377377" sldId="289"/>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3:00:02.062" v="6"/>
              <pc2:cmMkLst xmlns:pc2="http://schemas.microsoft.com/office/powerpoint/2019/9/main/command">
                <pc:docMk/>
                <pc:sldMk cId="1658377377" sldId="289"/>
                <pc2:cmMk id="{7055AC8F-41ED-4637-BF7E-41BD06253FB4}"/>
              </pc2:cmMkLst>
            </pc226:cmChg>
          </p:ext>
        </pc:extLst>
      </pc:sldChg>
      <pc:sldChg chg="delCm">
        <pc:chgData name="Drake, Gordon" userId="d3aa080c-bd91-4052-98d6-063a86a83a9f" providerId="ADAL" clId="{79B73160-3280-4C48-9C2A-C2FE7CB6F27F}" dt="2024-11-21T23:00:06.866" v="8"/>
        <pc:sldMkLst>
          <pc:docMk/>
          <pc:sldMk cId="410161118" sldId="290"/>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3:00:05.604" v="7"/>
              <pc2:cmMkLst xmlns:pc2="http://schemas.microsoft.com/office/powerpoint/2019/9/main/command">
                <pc:docMk/>
                <pc:sldMk cId="410161118" sldId="290"/>
                <pc2:cmMk id="{05ADDD3E-B464-4A09-B881-ABDE7F474F19}"/>
              </pc2:cmMkLst>
            </pc226:cmChg>
            <pc226:cmChg xmlns:pc226="http://schemas.microsoft.com/office/powerpoint/2022/06/main/command" chg="del">
              <pc226:chgData name="Drake, Gordon" userId="d3aa080c-bd91-4052-98d6-063a86a83a9f" providerId="ADAL" clId="{79B73160-3280-4C48-9C2A-C2FE7CB6F27F}" dt="2024-11-21T23:00:06.866" v="8"/>
              <pc2:cmMkLst xmlns:pc2="http://schemas.microsoft.com/office/powerpoint/2019/9/main/command">
                <pc:docMk/>
                <pc:sldMk cId="410161118" sldId="290"/>
                <pc2:cmMk id="{16393AC7-240F-4FB4-B442-E5B68437AEDC}"/>
              </pc2:cmMkLst>
            </pc226:cmChg>
          </p:ext>
        </pc:extLst>
      </pc:sldChg>
      <pc:sldChg chg="delCm">
        <pc:chgData name="Drake, Gordon" userId="d3aa080c-bd91-4052-98d6-063a86a83a9f" providerId="ADAL" clId="{79B73160-3280-4C48-9C2A-C2FE7CB6F27F}" dt="2024-11-21T23:00:14.825" v="9"/>
        <pc:sldMkLst>
          <pc:docMk/>
          <pc:sldMk cId="82281516" sldId="294"/>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3:00:14.825" v="9"/>
              <pc2:cmMkLst xmlns:pc2="http://schemas.microsoft.com/office/powerpoint/2019/9/main/command">
                <pc:docMk/>
                <pc:sldMk cId="82281516" sldId="294"/>
                <pc2:cmMk id="{747BFC6E-54FB-4409-BC84-140B76E51D7F}"/>
              </pc2:cmMkLst>
            </pc226:cmChg>
          </p:ext>
        </pc:extLst>
      </pc:sldChg>
      <pc:sldChg chg="delCm">
        <pc:chgData name="Drake, Gordon" userId="d3aa080c-bd91-4052-98d6-063a86a83a9f" providerId="ADAL" clId="{79B73160-3280-4C48-9C2A-C2FE7CB6F27F}" dt="2024-11-21T22:59:25.651" v="0"/>
        <pc:sldMkLst>
          <pc:docMk/>
          <pc:sldMk cId="1272879590" sldId="295"/>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2:59:25.651" v="0"/>
              <pc2:cmMkLst xmlns:pc2="http://schemas.microsoft.com/office/powerpoint/2019/9/main/command">
                <pc:docMk/>
                <pc:sldMk cId="1272879590" sldId="295"/>
                <pc2:cmMk id="{87C572DD-346F-41F1-9C1A-632536EF9978}"/>
              </pc2:cmMkLst>
            </pc226:cmChg>
          </p:ext>
        </pc:extLst>
      </pc:sldChg>
      <pc:sldChg chg="delCm">
        <pc:chgData name="Drake, Gordon" userId="d3aa080c-bd91-4052-98d6-063a86a83a9f" providerId="ADAL" clId="{79B73160-3280-4C48-9C2A-C2FE7CB6F27F}" dt="2024-11-21T23:00:19.211" v="10"/>
        <pc:sldMkLst>
          <pc:docMk/>
          <pc:sldMk cId="2734259998" sldId="296"/>
        </pc:sldMkLst>
        <pc:extLst>
          <p:ext xmlns:p="http://schemas.openxmlformats.org/presentationml/2006/main" uri="{D6D511B9-2390-475A-947B-AFAB55BFBCF1}">
            <pc226:cmChg xmlns:pc226="http://schemas.microsoft.com/office/powerpoint/2022/06/main/command" chg="del">
              <pc226:chgData name="Drake, Gordon" userId="d3aa080c-bd91-4052-98d6-063a86a83a9f" providerId="ADAL" clId="{79B73160-3280-4C48-9C2A-C2FE7CB6F27F}" dt="2024-11-21T23:00:19.211" v="10"/>
              <pc2:cmMkLst xmlns:pc2="http://schemas.microsoft.com/office/powerpoint/2019/9/main/command">
                <pc:docMk/>
                <pc:sldMk cId="2734259998" sldId="296"/>
                <pc2:cmMk id="{DE0384D4-D1E0-48EA-8023-E0E4F13D2E01}"/>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11/21/2024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419024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759506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660710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mailto:gordon.drake@ercot.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4774707" cy="2431435"/>
          </a:xfrm>
          <a:prstGeom prst="rect">
            <a:avLst/>
          </a:prstGeom>
          <a:noFill/>
        </p:spPr>
        <p:txBody>
          <a:bodyPr wrap="square" rtlCol="0">
            <a:spAutoFit/>
          </a:bodyPr>
          <a:lstStyle/>
          <a:p>
            <a:r>
              <a:rPr lang="en-US" sz="2000" b="1" dirty="0">
                <a:solidFill>
                  <a:schemeClr val="tx2"/>
                </a:solidFill>
              </a:rPr>
              <a:t>Dispatchable Reliability Reserve Service (DRRS) </a:t>
            </a:r>
          </a:p>
          <a:p>
            <a:endParaRPr lang="en-US" sz="2000" dirty="0">
              <a:solidFill>
                <a:schemeClr val="tx2"/>
              </a:solidFill>
            </a:endParaRPr>
          </a:p>
          <a:p>
            <a:r>
              <a:rPr lang="en-US" dirty="0">
                <a:solidFill>
                  <a:schemeClr val="tx2"/>
                </a:solidFill>
              </a:rPr>
              <a:t>Gordon Drake</a:t>
            </a:r>
          </a:p>
          <a:p>
            <a:r>
              <a:rPr lang="en-US" dirty="0">
                <a:solidFill>
                  <a:schemeClr val="tx2"/>
                </a:solidFill>
              </a:rPr>
              <a:t>Director, Market Design &amp; Analysis</a:t>
            </a:r>
          </a:p>
          <a:p>
            <a:endParaRPr lang="en-US" dirty="0">
              <a:solidFill>
                <a:schemeClr val="tx2"/>
              </a:solidFill>
            </a:endParaRPr>
          </a:p>
          <a:p>
            <a:r>
              <a:rPr lang="en-US" dirty="0">
                <a:solidFill>
                  <a:schemeClr val="tx2"/>
                </a:solidFill>
              </a:rPr>
              <a:t>Supply Analysis Working Group</a:t>
            </a:r>
          </a:p>
          <a:p>
            <a:r>
              <a:rPr lang="en-US" dirty="0">
                <a:solidFill>
                  <a:schemeClr val="tx2"/>
                </a:solidFill>
              </a:rPr>
              <a:t>November 22, 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a:lstStyle/>
          <a:p>
            <a:r>
              <a:rPr lang="en-US" dirty="0"/>
              <a:t>Concept 1 (cont’d)</a:t>
            </a:r>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a:lstStyle/>
          <a:p>
            <a:r>
              <a:rPr lang="en-US" dirty="0"/>
              <a:t>DAM Pass 2</a:t>
            </a:r>
          </a:p>
          <a:p>
            <a:pPr lvl="1"/>
            <a:r>
              <a:rPr lang="en-US" dirty="0"/>
              <a:t>Largely the same as today’s classic DAM optimization</a:t>
            </a:r>
          </a:p>
          <a:p>
            <a:pPr lvl="1"/>
            <a:r>
              <a:rPr lang="en-US" dirty="0"/>
              <a:t>Outputs from Pass 1 may be enforced in Pass 2 to drive appropriate commitment decisions</a:t>
            </a:r>
          </a:p>
          <a:p>
            <a:pPr lvl="1"/>
            <a:r>
              <a:rPr lang="en-US" dirty="0"/>
              <a:t>The quantity eligible for DRRS payment will be an output of this pass</a:t>
            </a:r>
          </a:p>
          <a:p>
            <a:pPr lvl="1"/>
            <a:r>
              <a:rPr lang="en-US" dirty="0"/>
              <a:t>In the pass, On-Line resources awarded DRRS are not “withheld” from SCED but can be economically dispatched</a:t>
            </a:r>
          </a:p>
          <a:p>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593793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a:lstStyle/>
          <a:p>
            <a:r>
              <a:rPr lang="en-US" dirty="0"/>
              <a:t>Concept 1 (cont’d)</a:t>
            </a:r>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a:lstStyle/>
          <a:p>
            <a:r>
              <a:rPr lang="en-US" dirty="0"/>
              <a:t>Real-Time Procurement</a:t>
            </a:r>
          </a:p>
          <a:p>
            <a:pPr lvl="1"/>
            <a:r>
              <a:rPr lang="en-US" dirty="0"/>
              <a:t>To achieve the required reduction in RUC commitments, a process must run ahead of RUC to procure DRRS in real-time while respecting the operating characteristics of DRRS-eligible Resources</a:t>
            </a:r>
          </a:p>
          <a:p>
            <a:pPr lvl="1"/>
            <a:r>
              <a:rPr lang="en-US" dirty="0"/>
              <a:t>This process will run 4 hours ahead of the Operating Hour and procure DRRS only for that Operating Hour</a:t>
            </a:r>
          </a:p>
          <a:p>
            <a:pPr lvl="2"/>
            <a:r>
              <a:rPr lang="en-US" dirty="0"/>
              <a:t>Allows Off-line &gt;2 hour lead time Resources to be procured and deployed as alternative to RUC, if needed</a:t>
            </a:r>
          </a:p>
          <a:p>
            <a:pPr lvl="1"/>
            <a:r>
              <a:rPr lang="en-US" dirty="0"/>
              <a:t>Binding outputs</a:t>
            </a:r>
          </a:p>
          <a:p>
            <a:pPr lvl="2"/>
            <a:r>
              <a:rPr lang="en-US" dirty="0"/>
              <a:t>DRRS MCPC</a:t>
            </a:r>
          </a:p>
          <a:p>
            <a:pPr lvl="2"/>
            <a:r>
              <a:rPr lang="en-US" dirty="0"/>
              <a:t>Quantity eligible for DRRS payment</a:t>
            </a:r>
          </a:p>
          <a:p>
            <a:pPr lvl="2"/>
            <a:r>
              <a:rPr lang="en-US" dirty="0"/>
              <a:t>DRRS awards to Off-Line resources</a:t>
            </a:r>
          </a:p>
          <a:p>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658377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a:lstStyle/>
          <a:p>
            <a:r>
              <a:rPr lang="en-US" dirty="0"/>
              <a:t>Concept 1 (cont’d)</a:t>
            </a:r>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a:lstStyle/>
          <a:p>
            <a:r>
              <a:rPr lang="en-US" sz="2400" dirty="0"/>
              <a:t>Real-Time Procurement and RUC</a:t>
            </a:r>
          </a:p>
          <a:p>
            <a:pPr lvl="1"/>
            <a:r>
              <a:rPr lang="en-US" sz="2000" dirty="0"/>
              <a:t>Once awarded DRRS, an Off-line Resource will update its COP status to “DRRS” for the target Operating Hour</a:t>
            </a:r>
          </a:p>
          <a:p>
            <a:pPr lvl="1"/>
            <a:r>
              <a:rPr lang="en-US" sz="2000" dirty="0"/>
              <a:t>An Off-Line Resource carrying DRRS may choose to self-commit</a:t>
            </a:r>
          </a:p>
          <a:p>
            <a:pPr lvl="1"/>
            <a:r>
              <a:rPr lang="en-US" sz="2000" dirty="0"/>
              <a:t>Otherwise, RUC will prioritize committing an Off-Line Resource with a “DRRS” COP status before one with an “OFF” COP status</a:t>
            </a:r>
          </a:p>
          <a:p>
            <a:r>
              <a:rPr lang="en-US" sz="2400" dirty="0"/>
              <a:t>Real-Time scheduling</a:t>
            </a:r>
          </a:p>
          <a:p>
            <a:pPr lvl="1"/>
            <a:r>
              <a:rPr lang="en-US" sz="2000" dirty="0"/>
              <a:t>RTC-SCED runs as normal</a:t>
            </a:r>
          </a:p>
          <a:p>
            <a:pPr lvl="1"/>
            <a:r>
              <a:rPr lang="en-US" sz="2000" dirty="0"/>
              <a:t>No constraints applied based on DRRS</a:t>
            </a:r>
          </a:p>
          <a:p>
            <a:pPr lvl="1"/>
            <a:r>
              <a:rPr lang="en-US" sz="2000" dirty="0"/>
              <a:t>Resources awarded DRRS are not “withheld” from SCED but can be economically dispatched and/or awarded other AS</a:t>
            </a:r>
          </a:p>
          <a:p>
            <a:pPr lvl="1"/>
            <a:endParaRPr lang="en-US" dirty="0"/>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10161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a:lstStyle/>
          <a:p>
            <a:r>
              <a:rPr lang="en-US" dirty="0"/>
              <a:t>Concept 1 (cont’d)</a:t>
            </a:r>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lIns="91440" tIns="45720" rIns="91440" bIns="45720" anchor="t"/>
          <a:lstStyle/>
          <a:p>
            <a:r>
              <a:rPr lang="en-US" sz="2400" dirty="0"/>
              <a:t>Benefits</a:t>
            </a:r>
          </a:p>
          <a:p>
            <a:pPr lvl="1"/>
            <a:r>
              <a:rPr lang="en-US" sz="2000" dirty="0"/>
              <a:t>Meets the statutory requirements in PURA 39.159</a:t>
            </a:r>
            <a:endParaRPr lang="en-US" sz="2000" dirty="0">
              <a:cs typeface="Arial"/>
            </a:endParaRPr>
          </a:p>
          <a:p>
            <a:pPr lvl="1"/>
            <a:r>
              <a:rPr lang="en-US" sz="2000" dirty="0"/>
              <a:t>Targets all dispatchable Resources and overcomes difficulties for On-line Resources and Energy Storage Resources in NPRR1235 design</a:t>
            </a:r>
            <a:endParaRPr lang="en-US" sz="2000" dirty="0">
              <a:cs typeface="Arial"/>
            </a:endParaRPr>
          </a:p>
          <a:p>
            <a:pPr lvl="1"/>
            <a:r>
              <a:rPr lang="en-US" sz="2000" dirty="0"/>
              <a:t>Value of DRRS will scale with the quantities procured, however Real-Time energy prices will be protected from upward pressure of withholding procured DRRS MW, ensuring that non-dispatchable resources do not receive the same price benefits</a:t>
            </a:r>
            <a:endParaRPr lang="en-US" sz="2000" dirty="0">
              <a:cs typeface="Arial"/>
            </a:endParaRPr>
          </a:p>
          <a:p>
            <a:pPr lvl="1"/>
            <a:r>
              <a:rPr lang="en-US" sz="2000" dirty="0"/>
              <a:t>Allows for future design changes that address both operational needs and resource adequacy goals, without limiting to one approach or the other</a:t>
            </a:r>
          </a:p>
          <a:p>
            <a:r>
              <a:rPr lang="en-US" sz="2200" dirty="0">
                <a:cs typeface="Arial"/>
              </a:rPr>
              <a:t>Drawbacks</a:t>
            </a:r>
          </a:p>
          <a:p>
            <a:pPr lvl="1"/>
            <a:r>
              <a:rPr lang="en-US" sz="2000" dirty="0"/>
              <a:t>New procurement processes in DAM and in advance of RUC increase complexity</a:t>
            </a:r>
          </a:p>
          <a:p>
            <a:pPr lvl="1"/>
            <a:endParaRPr lang="en-US" sz="2000" dirty="0">
              <a:cs typeface="Arial"/>
            </a:endParaRPr>
          </a:p>
          <a:p>
            <a:endParaRPr lang="en-US" dirty="0"/>
          </a:p>
          <a:p>
            <a:pPr lvl="1"/>
            <a:endParaRPr lang="en-US" dirty="0"/>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249794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lIns="91440" tIns="45720" rIns="91440" bIns="45720" anchor="t"/>
          <a:lstStyle/>
          <a:p>
            <a:r>
              <a:rPr lang="en-US" dirty="0"/>
              <a:t>Concept 2</a:t>
            </a:r>
            <a:r>
              <a:rPr lang="en-US"/>
              <a:t> – Release factor option</a:t>
            </a:r>
            <a:endParaRPr lang="en-US" dirty="0"/>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a:lstStyle/>
          <a:p>
            <a:r>
              <a:rPr lang="en-US" dirty="0"/>
              <a:t>Procured in both DAM and Real-Time, using the same demand curves</a:t>
            </a:r>
          </a:p>
          <a:p>
            <a:r>
              <a:rPr lang="en-US" dirty="0"/>
              <a:t>Eligibility</a:t>
            </a:r>
          </a:p>
          <a:p>
            <a:pPr lvl="1"/>
            <a:r>
              <a:rPr lang="en-US" dirty="0"/>
              <a:t>Same as in Concept 1</a:t>
            </a:r>
          </a:p>
          <a:p>
            <a:r>
              <a:rPr lang="en-US" dirty="0"/>
              <a:t>Key attribute of this approach is that capacity is shared between DRRS and other market products</a:t>
            </a:r>
          </a:p>
          <a:p>
            <a:pPr lvl="1"/>
            <a:r>
              <a:rPr lang="en-US" dirty="0"/>
              <a:t>Like “Ramp Sharing” in RTC-SCED, where Regulation capacity awards can overlap with Energy basepoints</a:t>
            </a:r>
          </a:p>
          <a:p>
            <a:r>
              <a:rPr lang="en-US" dirty="0"/>
              <a:t>The quantity of DRRS released to SCED is a function of a “Release Factor” than ranges from 0% to 100%</a:t>
            </a:r>
          </a:p>
          <a:p>
            <a:r>
              <a:rPr lang="en-US" dirty="0"/>
              <a:t>The DRRS MCPC captures a portion of the opportunity cost for Energy and AS</a:t>
            </a:r>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78143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48B8-98CE-B5F2-6EE3-67EBC7B57C09}"/>
              </a:ext>
            </a:extLst>
          </p:cNvPr>
          <p:cNvSpPr>
            <a:spLocks noGrp="1"/>
          </p:cNvSpPr>
          <p:nvPr>
            <p:ph type="title"/>
          </p:nvPr>
        </p:nvSpPr>
        <p:spPr/>
        <p:txBody>
          <a:bodyPr/>
          <a:lstStyle/>
          <a:p>
            <a:r>
              <a:rPr lang="en-US" dirty="0"/>
              <a:t>Concept 2 (cont’d)</a:t>
            </a:r>
          </a:p>
        </p:txBody>
      </p:sp>
      <p:sp>
        <p:nvSpPr>
          <p:cNvPr id="3" name="Content Placeholder 2">
            <a:extLst>
              <a:ext uri="{FF2B5EF4-FFF2-40B4-BE49-F238E27FC236}">
                <a16:creationId xmlns:a16="http://schemas.microsoft.com/office/drawing/2014/main" id="{8DDDB7DA-D0D0-B1C9-CD9A-536565097D2F}"/>
              </a:ext>
            </a:extLst>
          </p:cNvPr>
          <p:cNvSpPr>
            <a:spLocks noGrp="1"/>
          </p:cNvSpPr>
          <p:nvPr>
            <p:ph idx="1"/>
          </p:nvPr>
        </p:nvSpPr>
        <p:spPr/>
        <p:txBody>
          <a:bodyPr/>
          <a:lstStyle/>
          <a:p>
            <a:r>
              <a:rPr lang="en-US" dirty="0"/>
              <a:t>Release Factor concept</a:t>
            </a:r>
          </a:p>
          <a:p>
            <a:pPr lvl="1"/>
            <a:r>
              <a:rPr lang="en-US" dirty="0"/>
              <a:t>There will be interaction between the DRRS MCPCs and Energy LMPs and MCPCs for other AS products</a:t>
            </a:r>
          </a:p>
          <a:p>
            <a:pPr lvl="1"/>
            <a:r>
              <a:rPr lang="en-US" dirty="0"/>
              <a:t>The lower the “Release Factor” (i.e. less DRRS is available to SCED), the greater the impact to Energy and other AS prices</a:t>
            </a:r>
          </a:p>
          <a:p>
            <a:pPr lvl="1"/>
            <a:r>
              <a:rPr lang="en-US" dirty="0"/>
              <a:t>Release Factor can be adjusted based on season, time of day, etc. to balance how much capacity is released and the opportunity costs for Energy and other AS</a:t>
            </a:r>
          </a:p>
          <a:p>
            <a:pPr lvl="1"/>
            <a:r>
              <a:rPr lang="en-US" dirty="0"/>
              <a:t>In Real-Time, as we go short on DRRS, unreleased capacity from On-Line resources can be converted to energy. Priority will be a function of the price points on the DRRS demand curve vs. other AS price points.</a:t>
            </a:r>
          </a:p>
        </p:txBody>
      </p:sp>
      <p:sp>
        <p:nvSpPr>
          <p:cNvPr id="4" name="Slide Number Placeholder 3">
            <a:extLst>
              <a:ext uri="{FF2B5EF4-FFF2-40B4-BE49-F238E27FC236}">
                <a16:creationId xmlns:a16="http://schemas.microsoft.com/office/drawing/2014/main" id="{DC2506C8-F6E8-1D05-ABED-D3C3230A0A92}"/>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053642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48B8-98CE-B5F2-6EE3-67EBC7B57C09}"/>
              </a:ext>
            </a:extLst>
          </p:cNvPr>
          <p:cNvSpPr>
            <a:spLocks noGrp="1"/>
          </p:cNvSpPr>
          <p:nvPr>
            <p:ph type="title"/>
          </p:nvPr>
        </p:nvSpPr>
        <p:spPr/>
        <p:txBody>
          <a:bodyPr/>
          <a:lstStyle/>
          <a:p>
            <a:r>
              <a:rPr lang="en-US" dirty="0"/>
              <a:t>Concept 2 (cont’d)</a:t>
            </a:r>
          </a:p>
        </p:txBody>
      </p:sp>
      <p:sp>
        <p:nvSpPr>
          <p:cNvPr id="3" name="Content Placeholder 2">
            <a:extLst>
              <a:ext uri="{FF2B5EF4-FFF2-40B4-BE49-F238E27FC236}">
                <a16:creationId xmlns:a16="http://schemas.microsoft.com/office/drawing/2014/main" id="{8DDDB7DA-D0D0-B1C9-CD9A-536565097D2F}"/>
              </a:ext>
            </a:extLst>
          </p:cNvPr>
          <p:cNvSpPr>
            <a:spLocks noGrp="1"/>
          </p:cNvSpPr>
          <p:nvPr>
            <p:ph idx="1"/>
          </p:nvPr>
        </p:nvSpPr>
        <p:spPr/>
        <p:txBody>
          <a:bodyPr/>
          <a:lstStyle/>
          <a:p>
            <a:r>
              <a:rPr lang="en-US" dirty="0"/>
              <a:t>DAM Mechanics</a:t>
            </a:r>
          </a:p>
          <a:p>
            <a:pPr lvl="1"/>
            <a:r>
              <a:rPr lang="en-US" dirty="0"/>
              <a:t>As with Concept 1, participation is voluntary</a:t>
            </a:r>
          </a:p>
          <a:p>
            <a:pPr lvl="1"/>
            <a:r>
              <a:rPr lang="en-US" dirty="0"/>
              <a:t>Only Resources offering DRRS will be eligible for a DRRS compensation</a:t>
            </a:r>
          </a:p>
          <a:p>
            <a:pPr lvl="1"/>
            <a:r>
              <a:rPr lang="en-US" dirty="0"/>
              <a:t>For On-Line Resources, DRRS awarded capacity can overlap with other Energy and AS awards</a:t>
            </a:r>
          </a:p>
          <a:p>
            <a:pPr lvl="1"/>
            <a:r>
              <a:rPr lang="en-US" dirty="0"/>
              <a:t>DRRS qualified MW will be limited to the MW output the Resource can ramp to within 2 hours</a:t>
            </a:r>
          </a:p>
          <a:p>
            <a:pPr lvl="2"/>
            <a:r>
              <a:rPr lang="en-US" dirty="0"/>
              <a:t>For ESRs, this calculation will also consider the MW level that can be sustained assuming a full SOC</a:t>
            </a:r>
          </a:p>
          <a:p>
            <a:pPr lvl="1"/>
            <a:r>
              <a:rPr lang="en-US" dirty="0"/>
              <a:t>As with Concept 1, Off-Line Resources awarded DRRS will update their COP status to “DRRS”</a:t>
            </a:r>
          </a:p>
        </p:txBody>
      </p:sp>
      <p:sp>
        <p:nvSpPr>
          <p:cNvPr id="4" name="Slide Number Placeholder 3">
            <a:extLst>
              <a:ext uri="{FF2B5EF4-FFF2-40B4-BE49-F238E27FC236}">
                <a16:creationId xmlns:a16="http://schemas.microsoft.com/office/drawing/2014/main" id="{DC2506C8-F6E8-1D05-ABED-D3C3230A0A92}"/>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82281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22EF8-BD06-28E8-34B3-8F2A23FC3625}"/>
              </a:ext>
            </a:extLst>
          </p:cNvPr>
          <p:cNvSpPr>
            <a:spLocks noGrp="1"/>
          </p:cNvSpPr>
          <p:nvPr>
            <p:ph type="title"/>
          </p:nvPr>
        </p:nvSpPr>
        <p:spPr/>
        <p:txBody>
          <a:bodyPr/>
          <a:lstStyle/>
          <a:p>
            <a:r>
              <a:rPr lang="en-US" dirty="0"/>
              <a:t>Concept 2 (cont’d)</a:t>
            </a:r>
          </a:p>
        </p:txBody>
      </p:sp>
      <p:sp>
        <p:nvSpPr>
          <p:cNvPr id="3" name="Content Placeholder 2">
            <a:extLst>
              <a:ext uri="{FF2B5EF4-FFF2-40B4-BE49-F238E27FC236}">
                <a16:creationId xmlns:a16="http://schemas.microsoft.com/office/drawing/2014/main" id="{C2DBECAB-C9D2-866C-09D5-231DF3C6BF7F}"/>
              </a:ext>
            </a:extLst>
          </p:cNvPr>
          <p:cNvSpPr>
            <a:spLocks noGrp="1"/>
          </p:cNvSpPr>
          <p:nvPr>
            <p:ph idx="1"/>
          </p:nvPr>
        </p:nvSpPr>
        <p:spPr>
          <a:xfrm>
            <a:off x="304800" y="904875"/>
            <a:ext cx="8534400" cy="5052221"/>
          </a:xfrm>
        </p:spPr>
        <p:txBody>
          <a:bodyPr/>
          <a:lstStyle/>
          <a:p>
            <a:r>
              <a:rPr lang="en-US" sz="2400" dirty="0"/>
              <a:t>RUC</a:t>
            </a:r>
          </a:p>
          <a:p>
            <a:pPr lvl="1"/>
            <a:r>
              <a:rPr lang="en-US" sz="2000" dirty="0"/>
              <a:t>An Off-Line Resource carrying DRRS may choose to self-commit</a:t>
            </a:r>
          </a:p>
          <a:p>
            <a:pPr lvl="1"/>
            <a:r>
              <a:rPr lang="en-US" sz="2000" dirty="0"/>
              <a:t>Otherwise, RUC will prioritize committing an Off-Line Resource with a “DRRS” COP status before one with an “OFF” COP status</a:t>
            </a:r>
          </a:p>
          <a:p>
            <a:r>
              <a:rPr lang="en-US" sz="2400" dirty="0"/>
              <a:t>Real-Time</a:t>
            </a:r>
          </a:p>
          <a:p>
            <a:pPr lvl="1"/>
            <a:r>
              <a:rPr lang="en-US" sz="2000" dirty="0"/>
              <a:t>Resources with a “DRRS” COP status will be automatically included</a:t>
            </a:r>
          </a:p>
          <a:p>
            <a:pPr lvl="1"/>
            <a:r>
              <a:rPr lang="en-US" sz="2000" dirty="0"/>
              <a:t>Only Resources offering DRRS in Real-Time will be compensated</a:t>
            </a:r>
          </a:p>
          <a:p>
            <a:pPr lvl="1"/>
            <a:r>
              <a:rPr lang="en-US" sz="2000" dirty="0"/>
              <a:t>In the 2-hour ahead timeframe, RTC-SCED will look at Resources with an “OFF” status and award DRRS based on offers in the current Operating Hour. Awarded Off-Line Resources will update status to “DRRS” for the Operating Hours for which they have been subsequently awarded. </a:t>
            </a:r>
          </a:p>
          <a:p>
            <a:pPr lvl="1"/>
            <a:r>
              <a:rPr lang="en-US" sz="2000" dirty="0"/>
              <a:t>Subsequent runs of RTC-SCED will respect the COP “DRRS” status for the target hour and will not “de-select” DRRS awards</a:t>
            </a:r>
            <a:endParaRPr lang="en-US" dirty="0"/>
          </a:p>
        </p:txBody>
      </p:sp>
      <p:sp>
        <p:nvSpPr>
          <p:cNvPr id="4" name="Slide Number Placeholder 3">
            <a:extLst>
              <a:ext uri="{FF2B5EF4-FFF2-40B4-BE49-F238E27FC236}">
                <a16:creationId xmlns:a16="http://schemas.microsoft.com/office/drawing/2014/main" id="{0C84BCEA-F2F6-9FB3-5720-0BFDEF809ED6}"/>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1272879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E985C-3178-F11E-E3C4-37A436412F81}"/>
              </a:ext>
            </a:extLst>
          </p:cNvPr>
          <p:cNvSpPr>
            <a:spLocks noGrp="1"/>
          </p:cNvSpPr>
          <p:nvPr>
            <p:ph type="title"/>
          </p:nvPr>
        </p:nvSpPr>
        <p:spPr/>
        <p:txBody>
          <a:bodyPr/>
          <a:lstStyle/>
          <a:p>
            <a:r>
              <a:rPr lang="en-US" dirty="0"/>
              <a:t>Concept 2 (cont’d)</a:t>
            </a:r>
          </a:p>
        </p:txBody>
      </p:sp>
      <p:sp>
        <p:nvSpPr>
          <p:cNvPr id="3" name="Content Placeholder 2">
            <a:extLst>
              <a:ext uri="{FF2B5EF4-FFF2-40B4-BE49-F238E27FC236}">
                <a16:creationId xmlns:a16="http://schemas.microsoft.com/office/drawing/2014/main" id="{7AFAEF40-15DB-5FAF-69F7-384F99507450}"/>
              </a:ext>
            </a:extLst>
          </p:cNvPr>
          <p:cNvSpPr>
            <a:spLocks noGrp="1"/>
          </p:cNvSpPr>
          <p:nvPr>
            <p:ph idx="1"/>
          </p:nvPr>
        </p:nvSpPr>
        <p:spPr/>
        <p:txBody>
          <a:bodyPr lIns="91440" tIns="45720" rIns="91440" bIns="45720" anchor="t"/>
          <a:lstStyle/>
          <a:p>
            <a:r>
              <a:rPr lang="en-US" dirty="0"/>
              <a:t>Benefits</a:t>
            </a:r>
          </a:p>
          <a:p>
            <a:pPr lvl="1"/>
            <a:r>
              <a:rPr lang="en-US" dirty="0"/>
              <a:t>Co-optimization with DRRS, Energy, and other AS captures the opportunity costs of Energy and other AS in the DRRS MCPC</a:t>
            </a:r>
            <a:endParaRPr lang="en-US" dirty="0">
              <a:cs typeface="Arial"/>
            </a:endParaRPr>
          </a:p>
          <a:p>
            <a:pPr lvl="1"/>
            <a:r>
              <a:rPr lang="en-US" dirty="0"/>
              <a:t>No requirement for a multi-pass DAM</a:t>
            </a:r>
            <a:endParaRPr lang="en-US" dirty="0">
              <a:cs typeface="Arial"/>
            </a:endParaRPr>
          </a:p>
          <a:p>
            <a:pPr lvl="1"/>
            <a:r>
              <a:rPr lang="en-US" dirty="0"/>
              <a:t>DRRS awards are done closer to Real-Time (2 hours ahead) without the need for a new 4-hour ahead procurement process</a:t>
            </a:r>
          </a:p>
          <a:p>
            <a:r>
              <a:rPr lang="en-US" dirty="0">
                <a:cs typeface="Arial"/>
              </a:rPr>
              <a:t>Drawbacks</a:t>
            </a:r>
          </a:p>
          <a:p>
            <a:pPr lvl="1"/>
            <a:r>
              <a:rPr lang="en-US" dirty="0">
                <a:cs typeface="Arial"/>
              </a:rPr>
              <a:t>Greater impact on price formation, as a function of the “Release Factor”</a:t>
            </a:r>
          </a:p>
          <a:p>
            <a:pPr lvl="1"/>
            <a:r>
              <a:rPr lang="en-US" dirty="0">
                <a:cs typeface="Arial"/>
              </a:rPr>
              <a:t>Upward pressure on energy price benefits other Resources beyond the dispatchable Resources</a:t>
            </a:r>
          </a:p>
        </p:txBody>
      </p:sp>
      <p:sp>
        <p:nvSpPr>
          <p:cNvPr id="4" name="Slide Number Placeholder 3">
            <a:extLst>
              <a:ext uri="{FF2B5EF4-FFF2-40B4-BE49-F238E27FC236}">
                <a16:creationId xmlns:a16="http://schemas.microsoft.com/office/drawing/2014/main" id="{0BC1AED7-810C-DAAC-2138-6488C6422D39}"/>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2734259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92080-B959-7D37-DC26-8CFDA774CCC3}"/>
              </a:ext>
            </a:extLst>
          </p:cNvPr>
          <p:cNvSpPr>
            <a:spLocks noGrp="1"/>
          </p:cNvSpPr>
          <p:nvPr>
            <p:ph type="title"/>
          </p:nvPr>
        </p:nvSpPr>
        <p:spPr/>
        <p:txBody>
          <a:bodyPr/>
          <a:lstStyle/>
          <a:p>
            <a:r>
              <a:rPr lang="en-US" dirty="0"/>
              <a:t>Next Steps on DRRS Consultation</a:t>
            </a:r>
          </a:p>
        </p:txBody>
      </p:sp>
      <p:sp>
        <p:nvSpPr>
          <p:cNvPr id="3" name="Content Placeholder 2">
            <a:extLst>
              <a:ext uri="{FF2B5EF4-FFF2-40B4-BE49-F238E27FC236}">
                <a16:creationId xmlns:a16="http://schemas.microsoft.com/office/drawing/2014/main" id="{239B9A1E-FA13-E552-C74B-A239095CCF55}"/>
              </a:ext>
            </a:extLst>
          </p:cNvPr>
          <p:cNvSpPr>
            <a:spLocks noGrp="1"/>
          </p:cNvSpPr>
          <p:nvPr>
            <p:ph idx="1"/>
          </p:nvPr>
        </p:nvSpPr>
        <p:spPr>
          <a:xfrm>
            <a:off x="304800" y="800100"/>
            <a:ext cx="8534400" cy="5052221"/>
          </a:xfrm>
        </p:spPr>
        <p:txBody>
          <a:bodyPr/>
          <a:lstStyle/>
          <a:p>
            <a:r>
              <a:rPr lang="en-US" dirty="0"/>
              <a:t>PUCT Staff recommendations are clear that DRRS should initially target operational needs but that further design changes may be warranted</a:t>
            </a:r>
          </a:p>
          <a:p>
            <a:r>
              <a:rPr lang="en-US" dirty="0"/>
              <a:t>ERCOT believes that a new design will best “future-proof” DRRS and provide the greatest flexibility for evolution of this Ancillary Service as system needs evolve</a:t>
            </a:r>
          </a:p>
          <a:p>
            <a:r>
              <a:rPr lang="en-US" dirty="0"/>
              <a:t>We have suggested two high-level concepts which each require further refinement to properly assess the benefits and drawbacks</a:t>
            </a:r>
          </a:p>
          <a:p>
            <a:r>
              <a:rPr lang="en-US" dirty="0"/>
              <a:t>We invite stakeholder feedback on the concepts and will bring further details to subsequent SAWG meetings</a:t>
            </a:r>
          </a:p>
        </p:txBody>
      </p:sp>
      <p:sp>
        <p:nvSpPr>
          <p:cNvPr id="4" name="Slide Number Placeholder 3">
            <a:extLst>
              <a:ext uri="{FF2B5EF4-FFF2-40B4-BE49-F238E27FC236}">
                <a16:creationId xmlns:a16="http://schemas.microsoft.com/office/drawing/2014/main" id="{B1320976-5511-38B7-21DC-32D97FB6F602}"/>
              </a:ext>
            </a:extLst>
          </p:cNvPr>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1097905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rPr>
              <a:t>Genesis of DRRS</a:t>
            </a:r>
          </a:p>
        </p:txBody>
      </p:sp>
      <p:sp>
        <p:nvSpPr>
          <p:cNvPr id="3" name="Content Placeholder 2"/>
          <p:cNvSpPr>
            <a:spLocks noGrp="1"/>
          </p:cNvSpPr>
          <p:nvPr>
            <p:ph idx="1"/>
          </p:nvPr>
        </p:nvSpPr>
        <p:spPr>
          <a:xfrm>
            <a:off x="304800" y="835000"/>
            <a:ext cx="8534400" cy="4876800"/>
          </a:xfrm>
        </p:spPr>
        <p:txBody>
          <a:bodyPr/>
          <a:lstStyle/>
          <a:p>
            <a:pPr marL="0" indent="0">
              <a:spcBef>
                <a:spcPts val="0"/>
              </a:spcBef>
              <a:spcAft>
                <a:spcPts val="1200"/>
              </a:spcAft>
              <a:buNone/>
            </a:pPr>
            <a:r>
              <a:rPr lang="en-US" sz="1800" dirty="0"/>
              <a:t>The impetus for developing DRRS comes from PURA 39.159 (d) and (e):</a:t>
            </a:r>
          </a:p>
          <a:p>
            <a:pPr marL="346075" indent="-346075">
              <a:spcBef>
                <a:spcPts val="0"/>
              </a:spcBef>
              <a:spcAft>
                <a:spcPts val="1200"/>
              </a:spcAft>
            </a:pPr>
            <a:r>
              <a:rPr lang="en-US" sz="1800" dirty="0"/>
              <a:t>(d)  The commission shall require the independent organization certified under Section 39.151 for the ERCOT power region to develop and implement an ancillary services program to procure dispatchable reliability reserve services on a day-ahead and real-time basis to account for market uncertainty. Under the required program, the independent organization shall:</a:t>
            </a:r>
          </a:p>
          <a:p>
            <a:pPr marL="746125" lvl="1" indent="-346075">
              <a:spcBef>
                <a:spcPts val="0"/>
              </a:spcBef>
              <a:spcAft>
                <a:spcPts val="1200"/>
              </a:spcAft>
            </a:pPr>
            <a:r>
              <a:rPr lang="en-US" sz="1600" dirty="0"/>
              <a:t>(1)  determine the quantity of services necessary based on historical variations in generation availability for each season based on a targeted reliability standard or goal, including intermittency of non-dispatchable generation facilities and forced outage rates, for dispatchable generation facilities;</a:t>
            </a:r>
            <a:endParaRPr lang="en-US" sz="1800" dirty="0"/>
          </a:p>
          <a:p>
            <a:pPr marL="746125" lvl="1" indent="-346075">
              <a:spcBef>
                <a:spcPts val="0"/>
              </a:spcBef>
              <a:spcAft>
                <a:spcPts val="1200"/>
              </a:spcAft>
            </a:pPr>
            <a:r>
              <a:rPr lang="en-US" sz="1600" dirty="0"/>
              <a:t>(2)  develop criteria for resource participation that require a resource to:</a:t>
            </a:r>
          </a:p>
          <a:p>
            <a:pPr marL="1146175" lvl="2" indent="-346075">
              <a:spcBef>
                <a:spcPts val="0"/>
              </a:spcBef>
              <a:spcAft>
                <a:spcPts val="1200"/>
              </a:spcAft>
            </a:pPr>
            <a:r>
              <a:rPr lang="en-US" sz="1400" dirty="0"/>
              <a:t>(A)  be capable of running for at least four hours at the resource's high sustained limit;</a:t>
            </a:r>
            <a:endParaRPr lang="en-US" sz="1800" dirty="0"/>
          </a:p>
          <a:p>
            <a:pPr marL="1146175" lvl="2" indent="-346075">
              <a:spcBef>
                <a:spcPts val="0"/>
              </a:spcBef>
              <a:spcAft>
                <a:spcPts val="1200"/>
              </a:spcAft>
            </a:pPr>
            <a:r>
              <a:rPr lang="en-US" sz="1400" dirty="0"/>
              <a:t>(B)  be online and dispatchable not more than two hours after being called on for deployment; and</a:t>
            </a:r>
          </a:p>
          <a:p>
            <a:pPr marL="1146175" lvl="2" indent="-346075">
              <a:spcBef>
                <a:spcPts val="0"/>
              </a:spcBef>
              <a:spcAft>
                <a:spcPts val="1200"/>
              </a:spcAft>
            </a:pPr>
            <a:r>
              <a:rPr lang="en-US" sz="1400" dirty="0"/>
              <a:t>(C)  have the dispatchable flexibility to address inter-hour operational challenges; and</a:t>
            </a:r>
          </a:p>
          <a:p>
            <a:pPr marL="746125" lvl="1" indent="-346075">
              <a:spcBef>
                <a:spcPts val="0"/>
              </a:spcBef>
              <a:spcAft>
                <a:spcPts val="1200"/>
              </a:spcAft>
            </a:pPr>
            <a:r>
              <a:rPr lang="en-US" sz="1600" dirty="0"/>
              <a:t>(3)  reduce the amount of reliability unit commitment by the amount of dispatchable reliability reserve services procured under this section.</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59021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92080-B959-7D37-DC26-8CFDA774CCC3}"/>
              </a:ext>
            </a:extLst>
          </p:cNvPr>
          <p:cNvSpPr>
            <a:spLocks noGrp="1"/>
          </p:cNvSpPr>
          <p:nvPr>
            <p:ph type="title"/>
          </p:nvPr>
        </p:nvSpPr>
        <p:spPr/>
        <p:txBody>
          <a:bodyPr/>
          <a:lstStyle/>
          <a:p>
            <a:r>
              <a:rPr lang="en-US" dirty="0"/>
              <a:t>Request for Feedback</a:t>
            </a:r>
          </a:p>
        </p:txBody>
      </p:sp>
      <p:sp>
        <p:nvSpPr>
          <p:cNvPr id="3" name="Content Placeholder 2">
            <a:extLst>
              <a:ext uri="{FF2B5EF4-FFF2-40B4-BE49-F238E27FC236}">
                <a16:creationId xmlns:a16="http://schemas.microsoft.com/office/drawing/2014/main" id="{239B9A1E-FA13-E552-C74B-A239095CCF55}"/>
              </a:ext>
            </a:extLst>
          </p:cNvPr>
          <p:cNvSpPr>
            <a:spLocks noGrp="1"/>
          </p:cNvSpPr>
          <p:nvPr>
            <p:ph idx="1"/>
          </p:nvPr>
        </p:nvSpPr>
        <p:spPr/>
        <p:txBody>
          <a:bodyPr/>
          <a:lstStyle/>
          <a:p>
            <a:r>
              <a:rPr lang="en-US" dirty="0"/>
              <a:t>Which of the two proposed concepts would you feel best addresses the operational risk of forecast uncertainty?</a:t>
            </a:r>
          </a:p>
          <a:p>
            <a:r>
              <a:rPr lang="en-US" dirty="0"/>
              <a:t>Which of the two proposed concepts best supports effective price formation?</a:t>
            </a:r>
          </a:p>
          <a:p>
            <a:r>
              <a:rPr lang="en-US" dirty="0"/>
              <a:t>What suggestions do you have to enhance either concept design?</a:t>
            </a:r>
          </a:p>
          <a:p>
            <a:r>
              <a:rPr lang="en-US" dirty="0"/>
              <a:t>What questions do you have about either the design or implementation of one or both concepts?</a:t>
            </a:r>
          </a:p>
          <a:p>
            <a:r>
              <a:rPr lang="en-US" dirty="0"/>
              <a:t>Please provide feedback by December 13, 2024 to </a:t>
            </a:r>
            <a:r>
              <a:rPr lang="en-US" dirty="0">
                <a:hlinkClick r:id="rId2"/>
              </a:rPr>
              <a:t>gordon.drake@ercot.com</a:t>
            </a:r>
            <a:r>
              <a:rPr lang="en-US" dirty="0"/>
              <a:t>.</a:t>
            </a:r>
          </a:p>
        </p:txBody>
      </p:sp>
      <p:sp>
        <p:nvSpPr>
          <p:cNvPr id="4" name="Slide Number Placeholder 3">
            <a:extLst>
              <a:ext uri="{FF2B5EF4-FFF2-40B4-BE49-F238E27FC236}">
                <a16:creationId xmlns:a16="http://schemas.microsoft.com/office/drawing/2014/main" id="{B1320976-5511-38B7-21DC-32D97FB6F602}"/>
              </a:ext>
            </a:extLst>
          </p:cNvPr>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323847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rPr>
              <a:t>DRRS Design to Date</a:t>
            </a:r>
          </a:p>
        </p:txBody>
      </p:sp>
      <p:sp>
        <p:nvSpPr>
          <p:cNvPr id="3" name="Content Placeholder 2"/>
          <p:cNvSpPr>
            <a:spLocks noGrp="1"/>
          </p:cNvSpPr>
          <p:nvPr>
            <p:ph idx="1"/>
          </p:nvPr>
        </p:nvSpPr>
        <p:spPr>
          <a:xfrm>
            <a:off x="304800" y="835000"/>
            <a:ext cx="8534400" cy="4876800"/>
          </a:xfrm>
        </p:spPr>
        <p:txBody>
          <a:bodyPr/>
          <a:lstStyle/>
          <a:p>
            <a:pPr marL="346075" indent="-346075">
              <a:spcBef>
                <a:spcPts val="0"/>
              </a:spcBef>
              <a:spcAft>
                <a:spcPts val="1200"/>
              </a:spcAft>
            </a:pPr>
            <a:r>
              <a:rPr lang="en-US" sz="2000" dirty="0"/>
              <a:t>Through 2024, ERCOT and stakeholders have been developing the concept of DRRS as an Ancillary Service. The key attributes of this approach have been:</a:t>
            </a:r>
          </a:p>
          <a:p>
            <a:pPr marL="746125" lvl="1" indent="-346075">
              <a:spcBef>
                <a:spcPts val="0"/>
              </a:spcBef>
              <a:spcAft>
                <a:spcPts val="1200"/>
              </a:spcAft>
            </a:pPr>
            <a:r>
              <a:rPr lang="en-US" sz="1800" dirty="0"/>
              <a:t>DRRS will be a standalone Ancillary Service, not a subtype of another existing Ancillary Service such as Non-Spin</a:t>
            </a:r>
          </a:p>
          <a:p>
            <a:pPr marL="746125" lvl="1" indent="-346075">
              <a:spcBef>
                <a:spcPts val="0"/>
              </a:spcBef>
              <a:spcAft>
                <a:spcPts val="1200"/>
              </a:spcAft>
            </a:pPr>
            <a:r>
              <a:rPr lang="en-US" sz="1800" dirty="0"/>
              <a:t>DRRS will be designed to meet operational needs around forecast uncertainty on both the supply-side and demand-side</a:t>
            </a:r>
          </a:p>
          <a:p>
            <a:pPr marL="746125" lvl="1" indent="-346075">
              <a:spcBef>
                <a:spcPts val="0"/>
              </a:spcBef>
              <a:spcAft>
                <a:spcPts val="1200"/>
              </a:spcAft>
            </a:pPr>
            <a:r>
              <a:rPr lang="en-US" sz="1800" dirty="0"/>
              <a:t>Eligibility will be initially limited to Off-Line dispatchable Resources that can start within 2 hours and operate at their High Sustained Limit (HSL) for at least 4 hours, with consideration of Energy Storage Resources (ESRs) being taken up in a distinct design effort</a:t>
            </a:r>
          </a:p>
          <a:p>
            <a:pPr marL="746125" lvl="1" indent="-346075">
              <a:spcBef>
                <a:spcPts val="0"/>
              </a:spcBef>
              <a:spcAft>
                <a:spcPts val="1200"/>
              </a:spcAft>
            </a:pPr>
            <a:r>
              <a:rPr lang="en-US" sz="1800" dirty="0"/>
              <a:t>Controllable Load Resources will not be eligible to provide DRRS</a:t>
            </a:r>
          </a:p>
          <a:p>
            <a:pPr marL="346075" indent="-346075">
              <a:spcBef>
                <a:spcPts val="0"/>
              </a:spcBef>
              <a:spcAft>
                <a:spcPts val="1200"/>
              </a:spcAft>
            </a:pPr>
            <a:r>
              <a:rPr lang="en-US" sz="2000" dirty="0"/>
              <a:t>NPRR1235 has been the primary vehicle for specifying how these attributes and other design elements will be incorporated in the Protocols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rPr>
              <a:t>Operational tool? Or resource adequacy mechanism?</a:t>
            </a:r>
          </a:p>
        </p:txBody>
      </p:sp>
      <p:sp>
        <p:nvSpPr>
          <p:cNvPr id="3" name="Content Placeholder 2"/>
          <p:cNvSpPr>
            <a:spLocks noGrp="1"/>
          </p:cNvSpPr>
          <p:nvPr>
            <p:ph idx="1"/>
          </p:nvPr>
        </p:nvSpPr>
        <p:spPr>
          <a:xfrm>
            <a:off x="304800" y="835000"/>
            <a:ext cx="8534400" cy="4876800"/>
          </a:xfrm>
        </p:spPr>
        <p:txBody>
          <a:bodyPr/>
          <a:lstStyle/>
          <a:p>
            <a:pPr marL="346075" indent="-346075">
              <a:spcBef>
                <a:spcPts val="0"/>
              </a:spcBef>
              <a:spcAft>
                <a:spcPts val="1200"/>
              </a:spcAft>
            </a:pPr>
            <a:endParaRPr lang="en-US" sz="2000" dirty="0"/>
          </a:p>
          <a:p>
            <a:pPr marL="346075" indent="-346075">
              <a:spcBef>
                <a:spcPts val="0"/>
              </a:spcBef>
              <a:spcAft>
                <a:spcPts val="1200"/>
              </a:spcAft>
            </a:pPr>
            <a:r>
              <a:rPr lang="en-US" sz="2000" dirty="0"/>
              <a:t>In August, Luminant presented to SAWG that DRRS should be explicitly linked to achieving the Reliability Standard approved by the PUCT. This was followed by formal comments from Luminant in advance of the September SAWG meeting.</a:t>
            </a:r>
          </a:p>
          <a:p>
            <a:pPr marL="346075" indent="-346075">
              <a:spcBef>
                <a:spcPts val="0"/>
              </a:spcBef>
              <a:spcAft>
                <a:spcPts val="1200"/>
              </a:spcAft>
            </a:pPr>
            <a:r>
              <a:rPr lang="en-US" sz="2000" dirty="0"/>
              <a:t>This proposed approach was met with a mix of support and opposition from stakeholders. Both the IMM and ERCOT expressed concerns about the approach, particularly from the perspective of price formation as well as the genesis of DRRS as an operational uncertainty tool.</a:t>
            </a:r>
          </a:p>
          <a:p>
            <a:pPr marL="346075" indent="-346075">
              <a:spcBef>
                <a:spcPts val="0"/>
              </a:spcBef>
              <a:spcAft>
                <a:spcPts val="1200"/>
              </a:spcAft>
            </a:pPr>
            <a:r>
              <a:rPr lang="en-US" sz="2000" dirty="0"/>
              <a:t>As part of the PUCT Ancillary Services Study, the PUCT invited comments on the role of DRRS and how to address concerns about price formation. DRRS was discussed at length at the 10/31 PUC workshop on the AS Study.</a:t>
            </a:r>
          </a:p>
          <a:p>
            <a:pPr marL="746125" lvl="1" indent="-346075">
              <a:spcBef>
                <a:spcPts val="0"/>
              </a:spcBef>
              <a:spcAft>
                <a:spcPts val="1200"/>
              </a:spcAft>
            </a:pPr>
            <a:r>
              <a:rPr lang="en-US" sz="1800" dirty="0"/>
              <a:t>“Commenters were split on the topic of whether DRRS was intended to be a resource adequacy tool and the consequences thereof.” – PUCT Staff</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22447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79247-0313-70CD-21D7-7B7CE731E96B}"/>
              </a:ext>
            </a:extLst>
          </p:cNvPr>
          <p:cNvSpPr>
            <a:spLocks noGrp="1"/>
          </p:cNvSpPr>
          <p:nvPr>
            <p:ph type="title"/>
          </p:nvPr>
        </p:nvSpPr>
        <p:spPr/>
        <p:txBody>
          <a:bodyPr/>
          <a:lstStyle/>
          <a:p>
            <a:r>
              <a:rPr lang="en-US"/>
              <a:t>PUCT</a:t>
            </a:r>
            <a:r>
              <a:rPr lang="en-US" dirty="0"/>
              <a:t> Staff recommendations provide guidance</a:t>
            </a:r>
          </a:p>
        </p:txBody>
      </p:sp>
      <p:sp>
        <p:nvSpPr>
          <p:cNvPr id="3" name="Content Placeholder 2">
            <a:extLst>
              <a:ext uri="{FF2B5EF4-FFF2-40B4-BE49-F238E27FC236}">
                <a16:creationId xmlns:a16="http://schemas.microsoft.com/office/drawing/2014/main" id="{D74468C1-FED0-9F9A-2CF8-8CF9F4858EB1}"/>
              </a:ext>
            </a:extLst>
          </p:cNvPr>
          <p:cNvSpPr>
            <a:spLocks noGrp="1"/>
          </p:cNvSpPr>
          <p:nvPr>
            <p:ph idx="1"/>
          </p:nvPr>
        </p:nvSpPr>
        <p:spPr/>
        <p:txBody>
          <a:bodyPr/>
          <a:lstStyle/>
          <a:p>
            <a:r>
              <a:rPr lang="en-US" sz="2000" dirty="0"/>
              <a:t>“Staff has reviewed the comments regarding the role of DRRS as a resource adequacy tool and </a:t>
            </a:r>
            <a:r>
              <a:rPr lang="en-US" sz="2000" dirty="0">
                <a:highlight>
                  <a:srgbClr val="FFFF00"/>
                </a:highlight>
              </a:rPr>
              <a:t>recommends that the Commission not grant it a special status for this purpose</a:t>
            </a:r>
            <a:r>
              <a:rPr lang="en-US" sz="2000" dirty="0"/>
              <a:t>.” </a:t>
            </a:r>
          </a:p>
          <a:p>
            <a:r>
              <a:rPr lang="en-US" sz="2000" dirty="0"/>
              <a:t>“... </a:t>
            </a:r>
            <a:r>
              <a:rPr lang="en-US" sz="2000" dirty="0">
                <a:highlight>
                  <a:srgbClr val="FFFF00"/>
                </a:highlight>
              </a:rPr>
              <a:t>designating DRRS as a resource adequacy tool is not necessary to use it for resource adequacy purposes</a:t>
            </a:r>
            <a:r>
              <a:rPr lang="en-US" sz="2000" dirty="0"/>
              <a:t>, though, making such a designation could lead to misunderstandings.” </a:t>
            </a:r>
          </a:p>
          <a:p>
            <a:r>
              <a:rPr lang="en-US" sz="2000" dirty="0"/>
              <a:t>“To the extent that the Commission seeks to further incentivize dispatchable generation, </a:t>
            </a:r>
            <a:r>
              <a:rPr lang="en-US" sz="2000" dirty="0">
                <a:highlight>
                  <a:srgbClr val="FFFF00"/>
                </a:highlight>
              </a:rPr>
              <a:t>changes to DRRS procurement design could be one of the many options available</a:t>
            </a:r>
            <a:r>
              <a:rPr lang="en-US" sz="2000" dirty="0"/>
              <a:t>.”</a:t>
            </a:r>
          </a:p>
          <a:p>
            <a:r>
              <a:rPr lang="en-US" sz="2000" dirty="0"/>
              <a:t>“Staff recommends that present design efforts not be diverted to also design DRRS to meet some resource adequacy goal. </a:t>
            </a:r>
            <a:r>
              <a:rPr lang="en-US" sz="2000" dirty="0">
                <a:highlight>
                  <a:srgbClr val="FFFF00"/>
                </a:highlight>
              </a:rPr>
              <a:t>Changes to the design are always available for future consideration.</a:t>
            </a:r>
            <a:r>
              <a:rPr lang="en-US" sz="2000" dirty="0"/>
              <a:t>” </a:t>
            </a:r>
          </a:p>
        </p:txBody>
      </p:sp>
      <p:sp>
        <p:nvSpPr>
          <p:cNvPr id="4" name="Slide Number Placeholder 3">
            <a:extLst>
              <a:ext uri="{FF2B5EF4-FFF2-40B4-BE49-F238E27FC236}">
                <a16:creationId xmlns:a16="http://schemas.microsoft.com/office/drawing/2014/main" id="{A2A0C479-8CBC-0AAF-386C-59A4522A7EA1}"/>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81850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53A4897-E65C-28C3-ECE0-84FDE6D399D2}"/>
              </a:ext>
            </a:extLst>
          </p:cNvPr>
          <p:cNvSpPr>
            <a:spLocks noGrp="1"/>
          </p:cNvSpPr>
          <p:nvPr>
            <p:ph type="sldNum" sz="quarter" idx="11"/>
          </p:nvPr>
        </p:nvSpPr>
        <p:spPr>
          <a:xfrm>
            <a:off x="8534400" y="6561138"/>
            <a:ext cx="533400" cy="220662"/>
          </a:xfrm>
        </p:spPr>
        <p:txBody>
          <a:bodyPr anchor="ctr">
            <a:normAutofit/>
          </a:bodyPr>
          <a:lstStyle/>
          <a:p>
            <a:pPr>
              <a:lnSpc>
                <a:spcPct val="90000"/>
              </a:lnSpc>
              <a:spcAft>
                <a:spcPts val="600"/>
              </a:spcAft>
            </a:pPr>
            <a:fld id="{1D93BD3E-1E9A-4970-A6F7-E7AC52762E0C}" type="slidenum">
              <a:rPr lang="en-US" sz="900" smtClean="0"/>
              <a:pPr>
                <a:lnSpc>
                  <a:spcPct val="90000"/>
                </a:lnSpc>
                <a:spcAft>
                  <a:spcPts val="600"/>
                </a:spcAft>
              </a:pPr>
              <a:t>6</a:t>
            </a:fld>
            <a:endParaRPr lang="en-US" sz="900"/>
          </a:p>
        </p:txBody>
      </p:sp>
      <p:pic>
        <p:nvPicPr>
          <p:cNvPr id="6" name="Content Placeholder 5" descr="Scales of justice outline">
            <a:extLst>
              <a:ext uri="{FF2B5EF4-FFF2-40B4-BE49-F238E27FC236}">
                <a16:creationId xmlns:a16="http://schemas.microsoft.com/office/drawing/2014/main" id="{91A36E5D-94AE-669E-DAEF-B8BE608332B6}"/>
              </a:ext>
            </a:extLst>
          </p:cNvPr>
          <p:cNvPicPr>
            <a:picLocks noGrp="1" noChangeAspect="1"/>
          </p:cNvPicPr>
          <p:nvPr>
            <p:ph sz="half"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8650" y="1447801"/>
            <a:ext cx="3886200" cy="3886200"/>
          </a:xfrm>
        </p:spPr>
      </p:pic>
      <p:sp>
        <p:nvSpPr>
          <p:cNvPr id="11" name="Content Placeholder 3">
            <a:extLst>
              <a:ext uri="{FF2B5EF4-FFF2-40B4-BE49-F238E27FC236}">
                <a16:creationId xmlns:a16="http://schemas.microsoft.com/office/drawing/2014/main" id="{FF03087F-FC05-5DEB-840D-75830D9772B5}"/>
              </a:ext>
            </a:extLst>
          </p:cNvPr>
          <p:cNvSpPr>
            <a:spLocks noGrp="1"/>
          </p:cNvSpPr>
          <p:nvPr>
            <p:ph sz="half" idx="2"/>
          </p:nvPr>
        </p:nvSpPr>
        <p:spPr>
          <a:xfrm>
            <a:off x="4629149" y="971551"/>
            <a:ext cx="4105275" cy="4800600"/>
          </a:xfrm>
        </p:spPr>
        <p:txBody>
          <a:bodyPr lIns="91440" tIns="45720" rIns="91440" bIns="45720" anchor="t"/>
          <a:lstStyle/>
          <a:p>
            <a:r>
              <a:rPr lang="en-US" dirty="0"/>
              <a:t>The difference between an operational tool and resource adequacy tool largely come down to the quantity procured</a:t>
            </a:r>
          </a:p>
          <a:p>
            <a:r>
              <a:rPr lang="en-US" dirty="0"/>
              <a:t>At larger quantities under the NPRR1235 design, ERCOT and others become very concerned about the </a:t>
            </a:r>
            <a:r>
              <a:rPr lang="en-US"/>
              <a:t>potential </a:t>
            </a:r>
            <a:r>
              <a:rPr lang="en-US" dirty="0"/>
              <a:t>impact to price formation</a:t>
            </a:r>
            <a:endParaRPr lang="en-US">
              <a:cs typeface="Arial"/>
            </a:endParaRPr>
          </a:p>
          <a:p>
            <a:r>
              <a:rPr lang="en-US" dirty="0"/>
              <a:t>A design that is future-proofed for both use cases </a:t>
            </a:r>
            <a:r>
              <a:rPr lang="en-US"/>
              <a:t>is appropriate</a:t>
            </a:r>
            <a:endParaRPr lang="en-US" dirty="0"/>
          </a:p>
        </p:txBody>
      </p:sp>
      <p:sp>
        <p:nvSpPr>
          <p:cNvPr id="2" name="Title 1">
            <a:extLst>
              <a:ext uri="{FF2B5EF4-FFF2-40B4-BE49-F238E27FC236}">
                <a16:creationId xmlns:a16="http://schemas.microsoft.com/office/drawing/2014/main" id="{BDDCD2AB-97B2-5AE1-08C0-4B25488F3485}"/>
              </a:ext>
            </a:extLst>
          </p:cNvPr>
          <p:cNvSpPr>
            <a:spLocks noGrp="1"/>
          </p:cNvSpPr>
          <p:nvPr>
            <p:ph type="title"/>
          </p:nvPr>
        </p:nvSpPr>
        <p:spPr>
          <a:xfrm>
            <a:off x="381000" y="243682"/>
            <a:ext cx="8458200" cy="518318"/>
          </a:xfrm>
        </p:spPr>
        <p:txBody>
          <a:bodyPr>
            <a:normAutofit/>
          </a:bodyPr>
          <a:lstStyle/>
          <a:p>
            <a:r>
              <a:rPr lang="en-US" dirty="0"/>
              <a:t>In the long-term, there is uncertainty</a:t>
            </a:r>
          </a:p>
        </p:txBody>
      </p:sp>
      <p:sp>
        <p:nvSpPr>
          <p:cNvPr id="7" name="TextBox 6">
            <a:extLst>
              <a:ext uri="{FF2B5EF4-FFF2-40B4-BE49-F238E27FC236}">
                <a16:creationId xmlns:a16="http://schemas.microsoft.com/office/drawing/2014/main" id="{B12AE5C9-2557-0942-3774-F77A139E8E9C}"/>
              </a:ext>
            </a:extLst>
          </p:cNvPr>
          <p:cNvSpPr txBox="1"/>
          <p:nvPr/>
        </p:nvSpPr>
        <p:spPr>
          <a:xfrm>
            <a:off x="3041782" y="4077477"/>
            <a:ext cx="1377300" cy="646331"/>
          </a:xfrm>
          <a:prstGeom prst="rect">
            <a:avLst/>
          </a:prstGeom>
          <a:noFill/>
        </p:spPr>
        <p:txBody>
          <a:bodyPr wrap="none" rtlCol="0">
            <a:spAutoFit/>
          </a:bodyPr>
          <a:lstStyle/>
          <a:p>
            <a:r>
              <a:rPr lang="en-US" dirty="0"/>
              <a:t>Operational</a:t>
            </a:r>
          </a:p>
          <a:p>
            <a:pPr algn="ctr"/>
            <a:r>
              <a:rPr lang="en-US" dirty="0"/>
              <a:t>Risks</a:t>
            </a:r>
          </a:p>
        </p:txBody>
      </p:sp>
      <p:sp>
        <p:nvSpPr>
          <p:cNvPr id="8" name="TextBox 7">
            <a:extLst>
              <a:ext uri="{FF2B5EF4-FFF2-40B4-BE49-F238E27FC236}">
                <a16:creationId xmlns:a16="http://schemas.microsoft.com/office/drawing/2014/main" id="{28F26347-DE06-4C07-5E9C-3881F229F1B4}"/>
              </a:ext>
            </a:extLst>
          </p:cNvPr>
          <p:cNvSpPr txBox="1"/>
          <p:nvPr/>
        </p:nvSpPr>
        <p:spPr>
          <a:xfrm>
            <a:off x="851507" y="4077477"/>
            <a:ext cx="1210588" cy="646331"/>
          </a:xfrm>
          <a:prstGeom prst="rect">
            <a:avLst/>
          </a:prstGeom>
          <a:noFill/>
        </p:spPr>
        <p:txBody>
          <a:bodyPr wrap="none" rtlCol="0">
            <a:spAutoFit/>
          </a:bodyPr>
          <a:lstStyle/>
          <a:p>
            <a:r>
              <a:rPr lang="en-US" dirty="0"/>
              <a:t>Resource</a:t>
            </a:r>
          </a:p>
          <a:p>
            <a:r>
              <a:rPr lang="en-US" dirty="0"/>
              <a:t>Adequacy</a:t>
            </a:r>
          </a:p>
        </p:txBody>
      </p:sp>
    </p:spTree>
    <p:extLst>
      <p:ext uri="{BB962C8B-B14F-4D97-AF65-F5344CB8AC3E}">
        <p14:creationId xmlns:p14="http://schemas.microsoft.com/office/powerpoint/2010/main" val="2599723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lIns="91440" tIns="45720" rIns="91440" bIns="45720" anchor="t"/>
          <a:lstStyle/>
          <a:p>
            <a:r>
              <a:rPr lang="en-US" dirty="0"/>
              <a:t>Concept 1</a:t>
            </a:r>
            <a:r>
              <a:rPr lang="en-US"/>
              <a:t> – Multiple pass option</a:t>
            </a:r>
            <a:endParaRPr lang="en-US" dirty="0"/>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a:lstStyle/>
          <a:p>
            <a:r>
              <a:rPr lang="en-US" dirty="0"/>
              <a:t>Procured in both DAM and Real-Time, using the same demand curves</a:t>
            </a:r>
          </a:p>
          <a:p>
            <a:r>
              <a:rPr lang="en-US" dirty="0"/>
              <a:t>A key attribute of this concept is that following procurement, the quantities of DRRS are made available to SCED for dispatch and not withheld</a:t>
            </a:r>
          </a:p>
          <a:p>
            <a:r>
              <a:rPr lang="en-US" dirty="0"/>
              <a:t>Eligibility</a:t>
            </a:r>
          </a:p>
          <a:p>
            <a:pPr lvl="1"/>
            <a:r>
              <a:rPr lang="en-US" dirty="0"/>
              <a:t>On-line and Off-line Resources that are:</a:t>
            </a:r>
          </a:p>
          <a:p>
            <a:pPr lvl="2"/>
            <a:r>
              <a:rPr lang="en-US" dirty="0"/>
              <a:t>Dispatchable by SCED</a:t>
            </a:r>
          </a:p>
          <a:p>
            <a:pPr lvl="2"/>
            <a:r>
              <a:rPr lang="en-US" dirty="0"/>
              <a:t>If Off-line, capable of starting within 2 hours</a:t>
            </a:r>
          </a:p>
          <a:p>
            <a:pPr lvl="2"/>
            <a:r>
              <a:rPr lang="en-US" dirty="0"/>
              <a:t>Able to sustain their HSL for at least 4 hours</a:t>
            </a:r>
          </a:p>
          <a:p>
            <a:pPr lvl="1"/>
            <a:r>
              <a:rPr lang="en-US" dirty="0"/>
              <a:t>May require certain ramping characteristics as part of qualification process to satisfy inter-hour requirements</a:t>
            </a:r>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839766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a:lstStyle/>
          <a:p>
            <a:r>
              <a:rPr lang="en-US" dirty="0"/>
              <a:t>Concept 1 (cont’d)</a:t>
            </a:r>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lIns="91440" tIns="45720" rIns="91440" bIns="45720" anchor="t"/>
          <a:lstStyle/>
          <a:p>
            <a:r>
              <a:rPr lang="en-US" dirty="0"/>
              <a:t>DAM Mechanics</a:t>
            </a:r>
          </a:p>
          <a:p>
            <a:pPr lvl="1"/>
            <a:r>
              <a:rPr lang="en-US" dirty="0"/>
              <a:t>DAM participation is voluntary</a:t>
            </a:r>
            <a:endParaRPr lang="en-US" dirty="0">
              <a:cs typeface="Arial"/>
            </a:endParaRPr>
          </a:p>
          <a:p>
            <a:pPr lvl="1"/>
            <a:r>
              <a:rPr lang="en-US" dirty="0"/>
              <a:t>QSEs have the option to offer energy and AS (including DRRS) and be paid if awarded</a:t>
            </a:r>
            <a:endParaRPr lang="en-US" dirty="0">
              <a:cs typeface="Arial"/>
            </a:endParaRPr>
          </a:p>
          <a:p>
            <a:pPr lvl="1"/>
            <a:r>
              <a:rPr lang="en-US" dirty="0"/>
              <a:t>DAM will be performed in two passes (most likely in series)</a:t>
            </a:r>
            <a:endParaRPr lang="en-US" dirty="0">
              <a:cs typeface="Arial"/>
            </a:endParaRPr>
          </a:p>
          <a:p>
            <a:pPr lvl="2"/>
            <a:r>
              <a:rPr lang="en-US" dirty="0"/>
              <a:t>Pass 1 is a simplified DAM optimization targeting DRRS procurement</a:t>
            </a:r>
            <a:endParaRPr lang="en-US" dirty="0">
              <a:cs typeface="Arial"/>
            </a:endParaRPr>
          </a:p>
          <a:p>
            <a:pPr lvl="2"/>
            <a:r>
              <a:rPr lang="en-US" dirty="0"/>
              <a:t>Pass 2 is the classic DAM optimization with some additional limitations to reflect Pass 1 DRRS commitment</a:t>
            </a:r>
            <a:endParaRPr lang="en-US" dirty="0">
              <a:cs typeface="Arial"/>
            </a:endParaRPr>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524940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4A0-D9B3-8BA7-6C4D-10EC679918E0}"/>
              </a:ext>
            </a:extLst>
          </p:cNvPr>
          <p:cNvSpPr>
            <a:spLocks noGrp="1"/>
          </p:cNvSpPr>
          <p:nvPr>
            <p:ph type="title"/>
          </p:nvPr>
        </p:nvSpPr>
        <p:spPr/>
        <p:txBody>
          <a:bodyPr/>
          <a:lstStyle/>
          <a:p>
            <a:r>
              <a:rPr lang="en-US" dirty="0"/>
              <a:t>Concept 1 (cont’d)</a:t>
            </a:r>
          </a:p>
        </p:txBody>
      </p:sp>
      <p:sp>
        <p:nvSpPr>
          <p:cNvPr id="3" name="Content Placeholder 2">
            <a:extLst>
              <a:ext uri="{FF2B5EF4-FFF2-40B4-BE49-F238E27FC236}">
                <a16:creationId xmlns:a16="http://schemas.microsoft.com/office/drawing/2014/main" id="{B2F78324-6454-006C-1FD4-8F21E53CD88B}"/>
              </a:ext>
            </a:extLst>
          </p:cNvPr>
          <p:cNvSpPr>
            <a:spLocks noGrp="1"/>
          </p:cNvSpPr>
          <p:nvPr>
            <p:ph idx="1"/>
          </p:nvPr>
        </p:nvSpPr>
        <p:spPr/>
        <p:txBody>
          <a:bodyPr lIns="91440" tIns="45720" rIns="91440" bIns="45720" anchor="t"/>
          <a:lstStyle/>
          <a:p>
            <a:r>
              <a:rPr lang="en-US" dirty="0"/>
              <a:t>DAM Pass 1</a:t>
            </a:r>
          </a:p>
          <a:p>
            <a:pPr lvl="1"/>
            <a:r>
              <a:rPr lang="en-US" dirty="0"/>
              <a:t>Inputs</a:t>
            </a:r>
            <a:endParaRPr lang="en-US" dirty="0">
              <a:cs typeface="Arial"/>
            </a:endParaRPr>
          </a:p>
          <a:p>
            <a:pPr lvl="2"/>
            <a:r>
              <a:rPr lang="en-US" dirty="0"/>
              <a:t>Energy Offers/Bids, AS Offers (including DRRS)</a:t>
            </a:r>
            <a:endParaRPr lang="en-US" dirty="0">
              <a:cs typeface="Arial"/>
            </a:endParaRPr>
          </a:p>
          <a:p>
            <a:pPr lvl="2"/>
            <a:r>
              <a:rPr lang="en-US" dirty="0"/>
              <a:t>Virtual Energy/AS Offers</a:t>
            </a:r>
            <a:endParaRPr lang="en-US" dirty="0">
              <a:cs typeface="Arial"/>
            </a:endParaRPr>
          </a:p>
          <a:p>
            <a:pPr lvl="2"/>
            <a:r>
              <a:rPr lang="en-US" dirty="0"/>
              <a:t>Load forecast by zone with proxy Load Zone Energy bids</a:t>
            </a:r>
            <a:endParaRPr lang="en-US" dirty="0">
              <a:cs typeface="Arial"/>
            </a:endParaRPr>
          </a:p>
          <a:p>
            <a:pPr lvl="1"/>
            <a:r>
              <a:rPr lang="en-US" dirty="0"/>
              <a:t>DAM co-optimizes Energy and AS for all hours, without considering network constraints (to reduce runtime)</a:t>
            </a:r>
            <a:endParaRPr lang="en-US" dirty="0">
              <a:cs typeface="Arial"/>
            </a:endParaRPr>
          </a:p>
          <a:p>
            <a:pPr lvl="1"/>
            <a:r>
              <a:rPr lang="en-US" dirty="0"/>
              <a:t>Binding outputs</a:t>
            </a:r>
            <a:endParaRPr lang="en-US" dirty="0">
              <a:cs typeface="Arial"/>
            </a:endParaRPr>
          </a:p>
          <a:p>
            <a:pPr lvl="2"/>
            <a:r>
              <a:rPr lang="en-US" dirty="0"/>
              <a:t>DRRS MCPC</a:t>
            </a:r>
            <a:endParaRPr lang="en-US" dirty="0">
              <a:cs typeface="Arial"/>
            </a:endParaRPr>
          </a:p>
          <a:p>
            <a:pPr lvl="2"/>
            <a:r>
              <a:rPr lang="en-US" dirty="0"/>
              <a:t>DRRS award to Off-line resources</a:t>
            </a:r>
            <a:endParaRPr lang="en-US" dirty="0">
              <a:cs typeface="Arial"/>
            </a:endParaRPr>
          </a:p>
          <a:p>
            <a:pPr lvl="1"/>
            <a:r>
              <a:rPr lang="en-US" dirty="0"/>
              <a:t>Off-Line Resources will update COP status to “DRRS” </a:t>
            </a:r>
            <a:endParaRPr lang="en-US" dirty="0">
              <a:cs typeface="Arial"/>
            </a:endParaRPr>
          </a:p>
          <a:p>
            <a:pPr lvl="1"/>
            <a:endParaRPr lang="en-US" dirty="0"/>
          </a:p>
        </p:txBody>
      </p:sp>
      <p:sp>
        <p:nvSpPr>
          <p:cNvPr id="4" name="Slide Number Placeholder 3">
            <a:extLst>
              <a:ext uri="{FF2B5EF4-FFF2-40B4-BE49-F238E27FC236}">
                <a16:creationId xmlns:a16="http://schemas.microsoft.com/office/drawing/2014/main" id="{117F0181-2271-311B-57A1-1DFC21A11EB4}"/>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19175007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Status xmlns="559f9b66-3cbe-4e4f-b1b0-6c2808d67f95">Official Document</Status>
    <Description0 xmlns="559f9b66-3cbe-4e4f-b1b0-6c2808d67f95" xsi:nil="true"/>
    <Audience xmlns="559f9b66-3cbe-4e4f-b1b0-6c2808d67f95">Internal</Audie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5" ma:contentTypeDescription="Create a new document." ma:contentTypeScope="" ma:versionID="2d94a3ffe1fc588e55f680f20c26b5bf">
  <xsd:schema xmlns:xsd="http://www.w3.org/2001/XMLSchema" xmlns:xs="http://www.w3.org/2001/XMLSchema" xmlns:p="http://schemas.microsoft.com/office/2006/metadata/properties" xmlns:ns2="c34af464-7aa1-4edd-9be4-83dffc1cb926" xmlns:ns3="559f9b66-3cbe-4e4f-b1b0-6c2808d67f95" targetNamespace="http://schemas.microsoft.com/office/2006/metadata/properties" ma:root="true" ma:fieldsID="b559ab35d5d4ba93b82aeb79242a9523" ns2:_="" ns3:_="">
    <xsd:import namespace="c34af464-7aa1-4edd-9be4-83dffc1cb926"/>
    <xsd:import namespace="559f9b66-3cbe-4e4f-b1b0-6c2808d67f95"/>
    <xsd:element name="properties">
      <xsd:complexType>
        <xsd:sequence>
          <xsd:element name="documentManagement">
            <xsd:complexType>
              <xsd:all>
                <xsd:element ref="ns2:Information_x0020_Classification"/>
                <xsd:element ref="ns3:Audience" minOccurs="0"/>
                <xsd:element ref="ns3:Description0" minOccurs="0"/>
                <xsd:element ref="ns3: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559f9b66-3cbe-4e4f-b1b0-6c2808d67f95" elementFormDefault="qualified">
    <xsd:import namespace="http://schemas.microsoft.com/office/2006/documentManagement/types"/>
    <xsd:import namespace="http://schemas.microsoft.com/office/infopath/2007/PartnerControls"/>
    <xsd:element name="Audience" ma:index="9" nillable="true" ma:displayName="Audience" ma:default="Internal" ma:format="Dropdown" ma:internalName="Audience">
      <xsd:simpleType>
        <xsd:restriction base="dms:Choice">
          <xsd:enumeration value="Internal"/>
          <xsd:enumeration value="Public"/>
        </xsd:restriction>
      </xsd:simpleType>
    </xsd:element>
    <xsd:element name="Description0" ma:index="10" nillable="true" ma:displayName="Description" ma:internalName="Description0">
      <xsd:simpleType>
        <xsd:restriction base="dms:Note">
          <xsd:maxLength value="255"/>
        </xsd:restriction>
      </xsd:simpleType>
    </xsd:element>
    <xsd:element name="Status" ma:index="11" nillable="true" ma:displayName="Status" ma:default="Official Document" ma:format="Dropdown" ma:internalName="Status">
      <xsd:simpleType>
        <xsd:restriction base="dms:Choice">
          <xsd:enumeration value="Official Document"/>
          <xsd:enumeration value="Draft"/>
          <xsd:enumeration value="In progres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schemas.microsoft.com/office/2006/metadata/properties"/>
    <ds:schemaRef ds:uri="c34af464-7aa1-4edd-9be4-83dffc1cb926"/>
    <ds:schemaRef ds:uri="http://purl.org/dc/dcmitype/"/>
    <ds:schemaRef ds:uri="http://purl.org/dc/elements/1.1/"/>
    <ds:schemaRef ds:uri="http://schemas.microsoft.com/office/infopath/2007/PartnerControls"/>
    <ds:schemaRef ds:uri="http://schemas.openxmlformats.org/package/2006/metadata/core-properties"/>
    <ds:schemaRef ds:uri="559f9b66-3cbe-4e4f-b1b0-6c2808d67f95"/>
    <ds:schemaRef ds:uri="http://www.w3.org/XML/1998/namespace"/>
  </ds:schemaRefs>
</ds:datastoreItem>
</file>

<file path=customXml/itemProps3.xml><?xml version="1.0" encoding="utf-8"?>
<ds:datastoreItem xmlns:ds="http://schemas.openxmlformats.org/officeDocument/2006/customXml" ds:itemID="{FDD894BB-AB83-43C2-84DA-8FDC57A509D0}">
  <ds:schemaRefs>
    <ds:schemaRef ds:uri="559f9b66-3cbe-4e4f-b1b0-6c2808d67f95"/>
    <ds:schemaRef ds:uri="c34af464-7aa1-4edd-9be4-83dffc1cb9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1034</TotalTime>
  <Words>2031</Words>
  <Application>Microsoft Office PowerPoint</Application>
  <PresentationFormat>On-screen Show (4:3)</PresentationFormat>
  <Paragraphs>177</Paragraphs>
  <Slides>20</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20</vt:i4>
      </vt:variant>
    </vt:vector>
  </HeadingPairs>
  <TitlesOfParts>
    <vt:vector size="24" baseType="lpstr">
      <vt:lpstr>Arial</vt:lpstr>
      <vt:lpstr>Calibri</vt:lpstr>
      <vt:lpstr>1_Custom Design</vt:lpstr>
      <vt:lpstr>Office Theme</vt:lpstr>
      <vt:lpstr>PowerPoint Presentation</vt:lpstr>
      <vt:lpstr>Genesis of DRRS</vt:lpstr>
      <vt:lpstr>DRRS Design to Date</vt:lpstr>
      <vt:lpstr>Operational tool? Or resource adequacy mechanism?</vt:lpstr>
      <vt:lpstr>PUCT Staff recommendations provide guidance</vt:lpstr>
      <vt:lpstr>In the long-term, there is uncertainty</vt:lpstr>
      <vt:lpstr>Concept 1 – Multiple pass option</vt:lpstr>
      <vt:lpstr>Concept 1 (cont’d)</vt:lpstr>
      <vt:lpstr>Concept 1 (cont’d)</vt:lpstr>
      <vt:lpstr>Concept 1 (cont’d)</vt:lpstr>
      <vt:lpstr>Concept 1 (cont’d)</vt:lpstr>
      <vt:lpstr>Concept 1 (cont’d)</vt:lpstr>
      <vt:lpstr>Concept 1 (cont’d)</vt:lpstr>
      <vt:lpstr>Concept 2 – Release factor option</vt:lpstr>
      <vt:lpstr>Concept 2 (cont’d)</vt:lpstr>
      <vt:lpstr>Concept 2 (cont’d)</vt:lpstr>
      <vt:lpstr>Concept 2 (cont’d)</vt:lpstr>
      <vt:lpstr>Concept 2 (cont’d)</vt:lpstr>
      <vt:lpstr>Next Steps on DRRS Consultation</vt:lpstr>
      <vt:lpstr>Request for Feedback</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Drake, Gordon</cp:lastModifiedBy>
  <cp:revision>23</cp:revision>
  <cp:lastPrinted>2016-01-21T20:53:15Z</cp:lastPrinted>
  <dcterms:created xsi:type="dcterms:W3CDTF">2016-01-21T15:20:31Z</dcterms:created>
  <dcterms:modified xsi:type="dcterms:W3CDTF">2024-11-21T23:00:20Z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2023-05-22T13:17:52Z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972f188f-b10d-4d23-a1c8-4bcb71aaa460</vt:lpwstr>
  </property>
  <property fmtid="{D5CDD505-2E9C-101B-9397-08002B2CF9AE}" pid="9" name="MSIP_Label_7084cbda-52b8-46fb-a7b7-cb5bd465ed85_ContentBits">
    <vt:lpwstr>0</vt:lpwstr>
  </property>
</Properties>
</file>