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63" r:id="rId7"/>
    <p:sldId id="580" r:id="rId8"/>
    <p:sldId id="582" r:id="rId9"/>
    <p:sldId id="585" r:id="rId10"/>
    <p:sldId id="587" r:id="rId11"/>
    <p:sldId id="586" r:id="rId12"/>
    <p:sldId id="581" r:id="rId13"/>
    <p:sldId id="58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26D07C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67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4/11/12/2024-11-13_rtc_sim_tool_case_studies.pptx" TargetMode="External"/><Relationship Id="rId2" Type="http://schemas.openxmlformats.org/officeDocument/2006/relationships/hyperlink" Target="https://www.ercot.com/files/docs/2024/10/17/2024-10-22_rtc_sim_tool_case_studies.pptx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ww.ercot.com/committees/tac/rtcbtf/training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s://www.ercot.com/files/docs/2024/11/13/RTCBTF%20-%20IMM%20Proposed%20ASDC%20Improvements.pptx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TAC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November 20,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000" dirty="0"/>
              <a:t>Current Issues and Schedule for RTCBTF </a:t>
            </a:r>
          </a:p>
          <a:p>
            <a:pPr>
              <a:buFontTx/>
              <a:buChar char="-"/>
            </a:pPr>
            <a:r>
              <a:rPr lang="en-US" sz="2000" dirty="0"/>
              <a:t>Highlights of RTCBTF Issues</a:t>
            </a:r>
          </a:p>
          <a:p>
            <a:pPr lvl="1">
              <a:buFontTx/>
              <a:buChar char="-"/>
            </a:pPr>
            <a:r>
              <a:rPr lang="en-US" sz="1600" dirty="0"/>
              <a:t>Readiness/Training Update</a:t>
            </a:r>
          </a:p>
          <a:p>
            <a:pPr lvl="1">
              <a:buFontTx/>
              <a:buChar char="-"/>
            </a:pPr>
            <a:r>
              <a:rPr lang="en-US" sz="1600" dirty="0"/>
              <a:t>Parameters/Policy Needing NPRR</a:t>
            </a:r>
          </a:p>
          <a:p>
            <a:pPr lvl="1">
              <a:buFontTx/>
              <a:buChar char="-"/>
            </a:pPr>
            <a:r>
              <a:rPr lang="en-US" sz="1600" dirty="0"/>
              <a:t>IMM Proposal for ASDC</a:t>
            </a:r>
          </a:p>
          <a:p>
            <a:pPr>
              <a:buFontTx/>
              <a:buChar char="-"/>
            </a:pPr>
            <a:r>
              <a:rPr lang="en-US" sz="2000" dirty="0"/>
              <a:t>Upcoming RTCBTF Discussion for 12/11/24 meeting</a:t>
            </a:r>
            <a:endParaRPr lang="en-US" sz="1600" dirty="0"/>
          </a:p>
          <a:p>
            <a:pPr>
              <a:buFontTx/>
              <a:buChar char="-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381000" y="1314480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7875447" y="1367135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6809469" y="1203066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4664440" y="1383656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610995" y="1383656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381001" y="3041498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2619727" y="3041498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4676104" y="3041498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375015" y="4109788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4662328" y="5034689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6807486" y="3038257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328698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396692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47449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552075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4621525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5676822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674370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81050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608882" y="4108034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395202" y="2212980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399551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908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6754664" y="1182469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46482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105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375015" y="5243511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6849"/>
            <a:ext cx="8534400" cy="1104351"/>
          </a:xfrm>
        </p:spPr>
        <p:txBody>
          <a:bodyPr/>
          <a:lstStyle/>
          <a:p>
            <a:r>
              <a:rPr lang="en-US" sz="1800" dirty="0"/>
              <a:t>Progress on parameter-values and RTC Simulator Analysis</a:t>
            </a:r>
          </a:p>
          <a:p>
            <a:r>
              <a:rPr lang="en-US" sz="1800" dirty="0"/>
              <a:t>More details for Market Readiness progression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6629400" y="1219200"/>
            <a:ext cx="533400" cy="762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FBF4D0-9050-9491-D36C-FB72861BD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55" y="1958326"/>
            <a:ext cx="8835603" cy="436627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A0AA39E-1CB4-6F66-810D-92308A3EAD81}"/>
              </a:ext>
            </a:extLst>
          </p:cNvPr>
          <p:cNvSpPr/>
          <p:nvPr/>
        </p:nvSpPr>
        <p:spPr>
          <a:xfrm>
            <a:off x="155997" y="2186926"/>
            <a:ext cx="8835603" cy="6370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B4AF08-98B3-6E94-7FED-8C14F4AF2EF2}"/>
              </a:ext>
            </a:extLst>
          </p:cNvPr>
          <p:cNvSpPr/>
          <p:nvPr/>
        </p:nvSpPr>
        <p:spPr>
          <a:xfrm>
            <a:off x="155997" y="3253727"/>
            <a:ext cx="2451029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3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RTCBTF meeting outline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" y="1066800"/>
            <a:ext cx="8534400" cy="5334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200" dirty="0"/>
              <a:t>3.	</a:t>
            </a:r>
            <a:r>
              <a:rPr lang="en-US" sz="1200" b="1" u="sng" dirty="0"/>
              <a:t>Scaling Factors for Ramp sharing     </a:t>
            </a:r>
          </a:p>
          <a:p>
            <a:pPr lvl="2">
              <a:buFontTx/>
              <a:buChar char="-"/>
            </a:pPr>
            <a:r>
              <a:rPr lang="en-US" sz="1200" dirty="0"/>
              <a:t>Second round review (general agreement and will go into NPRR)</a:t>
            </a:r>
          </a:p>
          <a:p>
            <a:pPr>
              <a:buFontTx/>
              <a:buChar char="-"/>
            </a:pPr>
            <a:endParaRPr lang="en-US" sz="1200" dirty="0"/>
          </a:p>
          <a:p>
            <a:pPr>
              <a:buFontTx/>
              <a:buChar char="-"/>
            </a:pPr>
            <a:r>
              <a:rPr lang="en-US" sz="1200" dirty="0"/>
              <a:t>4.	</a:t>
            </a:r>
            <a:r>
              <a:rPr lang="en-US" sz="1200" b="1" u="sng" dirty="0"/>
              <a:t>Market Readiness Update                                          </a:t>
            </a:r>
          </a:p>
          <a:p>
            <a:pPr lvl="2">
              <a:buFontTx/>
              <a:buChar char="-"/>
            </a:pPr>
            <a:r>
              <a:rPr lang="en-US" sz="1100" dirty="0"/>
              <a:t>Technical Update – Digital Certificate Plan</a:t>
            </a:r>
          </a:p>
          <a:p>
            <a:pPr lvl="2">
              <a:buFontTx/>
              <a:buChar char="-"/>
            </a:pPr>
            <a:r>
              <a:rPr lang="en-US" sz="1200" dirty="0">
                <a:solidFill>
                  <a:srgbClr val="C00000"/>
                </a:solidFill>
              </a:rPr>
              <a:t>Training Update – Review Initial Video Postings</a:t>
            </a:r>
          </a:p>
          <a:p>
            <a:pPr lvl="2">
              <a:buFontTx/>
              <a:buChar char="-"/>
            </a:pPr>
            <a:endParaRPr lang="en-US" sz="1200" dirty="0"/>
          </a:p>
          <a:p>
            <a:pPr>
              <a:buFontTx/>
              <a:buChar char="-"/>
            </a:pPr>
            <a:r>
              <a:rPr lang="en-US" sz="1200" dirty="0"/>
              <a:t>5.	</a:t>
            </a:r>
            <a:r>
              <a:rPr lang="en-US" sz="1200" b="1" u="sng" dirty="0"/>
              <a:t>Discussion of NPRR(s) for RTC+B Parameters</a:t>
            </a:r>
          </a:p>
          <a:p>
            <a:pPr lvl="2">
              <a:buFontTx/>
              <a:buChar char="-"/>
            </a:pPr>
            <a:r>
              <a:rPr lang="en-US" sz="1100" dirty="0">
                <a:solidFill>
                  <a:srgbClr val="C00000"/>
                </a:solidFill>
              </a:rPr>
              <a:t>Outline issues to be codified in protocols</a:t>
            </a:r>
          </a:p>
          <a:p>
            <a:pPr>
              <a:buFontTx/>
              <a:buChar char="-"/>
            </a:pPr>
            <a:endParaRPr lang="en-US" sz="1200" dirty="0"/>
          </a:p>
          <a:p>
            <a:pPr>
              <a:buFontTx/>
              <a:buChar char="-"/>
            </a:pPr>
            <a:r>
              <a:rPr lang="en-US" sz="1200" dirty="0"/>
              <a:t>6.	</a:t>
            </a:r>
            <a:r>
              <a:rPr lang="en-US" sz="1200" b="1" u="sng" dirty="0"/>
              <a:t>Review of Parameters for AS Proxy Offer Curves   </a:t>
            </a:r>
          </a:p>
          <a:p>
            <a:pPr lvl="2">
              <a:buFontTx/>
              <a:buChar char="-"/>
            </a:pPr>
            <a:r>
              <a:rPr lang="en-US" sz="1200" dirty="0"/>
              <a:t>Third round review (will go to fourth round with Dave’s proposal to leverage ASDCs)</a:t>
            </a:r>
          </a:p>
          <a:p>
            <a:pPr>
              <a:buFontTx/>
              <a:buChar char="-"/>
            </a:pPr>
            <a:endParaRPr lang="en-US" sz="1200" dirty="0"/>
          </a:p>
          <a:p>
            <a:pPr>
              <a:buFontTx/>
              <a:buChar char="-"/>
            </a:pPr>
            <a:r>
              <a:rPr lang="en-US" sz="1200" dirty="0"/>
              <a:t>7.	</a:t>
            </a:r>
            <a:r>
              <a:rPr lang="en-US" sz="1200" b="1" u="sng" dirty="0"/>
              <a:t>Discussion of AS Demand Curves  </a:t>
            </a:r>
          </a:p>
          <a:p>
            <a:pPr lvl="2">
              <a:buFontTx/>
              <a:buChar char="-"/>
            </a:pPr>
            <a:r>
              <a:rPr lang="en-US" sz="1100" dirty="0">
                <a:solidFill>
                  <a:srgbClr val="C00000"/>
                </a:solidFill>
              </a:rPr>
              <a:t>IMM Discussion</a:t>
            </a:r>
          </a:p>
          <a:p>
            <a:pPr>
              <a:buFontTx/>
              <a:buChar char="-"/>
            </a:pPr>
            <a:endParaRPr lang="en-US" sz="1200" dirty="0"/>
          </a:p>
          <a:p>
            <a:pPr>
              <a:buFontTx/>
              <a:buChar char="-"/>
            </a:pPr>
            <a:r>
              <a:rPr lang="en-US" sz="1200" dirty="0"/>
              <a:t>8.	</a:t>
            </a:r>
            <a:r>
              <a:rPr lang="en-US" sz="1200" b="1" u="sng" dirty="0"/>
              <a:t>RTC Simulator update                                                 </a:t>
            </a:r>
          </a:p>
          <a:p>
            <a:pPr lvl="2">
              <a:buFontTx/>
              <a:buChar char="-"/>
            </a:pPr>
            <a:r>
              <a:rPr lang="en-US" sz="1000" dirty="0">
                <a:hlinkClick r:id="rId2"/>
              </a:rPr>
              <a:t>Historical Analysis for 9/6/23 (scarcity), 7/10/23 (congestion), 10/20/23 (reliability deployment adders)</a:t>
            </a:r>
            <a:endParaRPr lang="en-US" sz="1000" dirty="0"/>
          </a:p>
          <a:p>
            <a:pPr lvl="2">
              <a:buFontTx/>
              <a:buChar char="-"/>
            </a:pPr>
            <a:r>
              <a:rPr lang="en-US" sz="1000" dirty="0">
                <a:hlinkClick r:id="rId3"/>
              </a:rPr>
              <a:t>Historical Analysis for 6/19/23 (volatility) and 11/16/23 (mild day) </a:t>
            </a:r>
            <a:endParaRPr lang="en-US" sz="1000" dirty="0"/>
          </a:p>
          <a:p>
            <a:pPr lvl="2">
              <a:buFontTx/>
              <a:buChar char="-"/>
            </a:pPr>
            <a:endParaRPr lang="en-US" sz="1100" dirty="0"/>
          </a:p>
          <a:p>
            <a:pPr marL="914400" lvl="2" indent="0">
              <a:buNone/>
            </a:pPr>
            <a:endParaRPr lang="en-US" sz="600" dirty="0"/>
          </a:p>
          <a:p>
            <a:pPr>
              <a:buFontTx/>
              <a:buChar char="-"/>
            </a:pPr>
            <a:r>
              <a:rPr lang="en-US" sz="1200" b="1" dirty="0"/>
              <a:t>2025 RTCBTF meeting dates on calendar </a:t>
            </a:r>
          </a:p>
          <a:p>
            <a:pPr>
              <a:buFontTx/>
              <a:buChar char="-"/>
            </a:pPr>
            <a:r>
              <a:rPr lang="en-US" sz="1200" b="1" dirty="0"/>
              <a:t>RTCBTF meeting will start to include technical details RTC+B that were previously in “Technical Workshops” </a:t>
            </a:r>
          </a:p>
        </p:txBody>
      </p:sp>
    </p:spTree>
    <p:extLst>
      <p:ext uri="{BB962C8B-B14F-4D97-AF65-F5344CB8AC3E}">
        <p14:creationId xmlns:p14="http://schemas.microsoft.com/office/powerpoint/2010/main" val="177149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Readiness/Training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6858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>
                <a:solidFill>
                  <a:srgbClr val="2D3338"/>
                </a:solidFill>
                <a:latin typeface="Arial"/>
              </a:rPr>
              <a:t>RTCBTF Home page has </a:t>
            </a:r>
            <a:r>
              <a:rPr lang="en-US" sz="2000" dirty="0">
                <a:solidFill>
                  <a:srgbClr val="2D3338"/>
                </a:solidFill>
                <a:latin typeface="Arial"/>
                <a:hlinkClick r:id="rId2"/>
              </a:rPr>
              <a:t>Training Link</a:t>
            </a:r>
            <a:endParaRPr lang="en-US" sz="2000" dirty="0">
              <a:solidFill>
                <a:srgbClr val="2D3338"/>
              </a:solidFill>
              <a:latin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783993-440B-C470-7C60-F7FD20872A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70" y="1173335"/>
            <a:ext cx="8534400" cy="515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645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Parameters/Policy Needing NPRR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2D3338"/>
                </a:solidFill>
                <a:latin typeface="Arial"/>
              </a:rPr>
              <a:t>Current scope of NPRR for Parameter/Policy Changes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AS Proxy Offer Floors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Ramp Rate Sharing 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ASDCs for Reliability Unit Commitment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Ancillary Services Duration Requirements (</a:t>
            </a:r>
            <a:r>
              <a:rPr lang="en-US" sz="1600" dirty="0" err="1">
                <a:solidFill>
                  <a:srgbClr val="2D3338"/>
                </a:solidFill>
                <a:latin typeface="Arial"/>
              </a:rPr>
              <a:t>ie</a:t>
            </a:r>
            <a:r>
              <a:rPr lang="en-US" sz="1600" dirty="0">
                <a:solidFill>
                  <a:srgbClr val="2D3338"/>
                </a:solidFill>
                <a:latin typeface="Arial"/>
              </a:rPr>
              <a:t>, State of Charge)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Timeline of NPRR for the RTC+B Parameter Changes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will file NPRR in December 2024 or January 2025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parallel, RTCBTF can be vetting the values and filling in the blanks/values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MP can document positions in NPRR formal comments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Target completing RTCBTF analysis by March to then move NPRR though stakeholder process.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Best before trials start in early May 2025):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RTCBTF discussions in meetings (Dec2024-Feb2024)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Potentially add a RTCBTF meeting in early March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PRS Approval March 12, 2025 (assumes Urgent status)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TAC approval March 26, 2025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Board approval April 8, 2025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PUCT consideration May 15, 2025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2430D-4340-667D-D5C5-2B293D1B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 AS Demand Curves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F8B63-36FB-1990-ED9C-3539099E1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4760"/>
            <a:ext cx="8534400" cy="5334000"/>
          </a:xfrm>
        </p:spPr>
        <p:txBody>
          <a:bodyPr/>
          <a:lstStyle/>
          <a:p>
            <a:r>
              <a:rPr lang="en-US" sz="1800" u="sng" dirty="0"/>
              <a:t>Protocol approved: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1200" dirty="0"/>
          </a:p>
          <a:p>
            <a:r>
              <a:rPr lang="en-US" sz="1800" u="sng" dirty="0"/>
              <a:t>IMM 11/13/2024 </a:t>
            </a:r>
            <a:r>
              <a:rPr lang="en-US" sz="1800" u="sng" dirty="0">
                <a:hlinkClick r:id="rId2"/>
              </a:rPr>
              <a:t>blended proposal</a:t>
            </a:r>
            <a:r>
              <a:rPr lang="en-US" sz="1800" u="sng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8339D-6E0C-5DE4-2D8D-2714A1033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E8F104-EC05-9EC5-DAE5-71E0BD78A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85488"/>
            <a:ext cx="5885645" cy="22762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0ED4D2-8EE2-A4AD-545B-FB554B3AAB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4038600"/>
            <a:ext cx="6117465" cy="183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85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4933-8005-6B20-1DA0-BC45AEDE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at December 11</a:t>
            </a:r>
            <a:r>
              <a:rPr lang="en-US" baseline="30000" dirty="0"/>
              <a:t>th</a:t>
            </a:r>
            <a:r>
              <a:rPr lang="en-US" dirty="0"/>
              <a:t> RTCBTF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2EBC6-634A-F355-9B0B-762E0A82A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2400" dirty="0"/>
              <a:t>Further discussion</a:t>
            </a:r>
          </a:p>
          <a:p>
            <a:pPr lvl="1"/>
            <a:r>
              <a:rPr lang="en-US" sz="2000" dirty="0"/>
              <a:t>AS Proxy Offer Floors (4</a:t>
            </a:r>
            <a:r>
              <a:rPr lang="en-US" sz="2000" baseline="30000" dirty="0"/>
              <a:t>th</a:t>
            </a:r>
            <a:r>
              <a:rPr lang="en-US" sz="2000" dirty="0"/>
              <a:t> mtg)</a:t>
            </a:r>
          </a:p>
          <a:p>
            <a:pPr lvl="1"/>
            <a:r>
              <a:rPr lang="en-US" sz="2000" dirty="0"/>
              <a:t>IMM AS Demand Curves</a:t>
            </a:r>
          </a:p>
          <a:p>
            <a:pPr lvl="1"/>
            <a:r>
              <a:rPr lang="en-US" sz="2000" dirty="0"/>
              <a:t>RTC Simulation Cases </a:t>
            </a: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New topics added for discussion</a:t>
            </a:r>
          </a:p>
          <a:p>
            <a:pPr lvl="1"/>
            <a:r>
              <a:rPr lang="en-US" sz="2000" dirty="0"/>
              <a:t>AS Deliverability (when RTC Awards AS behind constraints)</a:t>
            </a:r>
          </a:p>
          <a:p>
            <a:pPr lvl="1"/>
            <a:r>
              <a:rPr lang="en-US" sz="2000" dirty="0"/>
              <a:t>IRR AS Qualifications</a:t>
            </a:r>
          </a:p>
          <a:p>
            <a:pPr lvl="1"/>
            <a:r>
              <a:rPr lang="en-US" sz="2000" dirty="0"/>
              <a:t>Draft Market Trial Handbooks for May 2025 activities</a:t>
            </a:r>
          </a:p>
          <a:p>
            <a:pPr lvl="2"/>
            <a:endParaRPr lang="en-US" sz="1600" dirty="0"/>
          </a:p>
          <a:p>
            <a:r>
              <a:rPr lang="en-US" sz="2400" dirty="0"/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AE822-A292-E112-F8FE-1DCFCFB35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DA4AA2-A50D-AE8B-F78E-FB72B7E58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514600"/>
            <a:ext cx="5951220" cy="116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75286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23559</TotalTime>
  <Words>644</Words>
  <Application>Microsoft Office PowerPoint</Application>
  <PresentationFormat>On-screen Show (4:3)</PresentationFormat>
  <Paragraphs>129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Outline</vt:lpstr>
      <vt:lpstr>PowerPoint Presentation</vt:lpstr>
      <vt:lpstr>RTCBTF Issues List</vt:lpstr>
      <vt:lpstr>November RTCBTF meeting outline</vt:lpstr>
      <vt:lpstr>Readiness/Training Update</vt:lpstr>
      <vt:lpstr>Parameters/Policy Needing NPRR</vt:lpstr>
      <vt:lpstr>IMM AS Demand Curves</vt:lpstr>
      <vt:lpstr>Next Steps at December 11th RTCBTF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613</cp:revision>
  <cp:lastPrinted>2017-10-10T21:31:05Z</cp:lastPrinted>
  <dcterms:created xsi:type="dcterms:W3CDTF">2016-01-21T15:20:31Z</dcterms:created>
  <dcterms:modified xsi:type="dcterms:W3CDTF">2024-11-18T16:24:54Z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