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5"/>
  </p:notesMasterIdLst>
  <p:handoutMasterIdLst>
    <p:handoutMasterId r:id="rId16"/>
  </p:handoutMasterIdLst>
  <p:sldIdLst>
    <p:sldId id="542" r:id="rId6"/>
    <p:sldId id="563" r:id="rId7"/>
    <p:sldId id="580" r:id="rId8"/>
    <p:sldId id="582" r:id="rId9"/>
    <p:sldId id="585" r:id="rId10"/>
    <p:sldId id="587" r:id="rId11"/>
    <p:sldId id="586" r:id="rId12"/>
    <p:sldId id="581" r:id="rId13"/>
    <p:sldId id="58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C6"/>
    <a:srgbClr val="26D07C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67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files/docs/2024/11/12/2024-11-13_rtc_sim_tool_case_studies.pptx" TargetMode="External"/><Relationship Id="rId2" Type="http://schemas.openxmlformats.org/officeDocument/2006/relationships/hyperlink" Target="https://www.ercot.com/files/docs/2024/10/17/2024-10-22_rtc_sim_tool_case_studies.pptx" TargetMode="Externa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s://www.ercot.com/committees/tac/rtcbtf/training" TargetMode="Externa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hyperlink" Target="https://www.ercot.com/files/docs/2024/11/13/RTCBTF%20-%20IMM%20Proposed%20ASDC%20Improvements.pptx" TargetMode="Externa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Task Force</a:t>
            </a:r>
          </a:p>
          <a:p>
            <a:r>
              <a:rPr lang="en-US" sz="2400" b="1" dirty="0"/>
              <a:t>Update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TAC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November 20, 2024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2000" dirty="0"/>
              <a:t>Current Issues and Schedule for RTCBTF </a:t>
            </a:r>
          </a:p>
          <a:p>
            <a:pPr>
              <a:buFontTx/>
              <a:buChar char="-"/>
            </a:pPr>
            <a:r>
              <a:rPr lang="en-US" sz="2000" dirty="0"/>
              <a:t>Highlights of RTCBTF Issues</a:t>
            </a:r>
          </a:p>
          <a:p>
            <a:pPr lvl="1">
              <a:buFontTx/>
              <a:buChar char="-"/>
            </a:pPr>
            <a:r>
              <a:rPr lang="en-US" sz="1600" dirty="0"/>
              <a:t>Readiness/Training Update</a:t>
            </a:r>
          </a:p>
          <a:p>
            <a:pPr lvl="1">
              <a:buFontTx/>
              <a:buChar char="-"/>
            </a:pPr>
            <a:r>
              <a:rPr lang="en-US" sz="1600" dirty="0"/>
              <a:t>Parameters/Policy Needing NPRR</a:t>
            </a:r>
          </a:p>
          <a:p>
            <a:pPr lvl="1">
              <a:buFontTx/>
              <a:buChar char="-"/>
            </a:pPr>
            <a:r>
              <a:rPr lang="en-US" sz="1600" dirty="0"/>
              <a:t>IMM Proposal for ASDC</a:t>
            </a:r>
          </a:p>
          <a:p>
            <a:pPr>
              <a:buFontTx/>
              <a:buChar char="-"/>
            </a:pPr>
            <a:r>
              <a:rPr lang="en-US" sz="2000" dirty="0"/>
              <a:t>Upcoming RTCBTF Discussion for 12/11/24 meeting</a:t>
            </a:r>
            <a:endParaRPr lang="en-US" sz="1600" dirty="0"/>
          </a:p>
          <a:p>
            <a:pPr>
              <a:buFontTx/>
              <a:buChar char="-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E1E05E3-4B7B-AEE0-856E-A594EC516AA4}"/>
              </a:ext>
            </a:extLst>
          </p:cNvPr>
          <p:cNvCxnSpPr>
            <a:cxnSpLocks/>
          </p:cNvCxnSpPr>
          <p:nvPr/>
        </p:nvCxnSpPr>
        <p:spPr>
          <a:xfrm flipH="1">
            <a:off x="381000" y="1314480"/>
            <a:ext cx="31619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3CBEDC4-DD5C-FBF7-F95E-F01476871118}"/>
              </a:ext>
            </a:extLst>
          </p:cNvPr>
          <p:cNvCxnSpPr>
            <a:cxnSpLocks/>
          </p:cNvCxnSpPr>
          <p:nvPr/>
        </p:nvCxnSpPr>
        <p:spPr>
          <a:xfrm>
            <a:off x="7875447" y="1367135"/>
            <a:ext cx="2113" cy="17129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B040F72-109E-1A7E-29AB-ED2E8665DF38}"/>
              </a:ext>
            </a:extLst>
          </p:cNvPr>
          <p:cNvCxnSpPr>
            <a:cxnSpLocks/>
          </p:cNvCxnSpPr>
          <p:nvPr/>
        </p:nvCxnSpPr>
        <p:spPr>
          <a:xfrm>
            <a:off x="6809469" y="1203066"/>
            <a:ext cx="0" cy="19878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CF38D88-58F7-5323-6857-8F7052CD7E38}"/>
              </a:ext>
            </a:extLst>
          </p:cNvPr>
          <p:cNvCxnSpPr>
            <a:cxnSpLocks/>
          </p:cNvCxnSpPr>
          <p:nvPr/>
        </p:nvCxnSpPr>
        <p:spPr>
          <a:xfrm flipH="1">
            <a:off x="4664440" y="1383656"/>
            <a:ext cx="6405" cy="40367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B74B7F0-8252-961E-075D-594F83CC1D32}"/>
              </a:ext>
            </a:extLst>
          </p:cNvPr>
          <p:cNvCxnSpPr>
            <a:cxnSpLocks/>
          </p:cNvCxnSpPr>
          <p:nvPr/>
        </p:nvCxnSpPr>
        <p:spPr>
          <a:xfrm flipH="1">
            <a:off x="2610995" y="1383656"/>
            <a:ext cx="2572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EA97032A-B3FD-6C23-37C5-0CBE23E63CB1}"/>
              </a:ext>
            </a:extLst>
          </p:cNvPr>
          <p:cNvSpPr txBox="1">
            <a:spLocks/>
          </p:cNvSpPr>
          <p:nvPr/>
        </p:nvSpPr>
        <p:spPr>
          <a:xfrm>
            <a:off x="395202" y="233765"/>
            <a:ext cx="8487633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Sequence and Dates for Market Trials to Go-Live </a:t>
            </a:r>
            <a:br>
              <a:rPr lang="en-US" sz="2000" dirty="0"/>
            </a:b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2D907A-7C61-779A-5A91-6DB38D796CC0}"/>
              </a:ext>
            </a:extLst>
          </p:cNvPr>
          <p:cNvSpPr/>
          <p:nvPr/>
        </p:nvSpPr>
        <p:spPr>
          <a:xfrm>
            <a:off x="381001" y="3041498"/>
            <a:ext cx="2229994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u="sng" dirty="0">
                <a:solidFill>
                  <a:schemeClr val="tx1"/>
                </a:solidFill>
              </a:rPr>
              <a:t>RTC QSE Submission Testing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(Submit COP, RT AS Offers,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DAM Virtual AS, Outages for ESRs)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C9F43-D1CD-5F82-6143-0F5ED6118E96}"/>
              </a:ext>
            </a:extLst>
          </p:cNvPr>
          <p:cNvSpPr/>
          <p:nvPr/>
        </p:nvSpPr>
        <p:spPr>
          <a:xfrm>
            <a:off x="2619727" y="3041498"/>
            <a:ext cx="2042141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Open-loop RTC SCED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offers, SCED non-binding award/dispatch)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026E3E-4BBC-2CDE-660F-6E7C39CFCED7}"/>
              </a:ext>
            </a:extLst>
          </p:cNvPr>
          <p:cNvSpPr/>
          <p:nvPr/>
        </p:nvSpPr>
        <p:spPr>
          <a:xfrm>
            <a:off x="4676104" y="3041498"/>
            <a:ext cx="2139898" cy="1806724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Ongoing Open-Loop</a:t>
            </a:r>
          </a:p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&amp; Periodic Closed-loop SCED/LFC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RTC offers and telemetry to support closed-loop frequency control test 2-3 tests of 2-4 hour durations)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838D4D-9AF0-66C4-0D8E-0A4D26D70D3D}"/>
              </a:ext>
            </a:extLst>
          </p:cNvPr>
          <p:cNvSpPr/>
          <p:nvPr/>
        </p:nvSpPr>
        <p:spPr>
          <a:xfrm>
            <a:off x="375015" y="4109788"/>
            <a:ext cx="2238552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RTC QSE Telemetry Check-out </a:t>
            </a:r>
            <a:r>
              <a:rPr lang="en-US" sz="1100" dirty="0">
                <a:solidFill>
                  <a:schemeClr val="tx1"/>
                </a:solidFill>
              </a:rPr>
              <a:t>(QSEs add/verify new telemetry points for UDSP, New ramp rates, ESR telemetry)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716E97-B79F-8D46-15FD-EF530D7CEE6F}"/>
              </a:ext>
            </a:extLst>
          </p:cNvPr>
          <p:cNvSpPr/>
          <p:nvPr/>
        </p:nvSpPr>
        <p:spPr>
          <a:xfrm>
            <a:off x="4662328" y="5034689"/>
            <a:ext cx="2139899" cy="738435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Day-Ahead Market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(Non-binding DAM using QSE offers for at least 2 tests)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A243BC-6D29-109B-91A6-4029970CE6A7}"/>
              </a:ext>
            </a:extLst>
          </p:cNvPr>
          <p:cNvSpPr/>
          <p:nvPr/>
        </p:nvSpPr>
        <p:spPr>
          <a:xfrm>
            <a:off x="6807486" y="3038257"/>
            <a:ext cx="1086131" cy="2734867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Transition to Go-Live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Upon completion of testing, confirmation of ERCOT and market readiness for Go-Live.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C06B-C52B-F389-AC5E-A225AA27F943}"/>
              </a:ext>
            </a:extLst>
          </p:cNvPr>
          <p:cNvSpPr/>
          <p:nvPr/>
        </p:nvSpPr>
        <p:spPr>
          <a:xfrm>
            <a:off x="328698" y="183198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A5A9EE-CEF8-7774-1B9B-556FBB9408BF}"/>
              </a:ext>
            </a:extLst>
          </p:cNvPr>
          <p:cNvSpPr/>
          <p:nvPr/>
        </p:nvSpPr>
        <p:spPr>
          <a:xfrm>
            <a:off x="1396692" y="183198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462826-8396-1072-6270-9CEF9E396EC3}"/>
              </a:ext>
            </a:extLst>
          </p:cNvPr>
          <p:cNvSpPr/>
          <p:nvPr/>
        </p:nvSpPr>
        <p:spPr>
          <a:xfrm>
            <a:off x="2474490" y="183198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2F09F3-7FED-D165-CAC6-5872696DC5B8}"/>
              </a:ext>
            </a:extLst>
          </p:cNvPr>
          <p:cNvSpPr/>
          <p:nvPr/>
        </p:nvSpPr>
        <p:spPr>
          <a:xfrm>
            <a:off x="3552075" y="183198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5B9E6F-084C-A3B5-BD31-9FF09D8E34C1}"/>
              </a:ext>
            </a:extLst>
          </p:cNvPr>
          <p:cNvSpPr/>
          <p:nvPr/>
        </p:nvSpPr>
        <p:spPr>
          <a:xfrm>
            <a:off x="4621525" y="183198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1105A9-C787-2703-CAF0-7909C9525862}"/>
              </a:ext>
            </a:extLst>
          </p:cNvPr>
          <p:cNvSpPr/>
          <p:nvPr/>
        </p:nvSpPr>
        <p:spPr>
          <a:xfrm>
            <a:off x="5676822" y="183198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9C7E7-6AD6-66EE-9476-0F679F08C46C}"/>
              </a:ext>
            </a:extLst>
          </p:cNvPr>
          <p:cNvSpPr/>
          <p:nvPr/>
        </p:nvSpPr>
        <p:spPr>
          <a:xfrm>
            <a:off x="6743700" y="183198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2395EE-33E2-A0BC-9F5A-829AF4E65FA6}"/>
              </a:ext>
            </a:extLst>
          </p:cNvPr>
          <p:cNvSpPr/>
          <p:nvPr/>
        </p:nvSpPr>
        <p:spPr>
          <a:xfrm>
            <a:off x="7810500" y="1831980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9465D1A-060B-F121-F06A-AF0A5EF59DD0}"/>
              </a:ext>
            </a:extLst>
          </p:cNvPr>
          <p:cNvSpPr/>
          <p:nvPr/>
        </p:nvSpPr>
        <p:spPr>
          <a:xfrm>
            <a:off x="2608882" y="4108034"/>
            <a:ext cx="2049398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QSE Telemetry Tests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(Individual QSE to follow UDSP and support new ramp rate and ESR telemetry)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F2F16B1F-63A9-8500-B166-F4A8E6E29F12}"/>
              </a:ext>
            </a:extLst>
          </p:cNvPr>
          <p:cNvSpPr/>
          <p:nvPr/>
        </p:nvSpPr>
        <p:spPr>
          <a:xfrm>
            <a:off x="395202" y="2212980"/>
            <a:ext cx="6394459" cy="570951"/>
          </a:xfrm>
          <a:prstGeom prst="homePlate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QSE Scorecards &amp; Exit Criteria for each Trial Phase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0519A9-0C02-DC6F-1AA2-E48EFB265269}"/>
              </a:ext>
            </a:extLst>
          </p:cNvPr>
          <p:cNvSpPr txBox="1"/>
          <p:nvPr/>
        </p:nvSpPr>
        <p:spPr>
          <a:xfrm>
            <a:off x="399551" y="1367135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5/5/25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168978B-C93E-362D-C8FE-5A79048E3FD1}"/>
              </a:ext>
            </a:extLst>
          </p:cNvPr>
          <p:cNvSpPr txBox="1"/>
          <p:nvPr/>
        </p:nvSpPr>
        <p:spPr>
          <a:xfrm>
            <a:off x="2590800" y="1367135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7/7/25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253E6AA-13E4-0F7F-7E32-D052173B0325}"/>
              </a:ext>
            </a:extLst>
          </p:cNvPr>
          <p:cNvSpPr txBox="1"/>
          <p:nvPr/>
        </p:nvSpPr>
        <p:spPr>
          <a:xfrm>
            <a:off x="6754664" y="1182469"/>
            <a:ext cx="1170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30-day Market Notice</a:t>
            </a:r>
          </a:p>
          <a:p>
            <a:r>
              <a:rPr lang="en-US" sz="1200" dirty="0"/>
              <a:t>11/5/25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F84B4E5-3DF5-E3A3-87C1-CC46E09B68AC}"/>
              </a:ext>
            </a:extLst>
          </p:cNvPr>
          <p:cNvSpPr txBox="1"/>
          <p:nvPr/>
        </p:nvSpPr>
        <p:spPr>
          <a:xfrm>
            <a:off x="4648200" y="1367135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9/2/25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AB836F-23AE-B9EC-777B-494ED303ACD7}"/>
              </a:ext>
            </a:extLst>
          </p:cNvPr>
          <p:cNvSpPr txBox="1"/>
          <p:nvPr/>
        </p:nvSpPr>
        <p:spPr>
          <a:xfrm>
            <a:off x="7810500" y="1367135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Go-Live</a:t>
            </a:r>
          </a:p>
          <a:p>
            <a:r>
              <a:rPr lang="en-US" sz="1200" dirty="0"/>
              <a:t>12/5/25*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F495A0-643F-DA75-9F60-DDC5FA1F2722}"/>
              </a:ext>
            </a:extLst>
          </p:cNvPr>
          <p:cNvSpPr txBox="1"/>
          <p:nvPr/>
        </p:nvSpPr>
        <p:spPr>
          <a:xfrm>
            <a:off x="375015" y="5243511"/>
            <a:ext cx="4202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 Go-Live date reflects 12/5/2025 as first Operating Day</a:t>
            </a:r>
          </a:p>
          <a:p>
            <a:r>
              <a:rPr lang="en-US" sz="1200" i="1" dirty="0"/>
              <a:t>  where 12/4/2025 is planned software migration.</a:t>
            </a:r>
          </a:p>
        </p:txBody>
      </p:sp>
    </p:spTree>
    <p:extLst>
      <p:ext uri="{BB962C8B-B14F-4D97-AF65-F5344CB8AC3E}">
        <p14:creationId xmlns:p14="http://schemas.microsoft.com/office/powerpoint/2010/main" val="246759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RTCBTF Issues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76849"/>
            <a:ext cx="8534400" cy="1104351"/>
          </a:xfrm>
        </p:spPr>
        <p:txBody>
          <a:bodyPr/>
          <a:lstStyle/>
          <a:p>
            <a:r>
              <a:rPr lang="en-US" sz="1800" dirty="0"/>
              <a:t>Progress on parameter-values and RTC Simulator Analysis</a:t>
            </a:r>
          </a:p>
          <a:p>
            <a:r>
              <a:rPr lang="en-US" sz="1800" dirty="0"/>
              <a:t>More details for Market Readiness progression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8F1C9832-33EA-E5E9-8DEC-A0FEE9E306D1}"/>
              </a:ext>
            </a:extLst>
          </p:cNvPr>
          <p:cNvSpPr/>
          <p:nvPr/>
        </p:nvSpPr>
        <p:spPr>
          <a:xfrm>
            <a:off x="6629400" y="1219200"/>
            <a:ext cx="533400" cy="7620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FBF4D0-9050-9491-D36C-FB72861BD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855" y="1958326"/>
            <a:ext cx="8835603" cy="436627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A0AA39E-1CB4-6F66-810D-92308A3EAD81}"/>
              </a:ext>
            </a:extLst>
          </p:cNvPr>
          <p:cNvSpPr/>
          <p:nvPr/>
        </p:nvSpPr>
        <p:spPr>
          <a:xfrm>
            <a:off x="155997" y="2186926"/>
            <a:ext cx="8835603" cy="6370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B4AF08-98B3-6E94-7FED-8C14F4AF2EF2}"/>
              </a:ext>
            </a:extLst>
          </p:cNvPr>
          <p:cNvSpPr/>
          <p:nvPr/>
        </p:nvSpPr>
        <p:spPr>
          <a:xfrm>
            <a:off x="155997" y="3253727"/>
            <a:ext cx="2451029" cy="152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32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RTCBTF meeting outline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180" y="1066800"/>
            <a:ext cx="8534400" cy="53340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200" dirty="0"/>
              <a:t>3.	</a:t>
            </a:r>
            <a:r>
              <a:rPr lang="en-US" sz="1200" b="1" u="sng" dirty="0"/>
              <a:t>Scaling Factors for Ramp sharing     </a:t>
            </a:r>
          </a:p>
          <a:p>
            <a:pPr lvl="2">
              <a:buFontTx/>
              <a:buChar char="-"/>
            </a:pPr>
            <a:r>
              <a:rPr lang="en-US" sz="1200" dirty="0"/>
              <a:t>Second round review (general agreement and will go into NPRR)</a:t>
            </a:r>
          </a:p>
          <a:p>
            <a:pPr>
              <a:buFontTx/>
              <a:buChar char="-"/>
            </a:pPr>
            <a:endParaRPr lang="en-US" sz="1200" dirty="0"/>
          </a:p>
          <a:p>
            <a:pPr>
              <a:buFontTx/>
              <a:buChar char="-"/>
            </a:pPr>
            <a:r>
              <a:rPr lang="en-US" sz="1200" dirty="0"/>
              <a:t>4.	</a:t>
            </a:r>
            <a:r>
              <a:rPr lang="en-US" sz="1200" b="1" u="sng" dirty="0"/>
              <a:t>Market Readiness Update                                          </a:t>
            </a:r>
          </a:p>
          <a:p>
            <a:pPr lvl="2">
              <a:buFontTx/>
              <a:buChar char="-"/>
            </a:pPr>
            <a:r>
              <a:rPr lang="en-US" sz="1100" dirty="0"/>
              <a:t>Technical Update – Digital Certificate Plan</a:t>
            </a:r>
          </a:p>
          <a:p>
            <a:pPr lvl="2">
              <a:buFontTx/>
              <a:buChar char="-"/>
            </a:pPr>
            <a:r>
              <a:rPr lang="en-US" sz="1200" dirty="0">
                <a:solidFill>
                  <a:srgbClr val="C00000"/>
                </a:solidFill>
              </a:rPr>
              <a:t>Training Update – Review Initial Video Postings</a:t>
            </a:r>
          </a:p>
          <a:p>
            <a:pPr lvl="2">
              <a:buFontTx/>
              <a:buChar char="-"/>
            </a:pPr>
            <a:endParaRPr lang="en-US" sz="1200" dirty="0"/>
          </a:p>
          <a:p>
            <a:pPr>
              <a:buFontTx/>
              <a:buChar char="-"/>
            </a:pPr>
            <a:r>
              <a:rPr lang="en-US" sz="1200" dirty="0"/>
              <a:t>5.	</a:t>
            </a:r>
            <a:r>
              <a:rPr lang="en-US" sz="1200" b="1" u="sng" dirty="0"/>
              <a:t>Discussion of NPRR(s) for RTC+B Parameters</a:t>
            </a:r>
          </a:p>
          <a:p>
            <a:pPr lvl="2">
              <a:buFontTx/>
              <a:buChar char="-"/>
            </a:pPr>
            <a:r>
              <a:rPr lang="en-US" sz="1100" dirty="0">
                <a:solidFill>
                  <a:srgbClr val="C00000"/>
                </a:solidFill>
              </a:rPr>
              <a:t>Outline issues to be codified in protocols</a:t>
            </a:r>
          </a:p>
          <a:p>
            <a:pPr>
              <a:buFontTx/>
              <a:buChar char="-"/>
            </a:pPr>
            <a:endParaRPr lang="en-US" sz="1200" dirty="0"/>
          </a:p>
          <a:p>
            <a:pPr>
              <a:buFontTx/>
              <a:buChar char="-"/>
            </a:pPr>
            <a:r>
              <a:rPr lang="en-US" sz="1200" dirty="0"/>
              <a:t>6.	</a:t>
            </a:r>
            <a:r>
              <a:rPr lang="en-US" sz="1200" b="1" u="sng" dirty="0"/>
              <a:t>Review of Parameters for AS Proxy Offer Curves   </a:t>
            </a:r>
          </a:p>
          <a:p>
            <a:pPr lvl="2">
              <a:buFontTx/>
              <a:buChar char="-"/>
            </a:pPr>
            <a:r>
              <a:rPr lang="en-US" sz="1200" dirty="0"/>
              <a:t>Third round review (will go to fourth round with Dave’s proposal to leverage ASDCs)</a:t>
            </a:r>
          </a:p>
          <a:p>
            <a:pPr>
              <a:buFontTx/>
              <a:buChar char="-"/>
            </a:pPr>
            <a:endParaRPr lang="en-US" sz="1200" dirty="0"/>
          </a:p>
          <a:p>
            <a:pPr>
              <a:buFontTx/>
              <a:buChar char="-"/>
            </a:pPr>
            <a:r>
              <a:rPr lang="en-US" sz="1200" dirty="0"/>
              <a:t>7.	</a:t>
            </a:r>
            <a:r>
              <a:rPr lang="en-US" sz="1200" b="1" u="sng" dirty="0"/>
              <a:t>Discussion of AS Demand Curves  </a:t>
            </a:r>
          </a:p>
          <a:p>
            <a:pPr lvl="2">
              <a:buFontTx/>
              <a:buChar char="-"/>
            </a:pPr>
            <a:r>
              <a:rPr lang="en-US" sz="1100" dirty="0">
                <a:solidFill>
                  <a:srgbClr val="C00000"/>
                </a:solidFill>
              </a:rPr>
              <a:t>IMM Discussion</a:t>
            </a:r>
          </a:p>
          <a:p>
            <a:pPr>
              <a:buFontTx/>
              <a:buChar char="-"/>
            </a:pPr>
            <a:endParaRPr lang="en-US" sz="1200" dirty="0"/>
          </a:p>
          <a:p>
            <a:pPr>
              <a:buFontTx/>
              <a:buChar char="-"/>
            </a:pPr>
            <a:r>
              <a:rPr lang="en-US" sz="1200" dirty="0"/>
              <a:t>8.	</a:t>
            </a:r>
            <a:r>
              <a:rPr lang="en-US" sz="1200" b="1" u="sng" dirty="0"/>
              <a:t>RTC Simulator update                                                 </a:t>
            </a:r>
          </a:p>
          <a:p>
            <a:pPr lvl="2">
              <a:buFontTx/>
              <a:buChar char="-"/>
            </a:pPr>
            <a:r>
              <a:rPr lang="en-US" sz="1000" dirty="0">
                <a:hlinkClick r:id="rId2"/>
              </a:rPr>
              <a:t>Historical Analysis for 9/6/23 (scarcity), 7/10/23 (congestion), 10/20/23 (reliability deployment adders)</a:t>
            </a:r>
            <a:endParaRPr lang="en-US" sz="1000" dirty="0"/>
          </a:p>
          <a:p>
            <a:pPr lvl="2">
              <a:buFontTx/>
              <a:buChar char="-"/>
            </a:pPr>
            <a:r>
              <a:rPr lang="en-US" sz="1000" dirty="0">
                <a:hlinkClick r:id="rId3"/>
              </a:rPr>
              <a:t>Historical Analysis for 6/19/23 (volatility) and 11/16/23 (mild day) </a:t>
            </a:r>
            <a:endParaRPr lang="en-US" sz="1000" dirty="0"/>
          </a:p>
          <a:p>
            <a:pPr lvl="2">
              <a:buFontTx/>
              <a:buChar char="-"/>
            </a:pPr>
            <a:endParaRPr lang="en-US" sz="1100" dirty="0"/>
          </a:p>
          <a:p>
            <a:pPr marL="914400" lvl="2" indent="0">
              <a:buNone/>
            </a:pPr>
            <a:endParaRPr lang="en-US" sz="600" dirty="0"/>
          </a:p>
          <a:p>
            <a:pPr>
              <a:buFontTx/>
              <a:buChar char="-"/>
            </a:pPr>
            <a:r>
              <a:rPr lang="en-US" sz="1200" b="1" dirty="0"/>
              <a:t>2025 RTCBTF meeting dates on calendar </a:t>
            </a:r>
          </a:p>
          <a:p>
            <a:pPr>
              <a:buFontTx/>
              <a:buChar char="-"/>
            </a:pPr>
            <a:r>
              <a:rPr lang="en-US" sz="1200" b="1" dirty="0"/>
              <a:t>RTCBTF meeting will start to include technical details RTC+B that were previously in “Technical Workshops” </a:t>
            </a:r>
          </a:p>
        </p:txBody>
      </p:sp>
    </p:spTree>
    <p:extLst>
      <p:ext uri="{BB962C8B-B14F-4D97-AF65-F5344CB8AC3E}">
        <p14:creationId xmlns:p14="http://schemas.microsoft.com/office/powerpoint/2010/main" val="1771495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82F34-5CD7-77FF-26AB-733089DA9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Readiness/Training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88AC7-184E-73E6-9FDA-8EAA07FA1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6858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000" dirty="0">
                <a:solidFill>
                  <a:srgbClr val="2D3338"/>
                </a:solidFill>
                <a:latin typeface="Arial"/>
              </a:rPr>
              <a:t>RTCBTF Home page has </a:t>
            </a:r>
            <a:r>
              <a:rPr lang="en-US" sz="2000" dirty="0">
                <a:solidFill>
                  <a:srgbClr val="2D3338"/>
                </a:solidFill>
                <a:latin typeface="Arial"/>
                <a:hlinkClick r:id="rId2"/>
              </a:rPr>
              <a:t>Training Link</a:t>
            </a:r>
            <a:endParaRPr lang="en-US" sz="2000" dirty="0">
              <a:solidFill>
                <a:srgbClr val="2D3338"/>
              </a:solidFill>
              <a:latin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359D52-8733-1E36-EBC3-3069EC3C5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783993-440B-C470-7C60-F7FD20872A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370" y="1173335"/>
            <a:ext cx="8534400" cy="5151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645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82F34-5CD7-77FF-26AB-733089DA9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Parameters/Policy Needing NPRR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88AC7-184E-73E6-9FDA-8EAA07FA1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2D3338"/>
                </a:solidFill>
                <a:latin typeface="Arial"/>
              </a:rPr>
              <a:t>Current scope of NPRR for Parameter/Policy Changes</a:t>
            </a:r>
          </a:p>
          <a:p>
            <a:pPr lvl="1" indent="-342900">
              <a:buFont typeface="Arial" panose="020B0604020202020204" pitchFamily="34" charset="0"/>
              <a:buChar char="-"/>
              <a:defRPr/>
            </a:pPr>
            <a:r>
              <a:rPr lang="en-US" sz="1600" dirty="0">
                <a:solidFill>
                  <a:srgbClr val="2D3338"/>
                </a:solidFill>
                <a:latin typeface="Arial"/>
              </a:rPr>
              <a:t>AS Proxy Offer Floors</a:t>
            </a:r>
          </a:p>
          <a:p>
            <a:pPr lvl="1" indent="-342900">
              <a:buFont typeface="Arial" panose="020B0604020202020204" pitchFamily="34" charset="0"/>
              <a:buChar char="-"/>
              <a:defRPr/>
            </a:pPr>
            <a:r>
              <a:rPr lang="en-US" sz="1600" dirty="0">
                <a:solidFill>
                  <a:srgbClr val="2D3338"/>
                </a:solidFill>
                <a:latin typeface="Arial"/>
              </a:rPr>
              <a:t>Ramp Rate Sharing </a:t>
            </a:r>
          </a:p>
          <a:p>
            <a:pPr lvl="1" indent="-342900">
              <a:buFont typeface="Arial" panose="020B0604020202020204" pitchFamily="34" charset="0"/>
              <a:buChar char="-"/>
              <a:defRPr/>
            </a:pPr>
            <a:r>
              <a:rPr lang="en-US" sz="1600" dirty="0">
                <a:solidFill>
                  <a:srgbClr val="2D3338"/>
                </a:solidFill>
                <a:latin typeface="Arial"/>
              </a:rPr>
              <a:t>ASDCs for Reliability Unit Commitment</a:t>
            </a:r>
          </a:p>
          <a:p>
            <a:pPr lvl="1" indent="-342900">
              <a:buFont typeface="Arial" panose="020B0604020202020204" pitchFamily="34" charset="0"/>
              <a:buChar char="-"/>
              <a:defRPr/>
            </a:pPr>
            <a:r>
              <a:rPr lang="en-US" sz="1600" dirty="0">
                <a:solidFill>
                  <a:srgbClr val="2D3338"/>
                </a:solidFill>
                <a:latin typeface="Arial"/>
              </a:rPr>
              <a:t>Ancillary Services Duration Requirements (</a:t>
            </a:r>
            <a:r>
              <a:rPr lang="en-US" sz="1600" dirty="0" err="1">
                <a:solidFill>
                  <a:srgbClr val="2D3338"/>
                </a:solidFill>
                <a:latin typeface="Arial"/>
              </a:rPr>
              <a:t>ie</a:t>
            </a:r>
            <a:r>
              <a:rPr lang="en-US" sz="1600" dirty="0">
                <a:solidFill>
                  <a:srgbClr val="2D3338"/>
                </a:solidFill>
                <a:latin typeface="Arial"/>
              </a:rPr>
              <a:t>, State of Charge)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Timeline of NPRR for the RTC+B Parameter Changes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ERCOT will file NPRR in December 2024 or January 2025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 parallel, RTCBTF can be vetting the values and filling in the blanks/values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MP can document positions in NPRR formal comments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Target completing RTCBTF analysis by March to then move NPRR though stakeholder process.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Best before trials start in early May 2025):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RTCBTF discussions in meetings (Dec2024-Feb2024)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Potentially add a RTCBTF meeting in early March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PRS Approval March 12, 2025 (assumes Urgent status)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TAC approval March 26, 2025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Board approval April 8, 2025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PUCT consideration May 15, 2025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359D52-8733-1E36-EBC3-3069EC3C5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38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2430D-4340-667D-D5C5-2B293D1BB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 AS Demand Curves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F8B63-36FB-1990-ED9C-3539099E1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94760"/>
            <a:ext cx="8534400" cy="5334000"/>
          </a:xfrm>
        </p:spPr>
        <p:txBody>
          <a:bodyPr/>
          <a:lstStyle/>
          <a:p>
            <a:r>
              <a:rPr lang="en-US" sz="1800" u="sng" dirty="0"/>
              <a:t>Protocol approved: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1200" dirty="0"/>
          </a:p>
          <a:p>
            <a:r>
              <a:rPr lang="en-US" sz="1800" u="sng" dirty="0"/>
              <a:t>IMM 11/13/2024 </a:t>
            </a:r>
            <a:r>
              <a:rPr lang="en-US" sz="1800" u="sng" dirty="0">
                <a:hlinkClick r:id="rId2"/>
              </a:rPr>
              <a:t>blended proposal</a:t>
            </a:r>
            <a:r>
              <a:rPr lang="en-US" sz="1800" u="sng" dirty="0"/>
              <a:t>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F8339D-6E0C-5DE4-2D8D-2714A10332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E8F104-EC05-9EC5-DAE5-71E0BD78AC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285488"/>
            <a:ext cx="5885645" cy="22762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0ED4D2-8EE2-A4AD-545B-FB554B3AAB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4038600"/>
            <a:ext cx="6117465" cy="1835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085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94933-8005-6B20-1DA0-BC45AEDE6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at December 11</a:t>
            </a:r>
            <a:r>
              <a:rPr lang="en-US" baseline="30000" dirty="0"/>
              <a:t>th</a:t>
            </a:r>
            <a:r>
              <a:rPr lang="en-US" dirty="0"/>
              <a:t> RTCBTF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2EBC6-634A-F355-9B0B-762E0A82A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02383"/>
            <a:ext cx="8534400" cy="4853233"/>
          </a:xfrm>
        </p:spPr>
        <p:txBody>
          <a:bodyPr/>
          <a:lstStyle/>
          <a:p>
            <a:r>
              <a:rPr lang="en-US" sz="2400" dirty="0"/>
              <a:t>Further discussion</a:t>
            </a:r>
          </a:p>
          <a:p>
            <a:pPr lvl="1"/>
            <a:r>
              <a:rPr lang="en-US" sz="2000" dirty="0"/>
              <a:t>AS Proxy Offer Floors (4</a:t>
            </a:r>
            <a:r>
              <a:rPr lang="en-US" sz="2000" baseline="30000" dirty="0"/>
              <a:t>th</a:t>
            </a:r>
            <a:r>
              <a:rPr lang="en-US" sz="2000" dirty="0"/>
              <a:t> mtg)</a:t>
            </a:r>
          </a:p>
          <a:p>
            <a:pPr lvl="1"/>
            <a:r>
              <a:rPr lang="en-US" sz="2000" dirty="0"/>
              <a:t>IMM AS Demand Curves</a:t>
            </a:r>
          </a:p>
          <a:p>
            <a:pPr lvl="1"/>
            <a:r>
              <a:rPr lang="en-US" sz="2000" dirty="0"/>
              <a:t>RTC Simulation Cases </a:t>
            </a:r>
          </a:p>
          <a:p>
            <a:pPr lvl="2"/>
            <a:endParaRPr lang="en-US" sz="16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r>
              <a:rPr lang="en-US" sz="2400" dirty="0"/>
              <a:t>New topics added for discussion</a:t>
            </a:r>
          </a:p>
          <a:p>
            <a:pPr lvl="1"/>
            <a:r>
              <a:rPr lang="en-US" sz="2000" dirty="0"/>
              <a:t>AS Deliverability (when RTC Awards AS behind constraints)</a:t>
            </a:r>
          </a:p>
          <a:p>
            <a:pPr lvl="1"/>
            <a:r>
              <a:rPr lang="en-US" sz="2000" dirty="0"/>
              <a:t>IRR AS Qualifications</a:t>
            </a:r>
          </a:p>
          <a:p>
            <a:pPr lvl="1"/>
            <a:r>
              <a:rPr lang="en-US" sz="2000" dirty="0"/>
              <a:t>Draft Market Trial Handbooks for May 2025 activities</a:t>
            </a:r>
          </a:p>
          <a:p>
            <a:pPr lvl="2"/>
            <a:endParaRPr lang="en-US" sz="1600" dirty="0"/>
          </a:p>
          <a:p>
            <a:r>
              <a:rPr lang="en-US" sz="2400" dirty="0"/>
              <a:t>Any 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7AE822-A292-E112-F8FE-1DCFCFB35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DA4AA2-A50D-AE8B-F78E-FB72B7E58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514600"/>
            <a:ext cx="5951220" cy="116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752864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Props1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23559</TotalTime>
  <Words>644</Words>
  <Application>Microsoft Office PowerPoint</Application>
  <PresentationFormat>On-screen Show (4:3)</PresentationFormat>
  <Paragraphs>129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Cover Slide</vt:lpstr>
      <vt:lpstr>Horizontal Theme</vt:lpstr>
      <vt:lpstr>PowerPoint Presentation</vt:lpstr>
      <vt:lpstr>Outline</vt:lpstr>
      <vt:lpstr>PowerPoint Presentation</vt:lpstr>
      <vt:lpstr>RTCBTF Issues List</vt:lpstr>
      <vt:lpstr>November RTCBTF meeting outline</vt:lpstr>
      <vt:lpstr>Readiness/Training Update</vt:lpstr>
      <vt:lpstr>Parameters/Policy Needing NPRR</vt:lpstr>
      <vt:lpstr>IMM AS Demand Curves</vt:lpstr>
      <vt:lpstr>Next Steps at December 11th RTCBTF Meeting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613</cp:revision>
  <cp:lastPrinted>2017-10-10T21:31:05Z</cp:lastPrinted>
  <dcterms:created xsi:type="dcterms:W3CDTF">2016-01-21T15:20:31Z</dcterms:created>
  <dcterms:modified xsi:type="dcterms:W3CDTF">2024-11-18T16:24:54Z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