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3" r:id="rId5"/>
  </p:sldMasterIdLst>
  <p:sldIdLst>
    <p:sldId id="256" r:id="rId6"/>
    <p:sldId id="268" r:id="rId7"/>
    <p:sldId id="2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EB"/>
    <a:srgbClr val="E7F2F5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C7BBD0-8373-409D-985A-8ACCDD1224E6}" v="9" dt="2024-11-20T15:57:44.6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86" autoAdjust="0"/>
    <p:restoredTop sz="94660"/>
  </p:normalViewPr>
  <p:slideViewPr>
    <p:cSldViewPr snapToGrid="0">
      <p:cViewPr varScale="1">
        <p:scale>
          <a:sx n="135" d="100"/>
          <a:sy n="135" d="100"/>
        </p:scale>
        <p:origin x="15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hra, Balendu" userId="81a5d301-2b70-444b-ba0b-7306c1a0c900" providerId="ADAL" clId="{0EC7BBD0-8373-409D-985A-8ACCDD1224E6}"/>
    <pc:docChg chg="undo custSel delSld modSld">
      <pc:chgData name="Mishra, Balendu" userId="81a5d301-2b70-444b-ba0b-7306c1a0c900" providerId="ADAL" clId="{0EC7BBD0-8373-409D-985A-8ACCDD1224E6}" dt="2024-11-20T16:17:18.980" v="1472" actId="20577"/>
      <pc:docMkLst>
        <pc:docMk/>
      </pc:docMkLst>
      <pc:sldChg chg="modSp mod">
        <pc:chgData name="Mishra, Balendu" userId="81a5d301-2b70-444b-ba0b-7306c1a0c900" providerId="ADAL" clId="{0EC7BBD0-8373-409D-985A-8ACCDD1224E6}" dt="2024-11-20T15:58:40.493" v="1468" actId="20577"/>
        <pc:sldMkLst>
          <pc:docMk/>
          <pc:sldMk cId="3718213714" sldId="256"/>
        </pc:sldMkLst>
        <pc:spChg chg="mod">
          <ac:chgData name="Mishra, Balendu" userId="81a5d301-2b70-444b-ba0b-7306c1a0c900" providerId="ADAL" clId="{0EC7BBD0-8373-409D-985A-8ACCDD1224E6}" dt="2024-11-20T15:58:40.493" v="1468" actId="20577"/>
          <ac:spMkLst>
            <pc:docMk/>
            <pc:sldMk cId="3718213714" sldId="256"/>
            <ac:spMk id="2" creationId="{00000000-0000-0000-0000-000000000000}"/>
          </ac:spMkLst>
        </pc:spChg>
      </pc:sldChg>
      <pc:sldChg chg="modSp mod">
        <pc:chgData name="Mishra, Balendu" userId="81a5d301-2b70-444b-ba0b-7306c1a0c900" providerId="ADAL" clId="{0EC7BBD0-8373-409D-985A-8ACCDD1224E6}" dt="2024-11-20T16:17:18.980" v="1472" actId="20577"/>
        <pc:sldMkLst>
          <pc:docMk/>
          <pc:sldMk cId="4100814263" sldId="268"/>
        </pc:sldMkLst>
        <pc:spChg chg="mod">
          <ac:chgData name="Mishra, Balendu" userId="81a5d301-2b70-444b-ba0b-7306c1a0c900" providerId="ADAL" clId="{0EC7BBD0-8373-409D-985A-8ACCDD1224E6}" dt="2024-11-20T14:35:58.152" v="23" actId="20577"/>
          <ac:spMkLst>
            <pc:docMk/>
            <pc:sldMk cId="4100814263" sldId="268"/>
            <ac:spMk id="2" creationId="{00000000-0000-0000-0000-000000000000}"/>
          </ac:spMkLst>
        </pc:spChg>
        <pc:spChg chg="mod">
          <ac:chgData name="Mishra, Balendu" userId="81a5d301-2b70-444b-ba0b-7306c1a0c900" providerId="ADAL" clId="{0EC7BBD0-8373-409D-985A-8ACCDD1224E6}" dt="2024-11-20T16:17:18.980" v="1472" actId="20577"/>
          <ac:spMkLst>
            <pc:docMk/>
            <pc:sldMk cId="4100814263" sldId="268"/>
            <ac:spMk id="4" creationId="{C881B1DF-A116-C9FE-8EFA-EF6F7204F546}"/>
          </ac:spMkLst>
        </pc:spChg>
      </pc:sldChg>
      <pc:sldChg chg="modSp mod">
        <pc:chgData name="Mishra, Balendu" userId="81a5d301-2b70-444b-ba0b-7306c1a0c900" providerId="ADAL" clId="{0EC7BBD0-8373-409D-985A-8ACCDD1224E6}" dt="2024-11-20T15:57:44.660" v="1457" actId="1076"/>
        <pc:sldMkLst>
          <pc:docMk/>
          <pc:sldMk cId="1134891480" sldId="269"/>
        </pc:sldMkLst>
        <pc:spChg chg="mod">
          <ac:chgData name="Mishra, Balendu" userId="81a5d301-2b70-444b-ba0b-7306c1a0c900" providerId="ADAL" clId="{0EC7BBD0-8373-409D-985A-8ACCDD1224E6}" dt="2024-11-20T14:40:06.269" v="144" actId="20577"/>
          <ac:spMkLst>
            <pc:docMk/>
            <pc:sldMk cId="1134891480" sldId="269"/>
            <ac:spMk id="2" creationId="{6399EACE-F43E-17D2-4F48-6886626D5644}"/>
          </ac:spMkLst>
        </pc:spChg>
        <pc:spChg chg="mod">
          <ac:chgData name="Mishra, Balendu" userId="81a5d301-2b70-444b-ba0b-7306c1a0c900" providerId="ADAL" clId="{0EC7BBD0-8373-409D-985A-8ACCDD1224E6}" dt="2024-11-20T15:57:44.660" v="1457" actId="1076"/>
          <ac:spMkLst>
            <pc:docMk/>
            <pc:sldMk cId="1134891480" sldId="269"/>
            <ac:spMk id="8" creationId="{517098EB-1930-EE3C-9CDF-BC7C1B29701F}"/>
          </ac:spMkLst>
        </pc:spChg>
      </pc:sldChg>
      <pc:sldChg chg="del">
        <pc:chgData name="Mishra, Balendu" userId="81a5d301-2b70-444b-ba0b-7306c1a0c900" providerId="ADAL" clId="{0EC7BBD0-8373-409D-985A-8ACCDD1224E6}" dt="2024-11-20T14:39:54.604" v="130" actId="2696"/>
        <pc:sldMkLst>
          <pc:docMk/>
          <pc:sldMk cId="1926605235" sldId="27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8072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A3C517-CF6F-4E57-95A6-1E809CFA3B8B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44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36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0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724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09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" y="6553201"/>
            <a:ext cx="1247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INTERNAL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9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2304" y="1122363"/>
            <a:ext cx="7263684" cy="2387600"/>
          </a:xfrm>
        </p:spPr>
        <p:txBody>
          <a:bodyPr/>
          <a:lstStyle/>
          <a:p>
            <a:r>
              <a:rPr lang="en-US" sz="4000" dirty="0"/>
              <a:t>Secure </a:t>
            </a:r>
            <a:r>
              <a:rPr lang="en-US" sz="3200" dirty="0"/>
              <a:t>API Pilot</a:t>
            </a:r>
            <a:br>
              <a:rPr lang="en-US" sz="3200" dirty="0"/>
            </a:br>
            <a:r>
              <a:rPr lang="en-US" sz="1800" dirty="0">
                <a:solidFill>
                  <a:srgbClr val="45454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Update 11/21/2024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18213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138" y="309093"/>
            <a:ext cx="10515600" cy="887681"/>
          </a:xfrm>
        </p:spPr>
        <p:txBody>
          <a:bodyPr/>
          <a:lstStyle/>
          <a:p>
            <a:r>
              <a:rPr lang="en-US" dirty="0"/>
              <a:t>Topics Discussed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881B1DF-A116-C9FE-8EFA-EF6F7204F5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32138" y="969082"/>
            <a:ext cx="10515600" cy="5139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Review of survey results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Broad support for modernizing EWS interface using REST/JSON along with SOAP/XML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Enhance the security model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WAN vs Internet communication of APIs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Scope of the pilot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Self service for listener management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Market Information and Market Transactions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Utilize mock data that mimics production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Authentication model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Adopt </a:t>
            </a:r>
            <a:r>
              <a:rPr lang="en-US" altLang="en-US" sz="1600" dirty="0" err="1">
                <a:solidFill>
                  <a:schemeClr val="tx1"/>
                </a:solidFill>
                <a:latin typeface="Arial" panose="020B0604020202020204" pitchFamily="34" charset="0"/>
              </a:rPr>
              <a:t>Oauth</a:t>
            </a:r>
            <a:r>
              <a:rPr lang="en-US" altLang="en-US" sz="1600">
                <a:solidFill>
                  <a:schemeClr val="tx1"/>
                </a:solidFill>
                <a:latin typeface="Arial" panose="020B0604020202020204" pitchFamily="34" charset="0"/>
              </a:rPr>
              <a:t>/OIDC 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based authentication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Use digital certificate as </a:t>
            </a: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an identity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Use JWT header for custom data (e.g. DUNS, etc.)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Payload signing is redundant, TLS is sufficient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API Versioning Strategy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Adopt a transparent versioning strategy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Follow the model used by other ISO’s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Utilize Open API specification</a:t>
            </a:r>
          </a:p>
        </p:txBody>
      </p:sp>
    </p:spTree>
    <p:extLst>
      <p:ext uri="{BB962C8B-B14F-4D97-AF65-F5344CB8AC3E}">
        <p14:creationId xmlns:p14="http://schemas.microsoft.com/office/powerpoint/2010/main" val="41008142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9EACE-F43E-17D2-4F48-6886626D5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7098EB-1930-EE3C-9CDF-BC7C1B2970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199" y="844005"/>
            <a:ext cx="11277601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Review outbound notification and authentication model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Discuss including report downloads as part of the pilot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Discuss cutover concerns and timelines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Parallel support for current EWS and new Secure APIs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Milestones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Market Trials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Production Launch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Legacy Decommission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Finalize the pilot design and architecture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Cloud vs on premises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Identify and configure an identity provider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Determine the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timeline for pilot availability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Develop and deploy the Secure API pilot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Coordinate pilot testing with the participants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89148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RCOT Identity v.2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EC7"/>
    </a:accent1>
    <a:accent2>
      <a:srgbClr val="5B6770"/>
    </a:accent2>
    <a:accent3>
      <a:srgbClr val="26D07C"/>
    </a:accent3>
    <a:accent4>
      <a:srgbClr val="003865"/>
    </a:accent4>
    <a:accent5>
      <a:srgbClr val="685BC7"/>
    </a:accent5>
    <a:accent6>
      <a:srgbClr val="890C58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ERCOT Identity v.2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EC7"/>
    </a:accent1>
    <a:accent2>
      <a:srgbClr val="5B6770"/>
    </a:accent2>
    <a:accent3>
      <a:srgbClr val="26D07C"/>
    </a:accent3>
    <a:accent4>
      <a:srgbClr val="003865"/>
    </a:accent4>
    <a:accent5>
      <a:srgbClr val="685BC7"/>
    </a:accent5>
    <a:accent6>
      <a:srgbClr val="890C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A7F75500039B4B9E72E70254E3EE7A" ma:contentTypeVersion="32" ma:contentTypeDescription="Create a new document." ma:contentTypeScope="" ma:versionID="1b8ea9f8940b9bc088d3b774741b9a13">
  <xsd:schema xmlns:xsd="http://www.w3.org/2001/XMLSchema" xmlns:xs="http://www.w3.org/2001/XMLSchema" xmlns:p="http://schemas.microsoft.com/office/2006/metadata/properties" xmlns:ns2="344f560a-88f6-462e-96a6-e44784eab4f1" xmlns:ns3="bbcf8399-cdfa-46bf-8ba3-1d7c0238ebfd" xmlns:ns4="http://schemas.microsoft.com/sharepoint/v4" targetNamespace="http://schemas.microsoft.com/office/2006/metadata/properties" ma:root="true" ma:fieldsID="8c489beca72fcd501308d530a56c312f" ns2:_="" ns3:_="" ns4:_="">
    <xsd:import namespace="344f560a-88f6-462e-96a6-e44784eab4f1"/>
    <xsd:import namespace="bbcf8399-cdfa-46bf-8ba3-1d7c0238ebfd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Information_x0020_Classification" minOccurs="0"/>
                <xsd:element ref="ns3:Year" minOccurs="0"/>
                <xsd:element ref="ns3:Year0" minOccurs="0"/>
                <xsd:element ref="ns3:Cloud_x0020_Assessment_x0020_Review" minOccurs="0"/>
                <xsd:element ref="ns3:Link_x0020_to_x0020_Cloud_x0020_Assessment_x0020_File" minOccurs="0"/>
                <xsd:element ref="ns3:Approved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DateTaken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Standard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4f560a-88f6-462e-96a6-e44784eab4f1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nillable="true" ma:displayName="Information Classification" ma:default="ERCOT Limited" ma:description="ERCOT Information Classification" ma:format="Dropdown" ma:internalName="Information_x0020_Classification" ma:readOnly="false">
      <xsd:simpleType>
        <xsd:union memberTypes="dms:Text">
          <xsd:simpleType>
            <xsd:restriction base="dms:Choice">
              <xsd:enumeration value="Public"/>
              <xsd:enumeration value="ERCOT Limited"/>
              <xsd:enumeration value="ERCOT Confidential"/>
              <xsd:enumeration value="ERCOT Restricted"/>
            </xsd:restriction>
          </xsd:simpleType>
        </xsd:union>
      </xsd:simpleType>
    </xsd:element>
    <xsd:element name="TaxCatchAll" ma:index="20" nillable="true" ma:displayName="Taxonomy Catch All Column" ma:hidden="true" ma:list="{7c292bfe-3d6a-4f56-81d5-86ca32f55220}" ma:internalName="TaxCatchAll" ma:showField="CatchAllData" ma:web="344f560a-88f6-462e-96a6-e44784eab4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cf8399-cdfa-46bf-8ba3-1d7c0238ebfd" elementFormDefault="qualified">
    <xsd:import namespace="http://schemas.microsoft.com/office/2006/documentManagement/types"/>
    <xsd:import namespace="http://schemas.microsoft.com/office/infopath/2007/PartnerControls"/>
    <xsd:element name="Year" ma:index="9" nillable="true" ma:displayName="ARB Date" ma:internalName="Year" ma:readOnly="false">
      <xsd:simpleType>
        <xsd:restriction base="dms:Text">
          <xsd:maxLength value="255"/>
        </xsd:restriction>
      </xsd:simpleType>
    </xsd:element>
    <xsd:element name="Year0" ma:index="10" nillable="true" ma:displayName="Year" ma:format="Dropdown" ma:internalName="Year0" ma:readOnly="false">
      <xsd:simpleType>
        <xsd:restriction base="dms:Choice">
          <xsd:enumeration value="2020"/>
          <xsd:enumeration value="2021"/>
          <xsd:enumeration value="2022"/>
          <xsd:enumeration value="2023"/>
          <xsd:enumeration value="2024"/>
        </xsd:restriction>
      </xsd:simpleType>
    </xsd:element>
    <xsd:element name="Cloud_x0020_Assessment_x0020_Review" ma:index="11" nillable="true" ma:displayName="Cloud Assessment Review" ma:format="Dropdown" ma:internalName="Cloud_x0020_Assessment_x0020_Review" ma:readOnly="false">
      <xsd:simpleType>
        <xsd:restriction base="dms:Choice">
          <xsd:enumeration value="No"/>
          <xsd:enumeration value="Yes"/>
        </xsd:restriction>
      </xsd:simpleType>
    </xsd:element>
    <xsd:element name="Link_x0020_to_x0020_Cloud_x0020_Assessment_x0020_File" ma:index="12" nillable="true" ma:displayName="Link to Cloud Assessment File" ma:format="Hyperlink" ma:internalName="Link_x0020_to_x0020_Cloud_x0020_Assessment_x0020_Fil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pproved" ma:index="13" nillable="true" ma:displayName="Approved" ma:format="Dropdown" ma:internalName="Approved" ma:readOnly="false">
      <xsd:simpleType>
        <xsd:restriction base="dms:Choice">
          <xsd:enumeration value="No"/>
          <xsd:enumeration value="Yes"/>
        </xsd:restriction>
      </xsd:simpleType>
    </xsd:element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Standard" ma:index="23" nillable="true" ma:displayName="Standard" ma:format="Dropdown" ma:internalName="Standard">
      <xsd:simpleType>
        <xsd:restriction base="dms:Choice">
          <xsd:enumeration value="No"/>
          <xsd:enumeration value="Yes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344f560a-88f6-462e-96a6-e44784eab4f1">ERCOT Limited</Information_x0020_Classification>
    <Year0 xmlns="bbcf8399-cdfa-46bf-8ba3-1d7c0238ebfd">2023</Year0>
    <Year xmlns="bbcf8399-cdfa-46bf-8ba3-1d7c0238ebfd">02/14/2023</Year>
    <Cloud_x0020_Assessment_x0020_Review xmlns="bbcf8399-cdfa-46bf-8ba3-1d7c0238ebfd">Yes</Cloud_x0020_Assessment_x0020_Review>
    <Link_x0020_to_x0020_Cloud_x0020_Assessment_x0020_File xmlns="bbcf8399-cdfa-46bf-8ba3-1d7c0238ebfd">
      <Url>https://ercot.sharepoint.com/:x:/r/sites/IDT-TreasuryManagement/Shared%20Documents/General/Architecture/SaaS%20Assessment%20Worksheet%20-%20BlackLine%20AR%20Cash.xlsx?web=1&amp;csf=1&amp;web=1&amp;e=FRFBru</Url>
      <Description>Blackline Saas Assessment</Description>
    </Link_x0020_to_x0020_Cloud_x0020_Assessment_x0020_File>
    <Approved xmlns="bbcf8399-cdfa-46bf-8ba3-1d7c0238ebfd">No</Approved>
    <TaxCatchAll xmlns="344f560a-88f6-462e-96a6-e44784eab4f1" xsi:nil="true"/>
    <lcf76f155ced4ddcb4097134ff3c332f xmlns="bbcf8399-cdfa-46bf-8ba3-1d7c0238ebfd">
      <Terms xmlns="http://schemas.microsoft.com/office/infopath/2007/PartnerControls"/>
    </lcf76f155ced4ddcb4097134ff3c332f>
    <Standard xmlns="bbcf8399-cdfa-46bf-8ba3-1d7c0238ebfd" xsi:nil="true"/>
    <IconOverlay xmlns="http://schemas.microsoft.com/sharepoint/v4" xsi:nil="true"/>
  </documentManagement>
</p:properties>
</file>

<file path=customXml/itemProps1.xml><?xml version="1.0" encoding="utf-8"?>
<ds:datastoreItem xmlns:ds="http://schemas.openxmlformats.org/officeDocument/2006/customXml" ds:itemID="{2FDAB3E8-9ECE-4D80-8057-96E25D26510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79D2EE1-614F-4F37-9810-68DE7A6E2F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4f560a-88f6-462e-96a6-e44784eab4f1"/>
    <ds:schemaRef ds:uri="bbcf8399-cdfa-46bf-8ba3-1d7c0238ebfd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D20F26-CD02-4C37-9BFA-A08EE0436AD7}">
  <ds:schemaRefs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344f560a-88f6-462e-96a6-e44784eab4f1"/>
    <ds:schemaRef ds:uri="bbcf8399-cdfa-46bf-8ba3-1d7c0238ebfd"/>
    <ds:schemaRef ds:uri="http://schemas.microsoft.com/office/infopath/2007/PartnerControls"/>
    <ds:schemaRef ds:uri="http://schemas.microsoft.com/sharepoint/v4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6760</TotalTime>
  <Words>186</Words>
  <Application>Microsoft Office PowerPoint</Application>
  <PresentationFormat>Widescreen</PresentationFormat>
  <Paragraphs>43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1_Custom Design</vt:lpstr>
      <vt:lpstr>1_Office Theme</vt:lpstr>
      <vt:lpstr>Secure API Pilot Update 11/21/2024</vt:lpstr>
      <vt:lpstr>Topics Discussed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 Domondon</dc:creator>
  <cp:lastModifiedBy>Mishra, Balendu</cp:lastModifiedBy>
  <cp:revision>104</cp:revision>
  <dcterms:created xsi:type="dcterms:W3CDTF">2019-09-18T13:06:40Z</dcterms:created>
  <dcterms:modified xsi:type="dcterms:W3CDTF">2024-11-20T16:17:20Z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0x0101004BA7F75500039B4B9E72E70254E3EE7A</vt:lpwstr>
  </property>
  <property fmtid="{D5CDD505-2E9C-101B-9397-08002B2CF9AE}" pid="3" name="URL">
    <vt:lpwstr/>
  </property>
  <property fmtid="{D5CDD505-2E9C-101B-9397-08002B2CF9AE}" pid="4" name="MSIP_Label_7084cbda-52b8-46fb-a7b7-cb5bd465ed85_Enabled">
    <vt:lpwstr>true</vt:lpwstr>
  </property>
  <property fmtid="{D5CDD505-2E9C-101B-9397-08002B2CF9AE}" pid="5" name="MSIP_Label_7084cbda-52b8-46fb-a7b7-cb5bd465ed85_SetDate">
    <vt:lpwstr>2023-07-19T20:51:25Z</vt:lpwstr>
  </property>
  <property fmtid="{D5CDD505-2E9C-101B-9397-08002B2CF9AE}" pid="6" name="MSIP_Label_7084cbda-52b8-46fb-a7b7-cb5bd465ed85_Method">
    <vt:lpwstr>Standard</vt:lpwstr>
  </property>
  <property fmtid="{D5CDD505-2E9C-101B-9397-08002B2CF9AE}" pid="7" name="MSIP_Label_7084cbda-52b8-46fb-a7b7-cb5bd465ed85_Name">
    <vt:lpwstr>Internal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ActionId">
    <vt:lpwstr>29228889-4d1f-4b39-b488-92bec60e41df</vt:lpwstr>
  </property>
  <property fmtid="{D5CDD505-2E9C-101B-9397-08002B2CF9AE}" pid="10" name="MSIP_Label_7084cbda-52b8-46fb-a7b7-cb5bd465ed85_ContentBits">
    <vt:lpwstr>0</vt:lpwstr>
  </property>
  <property fmtid="{D5CDD505-2E9C-101B-9397-08002B2CF9AE}" pid="11" name="MediaServiceImageTags">
    <vt:lpwstr/>
  </property>
</Properties>
</file>