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4"/>
  </p:notesMasterIdLst>
  <p:handoutMasterIdLst>
    <p:handoutMasterId r:id="rId15"/>
  </p:handoutMasterIdLst>
  <p:sldIdLst>
    <p:sldId id="557" r:id="rId7"/>
    <p:sldId id="618" r:id="rId8"/>
    <p:sldId id="550" r:id="rId9"/>
    <p:sldId id="611" r:id="rId10"/>
    <p:sldId id="608" r:id="rId11"/>
    <p:sldId id="614" r:id="rId12"/>
    <p:sldId id="61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386F5C4-231D-4E04-AFF2-1D34AA023C37}">
          <p14:sldIdLst/>
        </p14:section>
        <p14:section name="OD Analysis" id="{231D1A73-FB9D-4D1A-B04E-9973ED6DEA62}">
          <p14:sldIdLst>
            <p14:sldId id="557"/>
            <p14:sldId id="618"/>
            <p14:sldId id="550"/>
            <p14:sldId id="611"/>
            <p14:sldId id="608"/>
            <p14:sldId id="614"/>
            <p14:sldId id="6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E2E846-A41C-7095-E2BA-36D0669FFA49}" name="Drake, Gordon" initials="DG" userId="S::Gordon.Drake@ercot.com::d3aa080c-bd91-4052-98d6-063a86a83a9f" providerId="AD"/>
  <p188:author id="{3274B748-C2E2-CD1D-7097-BB267DC7B270}" name="Drake, Gordon" initials="DG" userId="S::gordon.drake@ercot.com::d3aa080c-bd91-4052-98d6-063a86a83a9f" providerId="AD"/>
  <p188:author id="{293E1DAA-093D-20C9-C98B-59051D85635A}" name="Maggio, Dave" initials="MD" userId="S::david.maggio@ercot.com::ac169136-3d92-4093-a1ee-cd2fa0ab6301" providerId="AD"/>
  <p188:author id="{410E4FBC-5218-FB1F-016B-00F92BA2DEDE}" name="Garcia, Freddy" initials="GF" userId="S::freddy.garcia@ercot.com::cc2686ab-f02a-4d1c-8be7-cf6af3d11eac" providerId="AD"/>
  <p188:author id="{0D8CE9CE-105C-065E-36D5-0644004BA4C4}" name="Schmidt, Matthew" initials="SM" userId="S::matthew.schmidt@ercot.com::fc385d58-945d-4395-bff5-01fa0dce693e" providerId="AD"/>
  <p188:author id="{A9D76DD9-9A99-1096-2E66-173483C9F738}" name="King, Ryan" initials="KR" userId="S::Ryan.King@ercot.com::397dfbf6-562d-4090-9673-fd056153c159" providerId="AD"/>
  <p188:author id="{C42AEDD9-2DD0-D3C5-494A-01313B1AB845}" name="Schmidt, Matthew" initials="SM" userId="S::Matthew.Schmidt@ercot.com::fc385d58-945d-4395-bff5-01fa0dce693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00AEC7"/>
    <a:srgbClr val="093C61"/>
    <a:srgbClr val="E6EBF0"/>
    <a:srgbClr val="98C3FA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914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23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/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214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59" r:id="rId18"/>
    <p:sldLayoutId id="2147483721" r:id="rId19"/>
    <p:sldLayoutId id="2147483757" r:id="rId2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B86363F-7B2B-46D2-B5C3-502141994CBA}"/>
              </a:ext>
            </a:extLst>
          </p:cNvPr>
          <p:cNvSpPr txBox="1"/>
          <p:nvPr/>
        </p:nvSpPr>
        <p:spPr>
          <a:xfrm>
            <a:off x="3926156" y="2644170"/>
            <a:ext cx="4974956" cy="29854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NPRR1230: Monitoring and Analysis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cs typeface="Arial"/>
              </a:rPr>
              <a:t>Matthew Schmidt</a:t>
            </a:r>
            <a:endParaRPr lang="en-US" sz="2000" i="1" dirty="0">
              <a:solidFill>
                <a:schemeClr val="tx2"/>
              </a:solidFill>
              <a:cs typeface="Arial"/>
            </a:endParaRPr>
          </a:p>
          <a:p>
            <a:r>
              <a:rPr lang="en-US" sz="2000" i="1" dirty="0">
                <a:solidFill>
                  <a:schemeClr val="tx2"/>
                </a:solidFill>
                <a:cs typeface="Arial"/>
              </a:rPr>
              <a:t>Market Analysis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Congestion Management Working Group (CMWG)</a:t>
            </a:r>
            <a:endParaRPr lang="en-US" sz="2000" dirty="0">
              <a:solidFill>
                <a:schemeClr val="tx2"/>
              </a:solidFill>
              <a:cs typeface="Arial"/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November 19, 2024</a:t>
            </a:r>
            <a:endParaRPr lang="en-US" sz="2000" dirty="0">
              <a:solidFill>
                <a:schemeClr val="tx2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706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1C362-FCD9-5CBC-342D-A38917339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Purpose of NPRR1230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F75ED-D189-E519-F818-EC5F14A50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274320" tIns="274320" rIns="274320" bIns="274320" anchor="t"/>
          <a:lstStyle/>
          <a:p>
            <a:r>
              <a:rPr lang="en-US" dirty="0">
                <a:solidFill>
                  <a:schemeClr val="tx2"/>
                </a:solidFill>
              </a:rPr>
              <a:t>TAC requested periodic updates from ERCOT in terms of monitoring the impacts of NPRR1230</a:t>
            </a:r>
          </a:p>
          <a:p>
            <a:r>
              <a:rPr lang="en-US" dirty="0">
                <a:solidFill>
                  <a:schemeClr val="tx2"/>
                </a:solidFill>
              </a:rPr>
              <a:t>At the October CMWG support was voiced for more event-based periodic monitoring updates</a:t>
            </a:r>
          </a:p>
          <a:p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145E1-4075-6D6A-A97B-280F4718C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539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88C51-CAFA-2BF2-AC5B-2F31F84F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NPRR1230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FABB0-2F1E-FEC3-751D-7D10750EE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674201"/>
            <a:ext cx="8763000" cy="5280822"/>
          </a:xfrm>
        </p:spPr>
        <p:txBody>
          <a:bodyPr lIns="274320" tIns="274320" rIns="274320" bIns="27432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Addresses operating conditions observed in Summer 2023 for what are now the South Texas Export Interconnection Reliability Operating Limits (IROLs)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ERCOT was previously dependent on using High Dispatch Limit (HDL) overrides to help mitigate the constraint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NPRR1230 increases the Shadow Price Cap for some IROLs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Establishes a transparent method for determining a new Shadow Price Cap for an individual IROL if needed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Security-Constrained Economic Dispatch (SCED) can further manage the IROLs, allowing for the use of market-based tools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Control Room Operators can focus on near-scarcity conditions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r>
              <a:rPr lang="en-US" sz="1800" b="1" dirty="0">
                <a:solidFill>
                  <a:schemeClr val="tx2"/>
                </a:solidFill>
                <a:cs typeface="Arial"/>
              </a:rPr>
              <a:t>Updated Shadow Price Caps ($19,751/MWh) were implemented for the two South Texas Export IROLs (E_PASP, E_PATA) on 10/01/2024</a:t>
            </a:r>
          </a:p>
          <a:p>
            <a:endParaRPr lang="en-US" sz="1800" dirty="0">
              <a:cs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DCC36B-D47E-9057-CF60-F750EC381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9EAC5C0-1607-1F10-ED4C-16A0374DA5F3}"/>
              </a:ext>
            </a:extLst>
          </p:cNvPr>
          <p:cNvSpPr>
            <a:spLocks noGrp="1"/>
          </p:cNvSpPr>
          <p:nvPr/>
        </p:nvSpPr>
        <p:spPr>
          <a:xfrm>
            <a:off x="342900" y="2566009"/>
            <a:ext cx="8458200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/>
              <a:t>11/17/2024 </a:t>
            </a:r>
          </a:p>
          <a:p>
            <a:pPr algn="ctr"/>
            <a:r>
              <a:rPr lang="en-US" sz="3200" dirty="0"/>
              <a:t>Reliability/Pricing Impacts:</a:t>
            </a:r>
          </a:p>
          <a:p>
            <a:pPr algn="ctr"/>
            <a:r>
              <a:rPr lang="en-US" sz="3200" dirty="0"/>
              <a:t>Pre-NPRR1230 Counterfactual Analysis</a:t>
            </a:r>
          </a:p>
        </p:txBody>
      </p:sp>
    </p:spTree>
    <p:extLst>
      <p:ext uri="{BB962C8B-B14F-4D97-AF65-F5344CB8AC3E}">
        <p14:creationId xmlns:p14="http://schemas.microsoft.com/office/powerpoint/2010/main" val="3349873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38C5B-41C8-039B-FF6D-7E304506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Pricing Event on 11/17 associated with Congestion on South Texas Export IROL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F3EA0-8C59-B9A0-81A3-0A2CF0D46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E2A630-2440-ADD8-2269-130E7CDF52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98" t="34184" r="19143"/>
          <a:stretch/>
        </p:blipFill>
        <p:spPr>
          <a:xfrm>
            <a:off x="122162" y="1167684"/>
            <a:ext cx="3489434" cy="27869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02F099-7D8B-27F6-FE51-EEBF667D5D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7238" y="1435059"/>
            <a:ext cx="5272395" cy="239568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5D67EC-BF7A-A8B4-70EA-5E647FB29E80}"/>
              </a:ext>
            </a:extLst>
          </p:cNvPr>
          <p:cNvSpPr txBox="1"/>
          <p:nvPr/>
        </p:nvSpPr>
        <p:spPr>
          <a:xfrm>
            <a:off x="448235" y="4011001"/>
            <a:ext cx="8247530" cy="2369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On Operating Day 11/17, the shadow price on the South Texas Export IROL (E_PATA) increased above the previous generic </a:t>
            </a:r>
            <a:r>
              <a:rPr lang="en-US" sz="1600" dirty="0">
                <a:solidFill>
                  <a:srgbClr val="595959"/>
                </a:solidFill>
                <a:latin typeface="Arial" panose="020B0604020202020204" pitchFamily="34" charset="0"/>
              </a:rPr>
              <a:t>IROL </a:t>
            </a:r>
            <a:r>
              <a:rPr lang="en-US" sz="16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Max Shadow Price of $5,251/MWh for three consecutive SCED intervals between 15:00 and 15:10 to manage the flow across the IROL.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The Shadow Price on </a:t>
            </a:r>
            <a:r>
              <a:rPr lang="en-US" sz="1600" dirty="0">
                <a:solidFill>
                  <a:srgbClr val="595959"/>
                </a:solidFill>
                <a:latin typeface="Arial" panose="020B0604020202020204" pitchFamily="34" charset="0"/>
              </a:rPr>
              <a:t>the IROL peaked at </a:t>
            </a:r>
            <a:r>
              <a:rPr lang="en-US" sz="16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$12,893/MWh during SCED interval 15:10.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Thi</a:t>
            </a:r>
            <a:r>
              <a:rPr lang="en-US" sz="1600" dirty="0">
                <a:solidFill>
                  <a:srgbClr val="595959"/>
                </a:solidFill>
                <a:latin typeface="Arial" panose="020B0604020202020204" pitchFamily="34" charset="0"/>
              </a:rPr>
              <a:t>s </a:t>
            </a:r>
            <a:r>
              <a:rPr lang="en-US" sz="16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is the first time since the implementation of NPRR1230 on 10/01/24 that a shadow price above the previous generic Max Shadow Price of $5,251/MWh has been exceeded to manage the South Texas IROLs</a:t>
            </a:r>
            <a:endParaRPr lang="en-US" sz="1600" dirty="0">
              <a:solidFill>
                <a:srgbClr val="2D3338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609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CF04C87-E363-83FF-63CF-00894FEEB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9" y="907005"/>
            <a:ext cx="2831369" cy="21001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90D2A54-C363-7533-553A-3B9483FAE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" y="2848341"/>
            <a:ext cx="2946890" cy="2022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818265-FFB9-E040-640F-B1751600A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Counterfactual analysis w/ generic SP Cap for South Texas Export IROL for violated intervals on 11/17/2024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BA80F-5F5D-63C6-80ED-E61CF4618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BF4714-A28E-D45A-9AF8-0B88385B3E0C}"/>
              </a:ext>
            </a:extLst>
          </p:cNvPr>
          <p:cNvSpPr txBox="1"/>
          <p:nvPr/>
        </p:nvSpPr>
        <p:spPr>
          <a:xfrm>
            <a:off x="2997351" y="3365480"/>
            <a:ext cx="5959242" cy="29854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/>
              <a:t>Violation of IROL E_PATA could have exceeded 120 MW (if no out-of-market actions were taken) with generic IROL Shadow Price Cap of $5,251/MWh</a:t>
            </a:r>
            <a:endParaRPr lang="en-US" sz="1400" dirty="0">
              <a:solidFill>
                <a:srgbClr val="2D3338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2D3338"/>
                </a:solidFill>
                <a:cs typeface="Arial"/>
              </a:rPr>
              <a:t>Largest decrease in System Lambda during SCED interval 15:05.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2D3338"/>
                </a:solidFill>
              </a:rPr>
              <a:t>Decrease in System Lambda in counterfactual rerun due to more capacity available to SCED with transmission violation and less reliance on under-generation.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1200" dirty="0">
                <a:solidFill>
                  <a:srgbClr val="2D3338"/>
                </a:solidFill>
              </a:rPr>
              <a:t>Due to the magnitude of the shadow price post-NPRR1230, generation on the hurting side of the constraint can be curtailed to mitigate the violation, which could increase under-generation for the interval (SCED leaning on regulation), causing System Lambda to jump to $4,500/MWh in SCED interval 15:10</a:t>
            </a:r>
            <a:endParaRPr lang="en-US" sz="1200" dirty="0">
              <a:solidFill>
                <a:srgbClr val="2D3338"/>
              </a:solidFill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D6934C-8A35-8227-AD63-8AB9C2DDB8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67" y="4710653"/>
            <a:ext cx="2746290" cy="2030311"/>
          </a:xfrm>
          <a:prstGeom prst="rect">
            <a:avLst/>
          </a:prstGeom>
        </p:spPr>
      </p:pic>
      <p:pic>
        <p:nvPicPr>
          <p:cNvPr id="3" name="Content Placeholder 7" descr="Map&#10;&#10;Description automatically generated">
            <a:extLst>
              <a:ext uri="{FF2B5EF4-FFF2-40B4-BE49-F238E27FC236}">
                <a16:creationId xmlns:a16="http://schemas.microsoft.com/office/drawing/2014/main" id="{8AA6B8CD-34AF-9C8A-FE2C-420479A50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425" y="1036759"/>
            <a:ext cx="5577775" cy="2328721"/>
          </a:xfrm>
          <a:noFill/>
        </p:spPr>
      </p:pic>
    </p:spTree>
    <p:extLst>
      <p:ext uri="{BB962C8B-B14F-4D97-AF65-F5344CB8AC3E}">
        <p14:creationId xmlns:p14="http://schemas.microsoft.com/office/powerpoint/2010/main" val="20066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18265-FFB9-E040-640F-B1751600A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243682"/>
            <a:ext cx="8638633" cy="518318"/>
          </a:xfrm>
        </p:spPr>
        <p:txBody>
          <a:bodyPr lIns="91440" tIns="45720" rIns="91440" bIns="45720" anchor="t"/>
          <a:lstStyle/>
          <a:p>
            <a:r>
              <a:rPr lang="en-US" dirty="0"/>
              <a:t>SPP Interval and Daily Average SPP Deltas by Load Zone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BA80F-5F5D-63C6-80ED-E61CF4618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89AB25-0050-2459-AB52-8A323009B480}"/>
              </a:ext>
            </a:extLst>
          </p:cNvPr>
          <p:cNvSpPr txBox="1"/>
          <p:nvPr/>
        </p:nvSpPr>
        <p:spPr>
          <a:xfrm>
            <a:off x="802901" y="4932765"/>
            <a:ext cx="7974116" cy="984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2D3338"/>
                </a:solidFill>
                <a:cs typeface="Arial"/>
              </a:rPr>
              <a:t>Largest negative Load Zone SPP deltas observed in Load Zone CPS and smallest in Load Zone South.</a:t>
            </a:r>
            <a:endParaRPr lang="en-US" sz="160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dirty="0"/>
              <a:t>Average Daily Load Zone SPP Delta between - $7 and - $15</a:t>
            </a:r>
            <a:endParaRPr lang="en-US" sz="1600" dirty="0"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AE06BF-659E-B49F-12F3-532F017BB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359" y="940350"/>
            <a:ext cx="5071026" cy="378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1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6A6CD9-B3E1-40D4-996B-E55652A7B6CC}">
  <ds:schemaRefs>
    <ds:schemaRef ds:uri="8d5ee879-813f-4fb9-b7c2-a59846c21a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</TotalTime>
  <Words>482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Cover Slide</vt:lpstr>
      <vt:lpstr>Horizontal Theme</vt:lpstr>
      <vt:lpstr>Vertical Theme</vt:lpstr>
      <vt:lpstr>PowerPoint Presentation</vt:lpstr>
      <vt:lpstr>Purpose of NPRR1230 Update</vt:lpstr>
      <vt:lpstr>Recap: NPRR1230</vt:lpstr>
      <vt:lpstr>PowerPoint Presentation</vt:lpstr>
      <vt:lpstr>Pricing Event on 11/17 associated with Congestion on South Texas Export IROL</vt:lpstr>
      <vt:lpstr>Counterfactual analysis w/ generic SP Cap for South Texas Export IROL for violated intervals on 11/17/2024</vt:lpstr>
      <vt:lpstr>SPP Interval and Daily Average SPP Deltas by Load Zone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Schmidt, Matthew</cp:lastModifiedBy>
  <cp:revision>20</cp:revision>
  <cp:lastPrinted>2017-10-10T21:31:05Z</cp:lastPrinted>
  <dcterms:created xsi:type="dcterms:W3CDTF">2016-01-21T15:20:31Z</dcterms:created>
  <dcterms:modified xsi:type="dcterms:W3CDTF">2024-11-19T17:41:02Z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