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2688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134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819400"/>
            <a:ext cx="5646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</a:rPr>
              <a:t>ERCOT Updates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EE9C3-5E28-C818-7B82-FD0FEA75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55F30-EF39-00B0-B36B-13DD068CF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10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Active/Upcoming Projects</a:t>
            </a:r>
          </a:p>
          <a:p>
            <a:pPr lvl="1"/>
            <a:r>
              <a:rPr lang="en-US" dirty="0"/>
              <a:t>Upgrade to NMMS RHEL Operating System</a:t>
            </a:r>
          </a:p>
          <a:p>
            <a:pPr lvl="2"/>
            <a:r>
              <a:rPr lang="en-US" sz="2000" dirty="0"/>
              <a:t>Go-Live Target: </a:t>
            </a:r>
            <a:r>
              <a:rPr lang="en-US" sz="2000" b="1" u="sng" dirty="0"/>
              <a:t>Friday December 6</a:t>
            </a:r>
            <a:r>
              <a:rPr lang="en-US" sz="2000" b="1" u="sng" baseline="30000" dirty="0"/>
              <a:t>th</a:t>
            </a:r>
            <a:endParaRPr lang="en-US" sz="2000" b="1" u="sng" dirty="0"/>
          </a:p>
          <a:p>
            <a:pPr lvl="3"/>
            <a:r>
              <a:rPr lang="en-US" sz="1900" dirty="0"/>
              <a:t>System should be considered unavailable for the entire weekend</a:t>
            </a:r>
          </a:p>
          <a:p>
            <a:pPr lvl="2"/>
            <a:r>
              <a:rPr lang="en-US" sz="2000" dirty="0"/>
              <a:t>Upgrades the OS of additional NMMS systems</a:t>
            </a:r>
          </a:p>
          <a:p>
            <a:pPr lvl="2"/>
            <a:r>
              <a:rPr lang="en-US" sz="2000" dirty="0"/>
              <a:t>No changes in MAGE functionality</a:t>
            </a:r>
            <a:endParaRPr lang="en-US" sz="1900" dirty="0"/>
          </a:p>
          <a:p>
            <a:pPr lvl="1"/>
            <a:r>
              <a:rPr lang="en-US" dirty="0"/>
              <a:t>Upgrade NMMS Application to CIM16 and SCR813 Implementation</a:t>
            </a:r>
          </a:p>
          <a:p>
            <a:pPr lvl="2"/>
            <a:r>
              <a:rPr lang="en-US" sz="2000" dirty="0"/>
              <a:t>Scope</a:t>
            </a:r>
          </a:p>
          <a:p>
            <a:pPr lvl="3"/>
            <a:r>
              <a:rPr lang="en-US" sz="2000" dirty="0"/>
              <a:t>Upgrades the NMMS database schema to CIM16</a:t>
            </a:r>
          </a:p>
          <a:p>
            <a:pPr lvl="3"/>
            <a:r>
              <a:rPr lang="en-US" sz="2000" dirty="0"/>
              <a:t>Upgrades XML models and incremental files to CIM16</a:t>
            </a:r>
          </a:p>
          <a:p>
            <a:pPr lvl="3"/>
            <a:r>
              <a:rPr lang="en-US" dirty="0"/>
              <a:t>Adds coordination confirmation prompt when jointly-rated equipment is modified</a:t>
            </a:r>
          </a:p>
          <a:p>
            <a:pPr lvl="2"/>
            <a:r>
              <a:rPr lang="en-US" sz="2000" dirty="0"/>
              <a:t>Tentative timeline:</a:t>
            </a:r>
          </a:p>
          <a:p>
            <a:pPr lvl="3"/>
            <a:r>
              <a:rPr lang="en-US" sz="1900" dirty="0"/>
              <a:t>MOTE availability: Q4 2026</a:t>
            </a:r>
          </a:p>
          <a:p>
            <a:pPr lvl="3"/>
            <a:r>
              <a:rPr lang="en-US" sz="1900" dirty="0"/>
              <a:t>MP Training: Q4 2026</a:t>
            </a:r>
          </a:p>
          <a:p>
            <a:pPr lvl="3"/>
            <a:r>
              <a:rPr lang="en-US" sz="1900" dirty="0"/>
              <a:t>Go-Live: Q1 2027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BC2FCC-FEA1-BB84-8930-B24DF6BDF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69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2427</TotalTime>
  <Words>92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Project Updates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44</cp:revision>
  <cp:lastPrinted>2016-01-21T20:53:15Z</cp:lastPrinted>
  <dcterms:created xsi:type="dcterms:W3CDTF">2016-01-21T15:20:31Z</dcterms:created>
  <dcterms:modified xsi:type="dcterms:W3CDTF">2024-11-19T16:54:12Z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