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62" r:id="rId6"/>
  </p:sldMasterIdLst>
  <p:notesMasterIdLst>
    <p:notesMasterId r:id="rId12"/>
  </p:notesMasterIdLst>
  <p:handoutMasterIdLst>
    <p:handoutMasterId r:id="rId13"/>
  </p:handoutMasterIdLst>
  <p:sldIdLst>
    <p:sldId id="260" r:id="rId7"/>
    <p:sldId id="270" r:id="rId8"/>
    <p:sldId id="268" r:id="rId9"/>
    <p:sldId id="271" r:id="rId10"/>
    <p:sldId id="269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33" autoAdjust="0"/>
    <p:restoredTop sz="38078" autoAdjust="0"/>
  </p:normalViewPr>
  <p:slideViewPr>
    <p:cSldViewPr showGuides="1">
      <p:cViewPr varScale="1">
        <p:scale>
          <a:sx n="43" d="100"/>
          <a:sy n="43" d="100"/>
        </p:scale>
        <p:origin x="2874" y="42"/>
      </p:cViewPr>
      <p:guideLst>
        <p:guide orient="horz" pos="2160"/>
        <p:guide pos="3840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rnandez-Garcia, Jessica" userId="403fcf20-4e86-4050-805b-4257a99f8534" providerId="ADAL" clId="{3EAC66F6-0C09-4EF5-A6E6-38541F736FB0}"/>
    <pc:docChg chg="modSld">
      <pc:chgData name="Hernandez-Garcia, Jessica" userId="403fcf20-4e86-4050-805b-4257a99f8534" providerId="ADAL" clId="{3EAC66F6-0C09-4EF5-A6E6-38541F736FB0}" dt="2024-11-19T16:27:57.917" v="0" actId="20577"/>
      <pc:docMkLst>
        <pc:docMk/>
      </pc:docMkLst>
      <pc:sldChg chg="modNotesTx">
        <pc:chgData name="Hernandez-Garcia, Jessica" userId="403fcf20-4e86-4050-805b-4257a99f8534" providerId="ADAL" clId="{3EAC66F6-0C09-4EF5-A6E6-38541F736FB0}" dt="2024-11-19T16:27:57.917" v="0" actId="20577"/>
        <pc:sldMkLst>
          <pc:docMk/>
          <pc:sldMk cId="3377258185" sldId="270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369A1E-5E7C-4845-99CF-275C832AD25B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5A27EBA-056F-4232-9B7A-F6338FFB5C4F}">
      <dgm:prSet phldrT="[Text]"/>
      <dgm:spPr/>
      <dgm:t>
        <a:bodyPr/>
        <a:lstStyle/>
        <a:p>
          <a:r>
            <a:rPr lang="en-US" dirty="0"/>
            <a:t>NMMS</a:t>
          </a:r>
        </a:p>
      </dgm:t>
    </dgm:pt>
    <dgm:pt modelId="{BBCB377D-0298-4F26-BEDB-55F2EF8AE72A}" type="parTrans" cxnId="{34B265E0-657F-4799-BA21-F5F782587F1C}">
      <dgm:prSet/>
      <dgm:spPr/>
      <dgm:t>
        <a:bodyPr/>
        <a:lstStyle/>
        <a:p>
          <a:endParaRPr lang="en-US"/>
        </a:p>
      </dgm:t>
    </dgm:pt>
    <dgm:pt modelId="{F5EB85C5-577F-4944-8C85-7AB42A8AF9D2}" type="sibTrans" cxnId="{34B265E0-657F-4799-BA21-F5F782587F1C}">
      <dgm:prSet/>
      <dgm:spPr/>
      <dgm:t>
        <a:bodyPr/>
        <a:lstStyle/>
        <a:p>
          <a:endParaRPr lang="en-US"/>
        </a:p>
      </dgm:t>
    </dgm:pt>
    <dgm:pt modelId="{D4746F38-692D-4566-BEEB-AE00E0D803FE}">
      <dgm:prSet phldrT="[Text]"/>
      <dgm:spPr/>
      <dgm:t>
        <a:bodyPr/>
        <a:lstStyle/>
        <a:p>
          <a:r>
            <a:rPr lang="en-US" dirty="0"/>
            <a:t>TP</a:t>
          </a:r>
        </a:p>
      </dgm:t>
    </dgm:pt>
    <dgm:pt modelId="{87B6BC32-40B8-4BF0-B008-7EE1DA5EA721}" type="parTrans" cxnId="{C1C6D941-F2BE-4A60-9367-9DA16E1E2CC6}">
      <dgm:prSet/>
      <dgm:spPr/>
      <dgm:t>
        <a:bodyPr/>
        <a:lstStyle/>
        <a:p>
          <a:endParaRPr lang="en-US"/>
        </a:p>
      </dgm:t>
    </dgm:pt>
    <dgm:pt modelId="{D9750363-0BAD-4FA6-997C-AF6148B50681}" type="sibTrans" cxnId="{C1C6D941-F2BE-4A60-9367-9DA16E1E2CC6}">
      <dgm:prSet/>
      <dgm:spPr/>
      <dgm:t>
        <a:bodyPr/>
        <a:lstStyle/>
        <a:p>
          <a:endParaRPr lang="en-US"/>
        </a:p>
      </dgm:t>
    </dgm:pt>
    <dgm:pt modelId="{D8B8AFCD-0FE1-4B53-8C84-C0ECEFC09ADD}">
      <dgm:prSet phldrT="[Text]"/>
      <dgm:spPr/>
      <dgm:t>
        <a:bodyPr/>
        <a:lstStyle/>
        <a:p>
          <a:r>
            <a:rPr lang="en-US" dirty="0"/>
            <a:t>PSSE &amp; MOD</a:t>
          </a:r>
        </a:p>
      </dgm:t>
    </dgm:pt>
    <dgm:pt modelId="{27DA77DD-39B9-47E5-ABF2-55A35F2AC6F2}" type="parTrans" cxnId="{AC2897DE-83C4-491C-BABF-32DD6BE16C14}">
      <dgm:prSet/>
      <dgm:spPr/>
      <dgm:t>
        <a:bodyPr/>
        <a:lstStyle/>
        <a:p>
          <a:endParaRPr lang="en-US"/>
        </a:p>
      </dgm:t>
    </dgm:pt>
    <dgm:pt modelId="{7A768298-E4E2-42B4-B850-CA88DFD02A62}" type="sibTrans" cxnId="{AC2897DE-83C4-491C-BABF-32DD6BE16C14}">
      <dgm:prSet/>
      <dgm:spPr/>
      <dgm:t>
        <a:bodyPr/>
        <a:lstStyle/>
        <a:p>
          <a:endParaRPr lang="en-US"/>
        </a:p>
      </dgm:t>
    </dgm:pt>
    <dgm:pt modelId="{F879FDCE-ACEE-4CEE-9BED-189F2EEE77A4}">
      <dgm:prSet phldrT="[Text]"/>
      <dgm:spPr/>
      <dgm:t>
        <a:bodyPr/>
        <a:lstStyle/>
        <a:p>
          <a:r>
            <a:rPr lang="en-US" dirty="0"/>
            <a:t>SSWG Planning Models</a:t>
          </a:r>
        </a:p>
      </dgm:t>
    </dgm:pt>
    <dgm:pt modelId="{26DDB850-5367-471E-843E-8D7DAA21E170}" type="parTrans" cxnId="{07EFDF16-4EB2-44B6-BCA3-B6600EAF2983}">
      <dgm:prSet/>
      <dgm:spPr/>
      <dgm:t>
        <a:bodyPr/>
        <a:lstStyle/>
        <a:p>
          <a:endParaRPr lang="en-US"/>
        </a:p>
      </dgm:t>
    </dgm:pt>
    <dgm:pt modelId="{AE81C157-D3AF-4C95-AB05-1070D3C5551F}" type="sibTrans" cxnId="{07EFDF16-4EB2-44B6-BCA3-B6600EAF2983}">
      <dgm:prSet/>
      <dgm:spPr/>
      <dgm:t>
        <a:bodyPr/>
        <a:lstStyle/>
        <a:p>
          <a:endParaRPr lang="en-US"/>
        </a:p>
      </dgm:t>
    </dgm:pt>
    <dgm:pt modelId="{27EEDE1B-482A-4FAC-8ACA-5D03F6017735}" type="pres">
      <dgm:prSet presAssocID="{44369A1E-5E7C-4845-99CF-275C832AD25B}" presName="Name0" presStyleCnt="0">
        <dgm:presLayoutVars>
          <dgm:chMax val="4"/>
          <dgm:resizeHandles val="exact"/>
        </dgm:presLayoutVars>
      </dgm:prSet>
      <dgm:spPr/>
    </dgm:pt>
    <dgm:pt modelId="{ACD31D9F-B945-49D7-8F31-910EF69BA219}" type="pres">
      <dgm:prSet presAssocID="{44369A1E-5E7C-4845-99CF-275C832AD25B}" presName="ellipse" presStyleLbl="trBgShp" presStyleIdx="0" presStyleCnt="1"/>
      <dgm:spPr/>
    </dgm:pt>
    <dgm:pt modelId="{54A19370-1324-479B-BEAD-9833C3F23CDB}" type="pres">
      <dgm:prSet presAssocID="{44369A1E-5E7C-4845-99CF-275C832AD25B}" presName="arrow1" presStyleLbl="fgShp" presStyleIdx="0" presStyleCnt="1"/>
      <dgm:spPr/>
    </dgm:pt>
    <dgm:pt modelId="{EB68CD3E-26D1-467B-9B96-DBCB42B8F6C4}" type="pres">
      <dgm:prSet presAssocID="{44369A1E-5E7C-4845-99CF-275C832AD25B}" presName="rectangle" presStyleLbl="revTx" presStyleIdx="0" presStyleCnt="1" custLinFactNeighborX="1122" custLinFactNeighborY="-18452">
        <dgm:presLayoutVars>
          <dgm:bulletEnabled val="1"/>
        </dgm:presLayoutVars>
      </dgm:prSet>
      <dgm:spPr/>
    </dgm:pt>
    <dgm:pt modelId="{99F864C5-7369-49A1-8C91-92F53B5A7DF2}" type="pres">
      <dgm:prSet presAssocID="{D4746F38-692D-4566-BEEB-AE00E0D803FE}" presName="item1" presStyleLbl="node1" presStyleIdx="0" presStyleCnt="3">
        <dgm:presLayoutVars>
          <dgm:bulletEnabled val="1"/>
        </dgm:presLayoutVars>
      </dgm:prSet>
      <dgm:spPr/>
    </dgm:pt>
    <dgm:pt modelId="{C1A2CB38-123B-42E6-8CE1-B65BED605AC5}" type="pres">
      <dgm:prSet presAssocID="{D8B8AFCD-0FE1-4B53-8C84-C0ECEFC09ADD}" presName="item2" presStyleLbl="node1" presStyleIdx="1" presStyleCnt="3">
        <dgm:presLayoutVars>
          <dgm:bulletEnabled val="1"/>
        </dgm:presLayoutVars>
      </dgm:prSet>
      <dgm:spPr/>
    </dgm:pt>
    <dgm:pt modelId="{874C2058-F445-4675-BB98-5065869FF612}" type="pres">
      <dgm:prSet presAssocID="{F879FDCE-ACEE-4CEE-9BED-189F2EEE77A4}" presName="item3" presStyleLbl="node1" presStyleIdx="2" presStyleCnt="3">
        <dgm:presLayoutVars>
          <dgm:bulletEnabled val="1"/>
        </dgm:presLayoutVars>
      </dgm:prSet>
      <dgm:spPr/>
    </dgm:pt>
    <dgm:pt modelId="{B07051F8-E743-4ED3-90AD-B53B052F3395}" type="pres">
      <dgm:prSet presAssocID="{44369A1E-5E7C-4845-99CF-275C832AD25B}" presName="funnel" presStyleLbl="trAlignAcc1" presStyleIdx="0" presStyleCnt="1" custLinFactNeighborX="-1308" custLinFactNeighborY="-1005"/>
      <dgm:spPr/>
    </dgm:pt>
  </dgm:ptLst>
  <dgm:cxnLst>
    <dgm:cxn modelId="{07EFDF16-4EB2-44B6-BCA3-B6600EAF2983}" srcId="{44369A1E-5E7C-4845-99CF-275C832AD25B}" destId="{F879FDCE-ACEE-4CEE-9BED-189F2EEE77A4}" srcOrd="3" destOrd="0" parTransId="{26DDB850-5367-471E-843E-8D7DAA21E170}" sibTransId="{AE81C157-D3AF-4C95-AB05-1070D3C5551F}"/>
    <dgm:cxn modelId="{36352D27-062B-43F1-946F-BCC535930361}" type="presOf" srcId="{D8B8AFCD-0FE1-4B53-8C84-C0ECEFC09ADD}" destId="{99F864C5-7369-49A1-8C91-92F53B5A7DF2}" srcOrd="0" destOrd="0" presId="urn:microsoft.com/office/officeart/2005/8/layout/funnel1"/>
    <dgm:cxn modelId="{18A5962F-627B-4462-9736-D8F48784DA52}" type="presOf" srcId="{D5A27EBA-056F-4232-9B7A-F6338FFB5C4F}" destId="{874C2058-F445-4675-BB98-5065869FF612}" srcOrd="0" destOrd="0" presId="urn:microsoft.com/office/officeart/2005/8/layout/funnel1"/>
    <dgm:cxn modelId="{C1C6D941-F2BE-4A60-9367-9DA16E1E2CC6}" srcId="{44369A1E-5E7C-4845-99CF-275C832AD25B}" destId="{D4746F38-692D-4566-BEEB-AE00E0D803FE}" srcOrd="1" destOrd="0" parTransId="{87B6BC32-40B8-4BF0-B008-7EE1DA5EA721}" sibTransId="{D9750363-0BAD-4FA6-997C-AF6148B50681}"/>
    <dgm:cxn modelId="{5FF5BDBD-722A-4F7B-BD6B-77C7ACE4E076}" type="presOf" srcId="{44369A1E-5E7C-4845-99CF-275C832AD25B}" destId="{27EEDE1B-482A-4FAC-8ACA-5D03F6017735}" srcOrd="0" destOrd="0" presId="urn:microsoft.com/office/officeart/2005/8/layout/funnel1"/>
    <dgm:cxn modelId="{AC2897DE-83C4-491C-BABF-32DD6BE16C14}" srcId="{44369A1E-5E7C-4845-99CF-275C832AD25B}" destId="{D8B8AFCD-0FE1-4B53-8C84-C0ECEFC09ADD}" srcOrd="2" destOrd="0" parTransId="{27DA77DD-39B9-47E5-ABF2-55A35F2AC6F2}" sibTransId="{7A768298-E4E2-42B4-B850-CA88DFD02A62}"/>
    <dgm:cxn modelId="{34B265E0-657F-4799-BA21-F5F782587F1C}" srcId="{44369A1E-5E7C-4845-99CF-275C832AD25B}" destId="{D5A27EBA-056F-4232-9B7A-F6338FFB5C4F}" srcOrd="0" destOrd="0" parTransId="{BBCB377D-0298-4F26-BEDB-55F2EF8AE72A}" sibTransId="{F5EB85C5-577F-4944-8C85-7AB42A8AF9D2}"/>
    <dgm:cxn modelId="{2B49A8E0-D9B5-4CB0-A545-99ABF3A2292F}" type="presOf" srcId="{D4746F38-692D-4566-BEEB-AE00E0D803FE}" destId="{C1A2CB38-123B-42E6-8CE1-B65BED605AC5}" srcOrd="0" destOrd="0" presId="urn:microsoft.com/office/officeart/2005/8/layout/funnel1"/>
    <dgm:cxn modelId="{2BC489F6-569B-480A-989D-47B82D3AF2BE}" type="presOf" srcId="{F879FDCE-ACEE-4CEE-9BED-189F2EEE77A4}" destId="{EB68CD3E-26D1-467B-9B96-DBCB42B8F6C4}" srcOrd="0" destOrd="0" presId="urn:microsoft.com/office/officeart/2005/8/layout/funnel1"/>
    <dgm:cxn modelId="{7AA22526-A888-4DAE-9D12-30F4C5C5374F}" type="presParOf" srcId="{27EEDE1B-482A-4FAC-8ACA-5D03F6017735}" destId="{ACD31D9F-B945-49D7-8F31-910EF69BA219}" srcOrd="0" destOrd="0" presId="urn:microsoft.com/office/officeart/2005/8/layout/funnel1"/>
    <dgm:cxn modelId="{F584C541-F57C-44CB-8929-E4DD090B034B}" type="presParOf" srcId="{27EEDE1B-482A-4FAC-8ACA-5D03F6017735}" destId="{54A19370-1324-479B-BEAD-9833C3F23CDB}" srcOrd="1" destOrd="0" presId="urn:microsoft.com/office/officeart/2005/8/layout/funnel1"/>
    <dgm:cxn modelId="{33F90348-0733-4FB9-9CCA-737739CE16E5}" type="presParOf" srcId="{27EEDE1B-482A-4FAC-8ACA-5D03F6017735}" destId="{EB68CD3E-26D1-467B-9B96-DBCB42B8F6C4}" srcOrd="2" destOrd="0" presId="urn:microsoft.com/office/officeart/2005/8/layout/funnel1"/>
    <dgm:cxn modelId="{170D1D95-B597-420C-B37E-2466531BCC4D}" type="presParOf" srcId="{27EEDE1B-482A-4FAC-8ACA-5D03F6017735}" destId="{99F864C5-7369-49A1-8C91-92F53B5A7DF2}" srcOrd="3" destOrd="0" presId="urn:microsoft.com/office/officeart/2005/8/layout/funnel1"/>
    <dgm:cxn modelId="{3C8E9B4D-4A1D-44EE-9E95-FF84CCA10D2E}" type="presParOf" srcId="{27EEDE1B-482A-4FAC-8ACA-5D03F6017735}" destId="{C1A2CB38-123B-42E6-8CE1-B65BED605AC5}" srcOrd="4" destOrd="0" presId="urn:microsoft.com/office/officeart/2005/8/layout/funnel1"/>
    <dgm:cxn modelId="{607B3C72-7555-4C96-A599-C97AAE93AE72}" type="presParOf" srcId="{27EEDE1B-482A-4FAC-8ACA-5D03F6017735}" destId="{874C2058-F445-4675-BB98-5065869FF612}" srcOrd="5" destOrd="0" presId="urn:microsoft.com/office/officeart/2005/8/layout/funnel1"/>
    <dgm:cxn modelId="{A0E5073F-17F9-45E6-B46C-6F62641EB5C4}" type="presParOf" srcId="{27EEDE1B-482A-4FAC-8ACA-5D03F6017735}" destId="{B07051F8-E743-4ED3-90AD-B53B052F3395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D31D9F-B945-49D7-8F31-910EF69BA219}">
      <dsp:nvSpPr>
        <dsp:cNvPr id="0" name=""/>
        <dsp:cNvSpPr/>
      </dsp:nvSpPr>
      <dsp:spPr>
        <a:xfrm>
          <a:off x="784542" y="271462"/>
          <a:ext cx="2867025" cy="995680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A19370-1324-479B-BEAD-9833C3F23CDB}">
      <dsp:nvSpPr>
        <dsp:cNvPr id="0" name=""/>
        <dsp:cNvSpPr/>
      </dsp:nvSpPr>
      <dsp:spPr>
        <a:xfrm>
          <a:off x="1944687" y="2709545"/>
          <a:ext cx="555625" cy="355600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68CD3E-26D1-467B-9B96-DBCB42B8F6C4}">
      <dsp:nvSpPr>
        <dsp:cNvPr id="0" name=""/>
        <dsp:cNvSpPr/>
      </dsp:nvSpPr>
      <dsp:spPr>
        <a:xfrm>
          <a:off x="918923" y="2870996"/>
          <a:ext cx="2667000" cy="666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SSWG Planning Models</a:t>
          </a:r>
        </a:p>
      </dsp:txBody>
      <dsp:txXfrm>
        <a:off x="918923" y="2870996"/>
        <a:ext cx="2667000" cy="666750"/>
      </dsp:txXfrm>
    </dsp:sp>
    <dsp:sp modelId="{99F864C5-7369-49A1-8C91-92F53B5A7DF2}">
      <dsp:nvSpPr>
        <dsp:cNvPr id="0" name=""/>
        <dsp:cNvSpPr/>
      </dsp:nvSpPr>
      <dsp:spPr>
        <a:xfrm>
          <a:off x="1826895" y="1344040"/>
          <a:ext cx="1000125" cy="10001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PSSE &amp; MOD</a:t>
          </a:r>
        </a:p>
      </dsp:txBody>
      <dsp:txXfrm>
        <a:off x="1973360" y="1490505"/>
        <a:ext cx="707195" cy="707195"/>
      </dsp:txXfrm>
    </dsp:sp>
    <dsp:sp modelId="{C1A2CB38-123B-42E6-8CE1-B65BED605AC5}">
      <dsp:nvSpPr>
        <dsp:cNvPr id="0" name=""/>
        <dsp:cNvSpPr/>
      </dsp:nvSpPr>
      <dsp:spPr>
        <a:xfrm>
          <a:off x="1111249" y="593724"/>
          <a:ext cx="1000125" cy="10001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TP</a:t>
          </a:r>
        </a:p>
      </dsp:txBody>
      <dsp:txXfrm>
        <a:off x="1257714" y="740189"/>
        <a:ext cx="707195" cy="707195"/>
      </dsp:txXfrm>
    </dsp:sp>
    <dsp:sp modelId="{874C2058-F445-4675-BB98-5065869FF612}">
      <dsp:nvSpPr>
        <dsp:cNvPr id="0" name=""/>
        <dsp:cNvSpPr/>
      </dsp:nvSpPr>
      <dsp:spPr>
        <a:xfrm>
          <a:off x="2133600" y="351916"/>
          <a:ext cx="1000125" cy="10001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NMMS</a:t>
          </a:r>
        </a:p>
      </dsp:txBody>
      <dsp:txXfrm>
        <a:off x="2280065" y="498381"/>
        <a:ext cx="707195" cy="707195"/>
      </dsp:txXfrm>
    </dsp:sp>
    <dsp:sp modelId="{B07051F8-E743-4ED3-90AD-B53B052F3395}">
      <dsp:nvSpPr>
        <dsp:cNvPr id="0" name=""/>
        <dsp:cNvSpPr/>
      </dsp:nvSpPr>
      <dsp:spPr>
        <a:xfrm>
          <a:off x="626051" y="124208"/>
          <a:ext cx="3111500" cy="248920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294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98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875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7876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043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710045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635214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27817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0524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51330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704665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305846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8218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28378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754A2E7-C711-FE78-C7A5-22422D074B8B}"/>
              </a:ext>
            </a:extLst>
          </p:cNvPr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4B7F44C-63B3-6B3B-7F95-4F1A763571E3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723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2"/>
            <a:ext cx="5105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Node Breaker Validation Rule Progress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Jessica Hernandez</a:t>
            </a:r>
          </a:p>
          <a:p>
            <a:r>
              <a:rPr lang="en-US" dirty="0">
                <a:solidFill>
                  <a:schemeClr val="tx2"/>
                </a:solidFill>
              </a:rPr>
              <a:t>Network Model Administration</a:t>
            </a:r>
          </a:p>
          <a:p>
            <a:r>
              <a:rPr lang="en-US" dirty="0">
                <a:solidFill>
                  <a:schemeClr val="tx2"/>
                </a:solidFill>
              </a:rPr>
              <a:t>11/19/24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DEF0C-778F-94C9-58B8-91BB83CDF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are we adding new validation rules?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6E8C0-05A7-E975-7D21-A717EB72A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599" y="952500"/>
            <a:ext cx="5689601" cy="495299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/>
              <a:t>Steady-State Working Group (SSWG) Planning models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Transitioned from bus-branch to node breaker.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Power System Simulator for Engineering (PSSE) and Model on Demand (MOD) 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Data format requirements.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Topology Processor (TP)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Prevent data errors.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Prevent missing topology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Deconsolidating loads and shunts.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058A13-29EF-4A4E-1D94-739D4A535B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DBFDF143-0F1C-9545-B3C4-5733600C26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97699250"/>
              </p:ext>
            </p:extLst>
          </p:nvPr>
        </p:nvGraphicFramePr>
        <p:xfrm>
          <a:off x="6413500" y="2611437"/>
          <a:ext cx="4445000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8896773-3A47-1035-B008-119368A501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056198"/>
              </p:ext>
            </p:extLst>
          </p:nvPr>
        </p:nvGraphicFramePr>
        <p:xfrm>
          <a:off x="6248400" y="1043260"/>
          <a:ext cx="5486400" cy="15681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0665">
                  <a:extLst>
                    <a:ext uri="{9D8B030D-6E8A-4147-A177-3AD203B41FA5}">
                      <a16:colId xmlns:a16="http://schemas.microsoft.com/office/drawing/2014/main" val="2128242435"/>
                    </a:ext>
                  </a:extLst>
                </a:gridCol>
                <a:gridCol w="4295735">
                  <a:extLst>
                    <a:ext uri="{9D8B030D-6E8A-4147-A177-3AD203B41FA5}">
                      <a16:colId xmlns:a16="http://schemas.microsoft.com/office/drawing/2014/main" val="3511423896"/>
                    </a:ext>
                  </a:extLst>
                </a:gridCol>
              </a:tblGrid>
              <a:tr h="269754">
                <a:tc>
                  <a:txBody>
                    <a:bodyPr/>
                    <a:lstStyle/>
                    <a:p>
                      <a:r>
                        <a:rPr lang="en-US" sz="1600" dirty="0"/>
                        <a:t>Rule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6766794"/>
                  </a:ext>
                </a:extLst>
              </a:tr>
              <a:tr h="269754">
                <a:tc>
                  <a:txBody>
                    <a:bodyPr/>
                    <a:lstStyle/>
                    <a:p>
                      <a:r>
                        <a:rPr lang="en-US" sz="1400" dirty="0"/>
                        <a:t>Require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Require a non-null </a:t>
                      </a:r>
                      <a:r>
                        <a:rPr lang="en-US" sz="1400" b="1" dirty="0"/>
                        <a:t>PSSEID</a:t>
                      </a:r>
                      <a:r>
                        <a:rPr lang="en-US" sz="1400" dirty="0"/>
                        <a:t> value.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8958199"/>
                  </a:ext>
                </a:extLst>
              </a:tr>
              <a:tr h="269754">
                <a:tc>
                  <a:txBody>
                    <a:bodyPr/>
                    <a:lstStyle/>
                    <a:p>
                      <a:r>
                        <a:rPr lang="en-US" sz="1400" dirty="0"/>
                        <a:t>Range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Verify </a:t>
                      </a:r>
                      <a:r>
                        <a:rPr lang="en-US" sz="1400" b="1" dirty="0"/>
                        <a:t>PSSEID</a:t>
                      </a:r>
                      <a:r>
                        <a:rPr lang="en-US" sz="1400" dirty="0"/>
                        <a:t> is within a specified numeric or alphanumeric range.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945302"/>
                  </a:ext>
                </a:extLst>
              </a:tr>
              <a:tr h="409937">
                <a:tc>
                  <a:txBody>
                    <a:bodyPr/>
                    <a:lstStyle/>
                    <a:p>
                      <a:r>
                        <a:rPr lang="en-US" sz="1400" dirty="0"/>
                        <a:t>Unique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Verify </a:t>
                      </a:r>
                      <a:r>
                        <a:rPr lang="en-US" sz="1400" b="1" dirty="0"/>
                        <a:t>PSSEID</a:t>
                      </a:r>
                      <a:r>
                        <a:rPr lang="en-US" sz="1400" dirty="0"/>
                        <a:t> is unique per the object type criteria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41761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258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DEF0C-778F-94C9-58B8-91BB83CDF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Node Breaker Validation Rule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6E8C0-05A7-E975-7D21-A717EB72A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990600"/>
            <a:ext cx="6459932" cy="518159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/>
              <a:t>All templates updated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Bulk update in progress - </a:t>
            </a:r>
            <a:r>
              <a:rPr lang="en-US" sz="1800" dirty="0"/>
              <a:t>email sent out on 11/15/24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Complete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ShuntCompensatorALT, ShuntCompensator, and Substation.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Partially complete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ConnectivityNode, Breaker, and Disconnector.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Pending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One terminal connectors.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Two terminal connectors.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058A13-29EF-4A4E-1D94-739D4A535B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92B8ADB-DDC5-E66D-559E-6A8349DBD4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545390"/>
              </p:ext>
            </p:extLst>
          </p:nvPr>
        </p:nvGraphicFramePr>
        <p:xfrm>
          <a:off x="7046316" y="990600"/>
          <a:ext cx="4637684" cy="4593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36740124"/>
                    </a:ext>
                  </a:extLst>
                </a:gridCol>
                <a:gridCol w="1088496">
                  <a:extLst>
                    <a:ext uri="{9D8B030D-6E8A-4147-A177-3AD203B41FA5}">
                      <a16:colId xmlns:a16="http://schemas.microsoft.com/office/drawing/2014/main" val="1322147741"/>
                    </a:ext>
                  </a:extLst>
                </a:gridCol>
                <a:gridCol w="873204">
                  <a:extLst>
                    <a:ext uri="{9D8B030D-6E8A-4147-A177-3AD203B41FA5}">
                      <a16:colId xmlns:a16="http://schemas.microsoft.com/office/drawing/2014/main" val="466495486"/>
                    </a:ext>
                  </a:extLst>
                </a:gridCol>
                <a:gridCol w="923384">
                  <a:extLst>
                    <a:ext uri="{9D8B030D-6E8A-4147-A177-3AD203B41FA5}">
                      <a16:colId xmlns:a16="http://schemas.microsoft.com/office/drawing/2014/main" val="2639780939"/>
                    </a:ext>
                  </a:extLst>
                </a:gridCol>
              </a:tblGrid>
              <a:tr h="503610">
                <a:tc>
                  <a:txBody>
                    <a:bodyPr/>
                    <a:lstStyle/>
                    <a:p>
                      <a:r>
                        <a:rPr lang="en-US" sz="1600" dirty="0"/>
                        <a:t>Object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Require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Unique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413149"/>
                  </a:ext>
                </a:extLst>
              </a:tr>
              <a:tr h="564722">
                <a:tc>
                  <a:txBody>
                    <a:bodyPr/>
                    <a:lstStyle/>
                    <a:p>
                      <a:r>
                        <a:rPr lang="en-US" sz="1400" dirty="0"/>
                        <a:t>ShuntCompensatorALT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84522668"/>
                  </a:ext>
                </a:extLst>
              </a:tr>
              <a:tr h="503610">
                <a:tc>
                  <a:txBody>
                    <a:bodyPr/>
                    <a:lstStyle/>
                    <a:p>
                      <a:r>
                        <a:rPr lang="en-US" sz="1400" dirty="0"/>
                        <a:t>ShuntCompensator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6939761"/>
                  </a:ext>
                </a:extLst>
              </a:tr>
              <a:tr h="503610">
                <a:tc>
                  <a:txBody>
                    <a:bodyPr/>
                    <a:lstStyle/>
                    <a:p>
                      <a:r>
                        <a:rPr lang="en-US" sz="1400" dirty="0"/>
                        <a:t>Substation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9875733"/>
                  </a:ext>
                </a:extLst>
              </a:tr>
              <a:tr h="503610">
                <a:tc>
                  <a:txBody>
                    <a:bodyPr/>
                    <a:lstStyle/>
                    <a:p>
                      <a:r>
                        <a:rPr lang="en-US" sz="1400" dirty="0"/>
                        <a:t>ConnectivityNode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Pending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Pending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3412268"/>
                  </a:ext>
                </a:extLst>
              </a:tr>
              <a:tr h="503610">
                <a:tc>
                  <a:txBody>
                    <a:bodyPr/>
                    <a:lstStyle/>
                    <a:p>
                      <a:r>
                        <a:rPr lang="en-US" sz="1400" dirty="0"/>
                        <a:t>Breaker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Pending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6000943"/>
                  </a:ext>
                </a:extLst>
              </a:tr>
              <a:tr h="503610">
                <a:tc>
                  <a:txBody>
                    <a:bodyPr/>
                    <a:lstStyle/>
                    <a:p>
                      <a:r>
                        <a:rPr lang="en-US" sz="1400" dirty="0"/>
                        <a:t>Disconnector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Pending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275068"/>
                  </a:ext>
                </a:extLst>
              </a:tr>
              <a:tr h="503610">
                <a:tc>
                  <a:txBody>
                    <a:bodyPr/>
                    <a:lstStyle/>
                    <a:p>
                      <a:r>
                        <a:rPr lang="en-US" sz="1400" dirty="0"/>
                        <a:t>One terminal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Pending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9260304"/>
                  </a:ext>
                </a:extLst>
              </a:tr>
              <a:tr h="503610">
                <a:tc>
                  <a:txBody>
                    <a:bodyPr/>
                    <a:lstStyle/>
                    <a:p>
                      <a:r>
                        <a:rPr lang="en-US" sz="1400" dirty="0"/>
                        <a:t>Two terminal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Pending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6820107"/>
                  </a:ext>
                </a:extLst>
              </a:tr>
            </a:tbl>
          </a:graphicData>
        </a:graphic>
      </p:graphicFrame>
      <p:grpSp>
        <p:nvGrpSpPr>
          <p:cNvPr id="18" name="Group 17">
            <a:extLst>
              <a:ext uri="{FF2B5EF4-FFF2-40B4-BE49-F238E27FC236}">
                <a16:creationId xmlns:a16="http://schemas.microsoft.com/office/drawing/2014/main" id="{99691EAB-9BC2-2381-13E0-B3B6657A966D}"/>
              </a:ext>
            </a:extLst>
          </p:cNvPr>
          <p:cNvGrpSpPr/>
          <p:nvPr/>
        </p:nvGrpSpPr>
        <p:grpSpPr>
          <a:xfrm>
            <a:off x="9162378" y="1524000"/>
            <a:ext cx="2238945" cy="2895600"/>
            <a:chOff x="7515225" y="1979637"/>
            <a:chExt cx="2238375" cy="2284264"/>
          </a:xfrm>
        </p:grpSpPr>
        <p:pic>
          <p:nvPicPr>
            <p:cNvPr id="8" name="Graphic 7" descr="Checkmark with solid fill">
              <a:extLst>
                <a:ext uri="{FF2B5EF4-FFF2-40B4-BE49-F238E27FC236}">
                  <a16:creationId xmlns:a16="http://schemas.microsoft.com/office/drawing/2014/main" id="{DAF9B99B-3D17-16B3-7C88-12F99DA2B9A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458200" y="3200400"/>
              <a:ext cx="304800" cy="271031"/>
            </a:xfrm>
            <a:prstGeom prst="rect">
              <a:avLst/>
            </a:prstGeom>
          </p:spPr>
        </p:pic>
        <p:pic>
          <p:nvPicPr>
            <p:cNvPr id="9" name="Graphic 8" descr="Checkmark with solid fill">
              <a:extLst>
                <a:ext uri="{FF2B5EF4-FFF2-40B4-BE49-F238E27FC236}">
                  <a16:creationId xmlns:a16="http://schemas.microsoft.com/office/drawing/2014/main" id="{2E1DB6A7-2A62-90A3-2C55-B59199AB6C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458200" y="3645244"/>
              <a:ext cx="304800" cy="271031"/>
            </a:xfrm>
            <a:prstGeom prst="rect">
              <a:avLst/>
            </a:prstGeom>
          </p:spPr>
        </p:pic>
        <p:pic>
          <p:nvPicPr>
            <p:cNvPr id="11" name="Graphic 10" descr="Checkmark with solid fill">
              <a:extLst>
                <a:ext uri="{FF2B5EF4-FFF2-40B4-BE49-F238E27FC236}">
                  <a16:creationId xmlns:a16="http://schemas.microsoft.com/office/drawing/2014/main" id="{84D2C510-6D3D-26B2-EBF7-314985B8B86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458200" y="3992870"/>
              <a:ext cx="304800" cy="271031"/>
            </a:xfrm>
            <a:prstGeom prst="rect">
              <a:avLst/>
            </a:prstGeom>
          </p:spPr>
        </p:pic>
        <p:pic>
          <p:nvPicPr>
            <p:cNvPr id="7" name="Graphic 6" descr="Checkmark with solid fill">
              <a:extLst>
                <a:ext uri="{FF2B5EF4-FFF2-40B4-BE49-F238E27FC236}">
                  <a16:creationId xmlns:a16="http://schemas.microsoft.com/office/drawing/2014/main" id="{2296C7B0-F283-7C88-057F-BDDF97F1E17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553325" y="1981200"/>
              <a:ext cx="304800" cy="271031"/>
            </a:xfrm>
            <a:prstGeom prst="rect">
              <a:avLst/>
            </a:prstGeom>
          </p:spPr>
        </p:pic>
        <p:pic>
          <p:nvPicPr>
            <p:cNvPr id="10" name="Graphic 9" descr="Checkmark with solid fill">
              <a:extLst>
                <a:ext uri="{FF2B5EF4-FFF2-40B4-BE49-F238E27FC236}">
                  <a16:creationId xmlns:a16="http://schemas.microsoft.com/office/drawing/2014/main" id="{78994971-68BA-8372-357C-7B715409E03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458200" y="1979637"/>
              <a:ext cx="304800" cy="271031"/>
            </a:xfrm>
            <a:prstGeom prst="rect">
              <a:avLst/>
            </a:prstGeom>
          </p:spPr>
        </p:pic>
        <p:pic>
          <p:nvPicPr>
            <p:cNvPr id="12" name="Graphic 11" descr="Checkmark with solid fill">
              <a:extLst>
                <a:ext uri="{FF2B5EF4-FFF2-40B4-BE49-F238E27FC236}">
                  <a16:creationId xmlns:a16="http://schemas.microsoft.com/office/drawing/2014/main" id="{110258B9-0AEC-0E92-71DA-4091ADFA60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439150" y="2435809"/>
              <a:ext cx="304800" cy="271031"/>
            </a:xfrm>
            <a:prstGeom prst="rect">
              <a:avLst/>
            </a:prstGeom>
          </p:spPr>
        </p:pic>
        <p:pic>
          <p:nvPicPr>
            <p:cNvPr id="13" name="Graphic 12" descr="Checkmark with solid fill">
              <a:extLst>
                <a:ext uri="{FF2B5EF4-FFF2-40B4-BE49-F238E27FC236}">
                  <a16:creationId xmlns:a16="http://schemas.microsoft.com/office/drawing/2014/main" id="{283D2A6B-74AB-A7B3-6082-7346947645E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515225" y="2849364"/>
              <a:ext cx="304800" cy="271031"/>
            </a:xfrm>
            <a:prstGeom prst="rect">
              <a:avLst/>
            </a:prstGeom>
          </p:spPr>
        </p:pic>
        <p:pic>
          <p:nvPicPr>
            <p:cNvPr id="14" name="Graphic 13" descr="Checkmark with solid fill">
              <a:extLst>
                <a:ext uri="{FF2B5EF4-FFF2-40B4-BE49-F238E27FC236}">
                  <a16:creationId xmlns:a16="http://schemas.microsoft.com/office/drawing/2014/main" id="{F930F820-F4F8-12A4-7CE5-A8EE33C90C5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439150" y="2818104"/>
              <a:ext cx="304800" cy="271031"/>
            </a:xfrm>
            <a:prstGeom prst="rect">
              <a:avLst/>
            </a:prstGeom>
          </p:spPr>
        </p:pic>
        <p:pic>
          <p:nvPicPr>
            <p:cNvPr id="15" name="Graphic 14" descr="Checkmark with solid fill">
              <a:extLst>
                <a:ext uri="{FF2B5EF4-FFF2-40B4-BE49-F238E27FC236}">
                  <a16:creationId xmlns:a16="http://schemas.microsoft.com/office/drawing/2014/main" id="{8CFDC32D-BF04-DDB1-A749-3EFDBAD162C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448800" y="2818104"/>
              <a:ext cx="304800" cy="27103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57717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DEF0C-778F-94C9-58B8-91BB83CDF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Remaining Rules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058A13-29EF-4A4E-1D94-739D4A535B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0824E95C-B0FE-6E4A-A46F-331BF7AF6C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759481"/>
              </p:ext>
            </p:extLst>
          </p:nvPr>
        </p:nvGraphicFramePr>
        <p:xfrm>
          <a:off x="510222" y="774577"/>
          <a:ext cx="11171557" cy="53088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2">
                  <a:extLst>
                    <a:ext uri="{9D8B030D-6E8A-4147-A177-3AD203B41FA5}">
                      <a16:colId xmlns:a16="http://schemas.microsoft.com/office/drawing/2014/main" val="2313894415"/>
                    </a:ext>
                  </a:extLst>
                </a:gridCol>
                <a:gridCol w="1087755">
                  <a:extLst>
                    <a:ext uri="{9D8B030D-6E8A-4147-A177-3AD203B41FA5}">
                      <a16:colId xmlns:a16="http://schemas.microsoft.com/office/drawing/2014/main" val="3851418427"/>
                    </a:ext>
                  </a:extLst>
                </a:gridCol>
                <a:gridCol w="6151245">
                  <a:extLst>
                    <a:ext uri="{9D8B030D-6E8A-4147-A177-3AD203B41FA5}">
                      <a16:colId xmlns:a16="http://schemas.microsoft.com/office/drawing/2014/main" val="1362373446"/>
                    </a:ext>
                  </a:extLst>
                </a:gridCol>
                <a:gridCol w="2179955">
                  <a:extLst>
                    <a:ext uri="{9D8B030D-6E8A-4147-A177-3AD203B41FA5}">
                      <a16:colId xmlns:a16="http://schemas.microsoft.com/office/drawing/2014/main" val="281847837"/>
                    </a:ext>
                  </a:extLst>
                </a:gridCol>
              </a:tblGrid>
              <a:tr h="259837">
                <a:tc>
                  <a:txBody>
                    <a:bodyPr/>
                    <a:lstStyle/>
                    <a:p>
                      <a:r>
                        <a:rPr lang="en-US" sz="1600" dirty="0"/>
                        <a:t>Object Type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Attribute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Rule 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Criteria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651891"/>
                  </a:ext>
                </a:extLst>
              </a:tr>
              <a:tr h="401566">
                <a:tc rowSpan="2"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ConnectivityNode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PSSEID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Verify the PSSEID attribute is populated for the </a:t>
                      </a:r>
                      <a:r>
                        <a:rPr lang="en-US" sz="1400" b="1" dirty="0"/>
                        <a:t>ConnectivityNode</a:t>
                      </a:r>
                      <a:r>
                        <a:rPr lang="en-US" sz="1400" dirty="0"/>
                        <a:t> object type.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Not blank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0559220"/>
                  </a:ext>
                </a:extLst>
              </a:tr>
              <a:tr h="401566">
                <a:tc vMerge="1"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Verify the PSSEID is unique for all </a:t>
                      </a:r>
                      <a:r>
                        <a:rPr lang="en-US" sz="1400" b="1" dirty="0"/>
                        <a:t>ConnectivityNode</a:t>
                      </a:r>
                      <a:r>
                        <a:rPr lang="en-US" sz="1400" dirty="0"/>
                        <a:t> within the substation.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Unique </a:t>
                      </a:r>
                      <a:r>
                        <a:rPr lang="en-US" sz="1400" u="sng" dirty="0"/>
                        <a:t>within </a:t>
                      </a:r>
                      <a:r>
                        <a:rPr lang="en-US" sz="1400" u="none" dirty="0"/>
                        <a:t>the s</a:t>
                      </a:r>
                      <a:r>
                        <a:rPr lang="en-US" sz="1400" dirty="0"/>
                        <a:t>ubstation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61553543"/>
                  </a:ext>
                </a:extLst>
              </a:tr>
              <a:tr h="236216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Breaker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PSSEID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Verify the PSSEID attribute is populated for the </a:t>
                      </a:r>
                      <a:r>
                        <a:rPr lang="en-US" sz="1400" b="1" dirty="0"/>
                        <a:t>Breaker</a:t>
                      </a:r>
                      <a:r>
                        <a:rPr lang="en-US" sz="1400" dirty="0"/>
                        <a:t> object type.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Not blank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69834235"/>
                  </a:ext>
                </a:extLst>
              </a:tr>
              <a:tr h="401566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Disconnector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PSSEID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Verify the PSSEID attribute is populated for the </a:t>
                      </a:r>
                      <a:r>
                        <a:rPr lang="en-US" sz="1400" b="1" dirty="0"/>
                        <a:t>Disconnector</a:t>
                      </a:r>
                      <a:r>
                        <a:rPr lang="en-US" sz="1400" dirty="0"/>
                        <a:t> object type.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Not blank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7149994"/>
                  </a:ext>
                </a:extLst>
              </a:tr>
              <a:tr h="566917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Synchronous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Machine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PSSEID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Verify the PSSEID is unique for </a:t>
                      </a:r>
                      <a:r>
                        <a:rPr lang="en-US" sz="1400" b="1" dirty="0"/>
                        <a:t>SynchronousMachine</a:t>
                      </a:r>
                      <a:r>
                        <a:rPr lang="en-US" sz="1400" dirty="0"/>
                        <a:t> object types within the ConnectivityNodeGroup.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Unique </a:t>
                      </a:r>
                      <a:r>
                        <a:rPr lang="en-US" sz="1400" u="sng" dirty="0"/>
                        <a:t>within</a:t>
                      </a:r>
                      <a:r>
                        <a:rPr lang="en-US" sz="1400" dirty="0"/>
                        <a:t> the ConnectivityNodeGroup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2111114"/>
                  </a:ext>
                </a:extLst>
              </a:tr>
              <a:tr h="401566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CustomerLoad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NonConformLoad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PSSEID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Verify the PSSEID is unique for</a:t>
                      </a:r>
                      <a:r>
                        <a:rPr lang="en-US" sz="1400" b="1" dirty="0"/>
                        <a:t> Load</a:t>
                      </a:r>
                      <a:r>
                        <a:rPr lang="en-US" sz="1400" dirty="0"/>
                        <a:t> object types that are under the same connectivityNodeGroup.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Unique </a:t>
                      </a:r>
                      <a:r>
                        <a:rPr lang="en-US" sz="1400" u="sng" dirty="0"/>
                        <a:t>within</a:t>
                      </a:r>
                      <a:r>
                        <a:rPr lang="en-US" sz="1400" dirty="0"/>
                        <a:t> the ConnectivityNodeGroup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63400635"/>
                  </a:ext>
                </a:extLst>
              </a:tr>
              <a:tr h="401566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Fixed Shunt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PSSEID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Verify the PSSEID is unique for devices of the same equipment type under the same connectivityNodeGroup.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Unique </a:t>
                      </a:r>
                      <a:r>
                        <a:rPr lang="en-US" sz="1400" u="sng" dirty="0"/>
                        <a:t>within</a:t>
                      </a:r>
                      <a:r>
                        <a:rPr lang="en-US" sz="1400" dirty="0"/>
                        <a:t> the ConnectivityNodeGroup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58284486"/>
                  </a:ext>
                </a:extLst>
              </a:tr>
              <a:tr h="401566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Switch Shunt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SVC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PSSEID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Verify the PSSEID is unique for devices of these equipment type under the same connectivityNodeGroup.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Unique </a:t>
                      </a:r>
                      <a:r>
                        <a:rPr lang="en-US" sz="1400" u="sng" dirty="0"/>
                        <a:t>within</a:t>
                      </a:r>
                      <a:r>
                        <a:rPr lang="en-US" sz="1400" dirty="0"/>
                        <a:t> the ConnectivityNodeGroup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43902791"/>
                  </a:ext>
                </a:extLst>
              </a:tr>
              <a:tr h="732268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ACLineSegment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SeriesCompensator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Breaker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Disconnector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PSSEID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Verify the PSSEID is unique for object types that are in parallel i.e., if more than one (1) of these object types connects to the same two (2) connectivityNodeGroups.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Unique PSSEIDs for object types in parallel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2364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387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C7EAF-7B55-E56E-BB62-63A458DAB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pic>
        <p:nvPicPr>
          <p:cNvPr id="6" name="Content Placeholder 5" descr="Question mark on green pastel background">
            <a:extLst>
              <a:ext uri="{FF2B5EF4-FFF2-40B4-BE49-F238E27FC236}">
                <a16:creationId xmlns:a16="http://schemas.microsoft.com/office/drawing/2014/main" id="{624E69AE-C468-179B-E2A8-B9061EDC2D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7325" y="990601"/>
            <a:ext cx="6737350" cy="5053013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4CAE6-2E46-6304-D12F-EADF6895AC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52971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26ECE77E6E2DD4B942505FC19F7A6B0" ma:contentTypeVersion="9" ma:contentTypeDescription="Create a new document." ma:contentTypeScope="" ma:versionID="68662e2b0891748bfd8302c44e1aafaa">
  <xsd:schema xmlns:xsd="http://www.w3.org/2001/XMLSchema" xmlns:xs="http://www.w3.org/2001/XMLSchema" xmlns:p="http://schemas.microsoft.com/office/2006/metadata/properties" xmlns:ns2="0990b61b-eca2-43eb-bf62-db63f797b908" xmlns:ns3="178737fd-d1d1-4a1b-8ebb-3740e49b82ec" targetNamespace="http://schemas.microsoft.com/office/2006/metadata/properties" ma:root="true" ma:fieldsID="12bcc627e5c16ca706cc7facc8ad9ff3" ns2:_="" ns3:_="">
    <xsd:import namespace="0990b61b-eca2-43eb-bf62-db63f797b908"/>
    <xsd:import namespace="178737fd-d1d1-4a1b-8ebb-3740e49b82ec"/>
    <xsd:element name="properties">
      <xsd:complexType>
        <xsd:sequence>
          <xsd:element name="documentManagement">
            <xsd:complexType>
              <xsd:all>
                <xsd:element ref="ns2:Information_x0020_Classification"/>
                <xsd:element ref="ns3:MediaServiceMetadata" minOccurs="0"/>
                <xsd:element ref="ns3:MediaServiceFastMetadata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90b61b-eca2-43eb-bf62-db63f797b908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4" ma:displayName="Information Classification" ma:default="ERCOT Limited" ma:description="ERCOT Information Classification" ma:format="Dropdown" ma:internalName="Information_x0020_Classification" ma:readOnly="false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8737fd-d1d1-4a1b-8ebb-3740e49b82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0990b61b-eca2-43eb-bf62-db63f797b908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FA861FB-EEAF-4E6D-80D3-A3C149C41E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90b61b-eca2-43eb-bf62-db63f797b908"/>
    <ds:schemaRef ds:uri="178737fd-d1d1-4a1b-8ebb-3740e49b82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0990b61b-eca2-43eb-bf62-db63f797b908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548</TotalTime>
  <Words>405</Words>
  <Application>Microsoft Office PowerPoint</Application>
  <PresentationFormat>Widescreen</PresentationFormat>
  <Paragraphs>118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1_Custom Design</vt:lpstr>
      <vt:lpstr>Office Theme</vt:lpstr>
      <vt:lpstr>1_Office Theme</vt:lpstr>
      <vt:lpstr>PowerPoint Presentation</vt:lpstr>
      <vt:lpstr>Why are we adding new validation rules?</vt:lpstr>
      <vt:lpstr>Node Breaker Validation Rule Status</vt:lpstr>
      <vt:lpstr>Remaining Rules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Hernandez-Garcia, Jessica</cp:lastModifiedBy>
  <cp:revision>35</cp:revision>
  <cp:lastPrinted>2016-01-21T20:53:15Z</cp:lastPrinted>
  <dcterms:created xsi:type="dcterms:W3CDTF">2016-01-21T15:20:31Z</dcterms:created>
  <dcterms:modified xsi:type="dcterms:W3CDTF">2024-11-19T16:28:00Z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0x010100D26ECE77E6E2DD4B942505FC19F7A6B0</vt:lpwstr>
  </property>
  <property fmtid="{D5CDD505-2E9C-101B-9397-08002B2CF9AE}" pid="3" name="Order">
    <vt:r8>11300</vt:r8>
  </property>
  <property fmtid="{D5CDD505-2E9C-101B-9397-08002B2CF9AE}" pid="4" name="MSIP_Label_7084cbda-52b8-46fb-a7b7-cb5bd465ed85_Enabled">
    <vt:lpwstr>true</vt:lpwstr>
  </property>
  <property fmtid="{D5CDD505-2E9C-101B-9397-08002B2CF9AE}" pid="5" name="MSIP_Label_7084cbda-52b8-46fb-a7b7-cb5bd465ed85_SetDate">
    <vt:lpwstr>2024-09-22T19:48:16Z</vt:lpwstr>
  </property>
  <property fmtid="{D5CDD505-2E9C-101B-9397-08002B2CF9AE}" pid="6" name="MSIP_Label_7084cbda-52b8-46fb-a7b7-cb5bd465ed85_Method">
    <vt:lpwstr>Standard</vt:lpwstr>
  </property>
  <property fmtid="{D5CDD505-2E9C-101B-9397-08002B2CF9AE}" pid="7" name="MSIP_Label_7084cbda-52b8-46fb-a7b7-cb5bd465ed85_Name">
    <vt:lpwstr>Internal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ActionId">
    <vt:lpwstr>3d696d15-71fe-48d3-8a27-590a7390f562</vt:lpwstr>
  </property>
  <property fmtid="{D5CDD505-2E9C-101B-9397-08002B2CF9AE}" pid="10" name="MSIP_Label_7084cbda-52b8-46fb-a7b7-cb5bd465ed85_ContentBits">
    <vt:lpwstr>0</vt:lpwstr>
  </property>
</Properties>
</file>