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6"/>
  </p:notesMasterIdLst>
  <p:handoutMasterIdLst>
    <p:handoutMasterId r:id="rId17"/>
  </p:handoutMasterIdLst>
  <p:sldIdLst>
    <p:sldId id="260" r:id="rId5"/>
    <p:sldId id="712" r:id="rId6"/>
    <p:sldId id="369" r:id="rId7"/>
    <p:sldId id="294" r:id="rId8"/>
    <p:sldId id="372" r:id="rId9"/>
    <p:sldId id="713" r:id="rId10"/>
    <p:sldId id="709" r:id="rId11"/>
    <p:sldId id="711" r:id="rId12"/>
    <p:sldId id="708" r:id="rId13"/>
    <p:sldId id="705" r:id="rId14"/>
    <p:sldId id="706" r:id="rId15"/>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9" autoAdjust="0"/>
    <p:restoredTop sz="94595" autoAdjust="0"/>
  </p:normalViewPr>
  <p:slideViewPr>
    <p:cSldViewPr snapToGrid="0" snapToObjects="1">
      <p:cViewPr varScale="1">
        <p:scale>
          <a:sx n="77" d="100"/>
          <a:sy n="77" d="100"/>
        </p:scale>
        <p:origin x="1584" y="43"/>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slideMaster" Target="slideMasters/slideMaster1.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11/18/2024</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11/18/2024</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359587969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358003126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a:latin typeface="Calibri" panose="020F0502020204030204" pitchFamily="34" charset="0"/>
            </a:endParaRPr>
          </a:p>
        </p:txBody>
      </p:sp>
    </p:spTree>
    <p:extLst>
      <p:ext uri="{BB962C8B-B14F-4D97-AF65-F5344CB8AC3E}">
        <p14:creationId xmlns:p14="http://schemas.microsoft.com/office/powerpoint/2010/main" val="370716979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5</a:t>
            </a:fld>
            <a:endParaRPr lang="en-US" altLang="en-US"/>
          </a:p>
        </p:txBody>
      </p:sp>
    </p:spTree>
    <p:extLst>
      <p:ext uri="{BB962C8B-B14F-4D97-AF65-F5344CB8AC3E}">
        <p14:creationId xmlns:p14="http://schemas.microsoft.com/office/powerpoint/2010/main" val="33140605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352255944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7</a:t>
            </a:fld>
            <a:endParaRPr lang="en-US" altLang="en-US"/>
          </a:p>
        </p:txBody>
      </p:sp>
    </p:spTree>
    <p:extLst>
      <p:ext uri="{BB962C8B-B14F-4D97-AF65-F5344CB8AC3E}">
        <p14:creationId xmlns:p14="http://schemas.microsoft.com/office/powerpoint/2010/main" val="77144372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8</a:t>
            </a:fld>
            <a:endParaRPr lang="en-US" altLang="en-US"/>
          </a:p>
        </p:txBody>
      </p:sp>
    </p:spTree>
    <p:extLst>
      <p:ext uri="{BB962C8B-B14F-4D97-AF65-F5344CB8AC3E}">
        <p14:creationId xmlns:p14="http://schemas.microsoft.com/office/powerpoint/2010/main" val="168763186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9</a:t>
            </a:fld>
            <a:endParaRPr lang="en-US" altLang="en-US"/>
          </a:p>
        </p:txBody>
      </p:sp>
    </p:spTree>
    <p:extLst>
      <p:ext uri="{BB962C8B-B14F-4D97-AF65-F5344CB8AC3E}">
        <p14:creationId xmlns:p14="http://schemas.microsoft.com/office/powerpoint/2010/main" val="14908457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10</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0231578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9746603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November 2024</a:t>
            </a:r>
          </a:p>
        </p:txBody>
      </p:sp>
    </p:spTree>
    <p:extLst>
      <p:ext uri="{BB962C8B-B14F-4D97-AF65-F5344CB8AC3E}">
        <p14:creationId xmlns:p14="http://schemas.microsoft.com/office/powerpoint/2010/main" val="29238993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82954353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2356927604"/>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5: PRS Report </a:t>
              </a:r>
            </a:p>
            <a:p>
              <a:pPr eaLnBrk="1" hangingPunct="1"/>
              <a:endParaRPr lang="en-US" altLang="en-US" b="1" dirty="0"/>
            </a:p>
            <a:p>
              <a:pPr eaLnBrk="1" hangingPunct="1"/>
              <a:r>
                <a:rPr lang="en-US" altLang="en-US" sz="2000" dirty="0"/>
                <a:t>Diana Coleman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November 20, 2024</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59449"/>
            <a:ext cx="7924800" cy="435268"/>
          </a:xfrm>
        </p:spPr>
        <p:txBody>
          <a:bodyPr/>
          <a:lstStyle/>
          <a:p>
            <a:r>
              <a:rPr lang="en-US" sz="2200" b="1" dirty="0">
                <a:solidFill>
                  <a:schemeClr val="accent1"/>
                </a:solidFill>
              </a:rPr>
              <a:t>2024 Release Targets – Approved NPRRs / SCRs / xGRRs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10</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617850"/>
            <a:ext cx="2278120" cy="55399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3212888" y="6480993"/>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2514600" y="562268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39903"/>
          <a:ext cx="8839200" cy="2926080"/>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464643">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January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2/22</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4/25</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5/30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June</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6/27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2420313">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NPRR1092</a:t>
                      </a:r>
                      <a:r>
                        <a:rPr kumimoji="0" lang="en-US" sz="900" b="0" i="0" u="none" strike="noStrike" cap="none" normalizeH="0" baseline="0" dirty="0">
                          <a:ln>
                            <a:noFill/>
                          </a:ln>
                          <a:solidFill>
                            <a:schemeClr val="tx1"/>
                          </a:solidFill>
                          <a:effectLst/>
                          <a:latin typeface="Courier New" pitchFamily="49" charset="0"/>
                        </a:rPr>
                        <a:t>(b)</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PGRR098</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cap="none" normalizeH="0" baseline="0" dirty="0">
                          <a:ln>
                            <a:noFill/>
                          </a:ln>
                          <a:solidFill>
                            <a:schemeClr val="tx1"/>
                          </a:solidFill>
                          <a:effectLst/>
                          <a:latin typeface="Courier New" pitchFamily="49" charset="0"/>
                        </a:rPr>
                        <a:t>ESR Telemetry</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cap="none" normalizeH="0" baseline="0" dirty="0">
                          <a:ln>
                            <a:noFill/>
                          </a:ln>
                          <a:solidFill>
                            <a:schemeClr val="tx1"/>
                          </a:solidFill>
                          <a:effectLst/>
                          <a:latin typeface="Courier New" pitchFamily="49" charset="0"/>
                        </a:rPr>
                        <a:t>Public API Enhancements</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NPRR1132</a:t>
                      </a:r>
                      <a:r>
                        <a:rPr kumimoji="0" lang="en-US" sz="900" b="0" i="0" u="none" strike="noStrike" kern="1200" cap="none" normalizeH="0" baseline="0" dirty="0">
                          <a:ln>
                            <a:noFill/>
                          </a:ln>
                          <a:solidFill>
                            <a:schemeClr val="tx1"/>
                          </a:solidFill>
                          <a:effectLst/>
                          <a:latin typeface="Courier New" pitchFamily="49" charset="0"/>
                          <a:ea typeface="+mn-ea"/>
                          <a:cs typeface="+mn-cs"/>
                        </a:rPr>
                        <a:t>(a)</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RRGRR032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NOGRR249</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6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NPRR1184</a:t>
                      </a:r>
                      <a:r>
                        <a:rPr kumimoji="0" lang="en-US" sz="900" b="0" i="0" u="none" strike="noStrike" kern="1200" cap="none" normalizeH="0" baseline="0" dirty="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4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NPRR1026</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NPRR1172</a:t>
                      </a:r>
                      <a:r>
                        <a:rPr kumimoji="0" lang="en-US" sz="900" b="0" i="0" u="none" strike="noStrike" kern="1200" cap="none" normalizeH="0" baseline="0" dirty="0">
                          <a:ln>
                            <a:noFill/>
                          </a:ln>
                          <a:solidFill>
                            <a:schemeClr val="tx1"/>
                          </a:solidFill>
                          <a:effectLst/>
                          <a:latin typeface="Courier New" pitchFamily="49" charset="0"/>
                          <a:ea typeface="+mn-ea"/>
                          <a:cs typeface="+mn-cs"/>
                        </a:rPr>
                        <a:t>(a)</a:t>
                      </a:r>
                      <a:endParaRPr kumimoji="0" lang="en-US" sz="900" b="0" i="0" u="none" strike="sng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NPRR1040</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8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NOGRR247</a:t>
                      </a:r>
                      <a:r>
                        <a:rPr kumimoji="0" lang="en-US" sz="900" b="0" i="0" u="none" strike="noStrike" kern="1200" cap="none" normalizeH="0" baseline="0" dirty="0">
                          <a:ln>
                            <a:noFill/>
                          </a:ln>
                          <a:solidFill>
                            <a:schemeClr val="tx1"/>
                          </a:solidFill>
                          <a:effectLst/>
                          <a:latin typeface="Courier New" pitchFamily="49" charset="0"/>
                          <a:ea typeface="+mn-ea"/>
                          <a:cs typeface="+mn-cs"/>
                        </a:rPr>
                        <a:t>(a)</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NPRR1165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NPRR989</a:t>
                      </a:r>
                      <a:r>
                        <a:rPr kumimoji="0" lang="en-US" sz="900" b="0" i="0" u="none" strike="noStrike" kern="1200" cap="none" normalizeH="0" baseline="0" dirty="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NPRR1038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NOGRR204</a:t>
                      </a:r>
                      <a:r>
                        <a:rPr kumimoji="0" lang="en-US" sz="900" b="0" i="0" u="none" strike="noStrike" kern="1200" cap="none" normalizeH="0" baseline="0" dirty="0">
                          <a:ln>
                            <a:noFill/>
                          </a:ln>
                          <a:solidFill>
                            <a:schemeClr val="tx1"/>
                          </a:solidFill>
                          <a:effectLst/>
                          <a:latin typeface="Courier New" pitchFamily="49" charset="0"/>
                          <a:ea typeface="+mn-ea"/>
                          <a:cs typeface="+mn-cs"/>
                        </a:rPr>
                        <a:t>(a)</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SCR819</a:t>
                      </a:r>
                      <a:endParaRPr kumimoji="0" lang="en-US" sz="1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NPRR1111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050" b="0" i="0" u="none" strike="noStrike" kern="1200" cap="none" normalizeH="0" baseline="0" dirty="0">
                          <a:ln>
                            <a:noFill/>
                          </a:ln>
                          <a:solidFill>
                            <a:schemeClr val="tx1"/>
                          </a:solidFill>
                          <a:effectLst/>
                          <a:latin typeface="Courier New" pitchFamily="49" charset="0"/>
                          <a:ea typeface="+mn-ea"/>
                          <a:cs typeface="+mn-cs"/>
                        </a:rPr>
                        <a:t>Securitization Default Charge Supporting Data</a:t>
                      </a:r>
                      <a:endParaRPr kumimoji="0" lang="en-US" sz="7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NPRR1149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NPRR1186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NPRR1196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NPRR1121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NPRR962</a:t>
                      </a: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NPRR1139</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NPRR1205</a:t>
                      </a:r>
                      <a:r>
                        <a:rPr kumimoji="0" lang="en-US" sz="900" b="0" i="0" u="none" strike="noStrike" kern="1200" cap="none" normalizeH="0" baseline="0" dirty="0">
                          <a:ln>
                            <a:noFill/>
                          </a:ln>
                          <a:solidFill>
                            <a:schemeClr val="tx1"/>
                          </a:solidFill>
                          <a:effectLst/>
                          <a:latin typeface="Courier New" pitchFamily="49" charset="0"/>
                          <a:ea typeface="+mn-ea"/>
                          <a:cs typeface="+mn-cs"/>
                        </a:rPr>
                        <a:t>(a)</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4225663" y="562334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3925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747491"/>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74350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3889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74350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5453018" y="5574662"/>
            <a:ext cx="1938383" cy="954107"/>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NPRR989(a) – ESR tech. req.</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NPRR1026(b) – SLF – Reporting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NPRR1092(b) – Limit RUC Opt-Out</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NPRR1132(a) – RIOO portion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NPRR1172(a) – </a:t>
            </a:r>
            <a:r>
              <a:rPr kumimoji="0" lang="en-US" sz="700" b="0" i="0" u="none" strike="noStrike" kern="0" cap="none" spc="0" normalizeH="0" baseline="0" noProof="0" dirty="0">
                <a:ln>
                  <a:noFill/>
                </a:ln>
                <a:solidFill>
                  <a:prstClr val="black"/>
                </a:solidFill>
                <a:effectLst/>
                <a:uLnTx/>
                <a:uFillTx/>
                <a:latin typeface="Arial" charset="0"/>
                <a:ea typeface="+mn-ea"/>
                <a:cs typeface="+mn-cs"/>
              </a:rPr>
              <a:t>RUC Process/</a:t>
            </a:r>
            <a:r>
              <a:rPr kumimoji="0" lang="en-US" sz="700" b="0" i="0" u="none" strike="noStrike" kern="0" cap="none" spc="0" normalizeH="0" baseline="0" noProof="0" dirty="0" err="1">
                <a:ln>
                  <a:noFill/>
                </a:ln>
                <a:solidFill>
                  <a:prstClr val="black"/>
                </a:solidFill>
                <a:effectLst/>
                <a:uLnTx/>
                <a:uFillTx/>
                <a:latin typeface="Arial" charset="0"/>
                <a:ea typeface="+mn-ea"/>
                <a:cs typeface="+mn-cs"/>
              </a:rPr>
              <a:t>Clawback</a:t>
            </a:r>
            <a:endParaRPr kumimoji="0" lang="en-US" sz="700" b="0" i="0" u="none" strike="noStrike" kern="0" cap="none" spc="0" normalizeH="0" baseline="0" noProof="0" dirty="0">
              <a:ln>
                <a:noFill/>
              </a:ln>
              <a:solidFill>
                <a:prstClr val="black"/>
              </a:solidFill>
              <a:effectLst/>
              <a:uLnTx/>
              <a:uFillTx/>
              <a:latin typeface="Arial" charset="0"/>
              <a:ea typeface="+mn-ea"/>
              <a:cs typeface="+mn-cs"/>
            </a:endParaRP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NPRR1184(a) – Interest calcs</a:t>
            </a:r>
            <a:endParaRPr kumimoji="0" lang="en-US" sz="800" b="0" i="0" u="none" strike="noStrike" kern="0" cap="none" spc="0" normalizeH="0" baseline="0" noProof="0" dirty="0">
              <a:ln>
                <a:noFill/>
              </a:ln>
              <a:solidFill>
                <a:srgbClr val="FF0000"/>
              </a:solidFill>
              <a:effectLst/>
              <a:uLnTx/>
              <a:uFillTx/>
              <a:latin typeface="Arial" charset="0"/>
              <a:ea typeface="+mn-ea"/>
              <a:cs typeface="+mn-cs"/>
            </a:endParaRP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NPRR1186(b) – 60 Day Reports</a:t>
            </a:r>
          </a:p>
        </p:txBody>
      </p:sp>
      <p:sp>
        <p:nvSpPr>
          <p:cNvPr id="67" name="TextBox 66">
            <a:extLst>
              <a:ext uri="{FF2B5EF4-FFF2-40B4-BE49-F238E27FC236}">
                <a16:creationId xmlns:a16="http://schemas.microsoft.com/office/drawing/2014/main" id="{677FB7AA-0425-4ECC-9149-91187034677E}"/>
              </a:ext>
            </a:extLst>
          </p:cNvPr>
          <p:cNvSpPr txBox="1"/>
          <p:nvPr/>
        </p:nvSpPr>
        <p:spPr>
          <a:xfrm>
            <a:off x="7173251" y="1243191"/>
            <a:ext cx="370549" cy="69249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26" name="TextBox 25">
            <a:extLst>
              <a:ext uri="{FF2B5EF4-FFF2-40B4-BE49-F238E27FC236}">
                <a16:creationId xmlns:a16="http://schemas.microsoft.com/office/drawing/2014/main" id="{8479C2DE-7FC2-4409-B720-81664285021C}"/>
              </a:ext>
            </a:extLst>
          </p:cNvPr>
          <p:cNvSpPr txBox="1"/>
          <p:nvPr/>
        </p:nvSpPr>
        <p:spPr>
          <a:xfrm>
            <a:off x="1301556" y="1240638"/>
            <a:ext cx="416949" cy="230832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graphicFrame>
        <p:nvGraphicFramePr>
          <p:cNvPr id="7" name="Group 3">
            <a:extLst>
              <a:ext uri="{FF2B5EF4-FFF2-40B4-BE49-F238E27FC236}">
                <a16:creationId xmlns:a16="http://schemas.microsoft.com/office/drawing/2014/main" id="{C9891136-BD87-176C-5143-91FEF1125173}"/>
              </a:ext>
            </a:extLst>
          </p:cNvPr>
          <p:cNvGraphicFramePr>
            <a:graphicFrameLocks/>
          </p:cNvGraphicFramePr>
          <p:nvPr/>
        </p:nvGraphicFramePr>
        <p:xfrm>
          <a:off x="159776" y="3670192"/>
          <a:ext cx="8839200" cy="1905000"/>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439493">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8/22</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September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9/26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1" u="none" strike="noStrike" cap="none" normalizeH="0" baseline="0" dirty="0">
                        <a:ln>
                          <a:noFill/>
                        </a:ln>
                        <a:solidFill>
                          <a:srgbClr val="FF00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TX SET 5.0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11/10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12/11-12/12</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1084507">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NPRR1058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NPRR1131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NPRR1186</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OBDRR040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SCR821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normalizeH="0" baseline="0" dirty="0">
                          <a:ln>
                            <a:noFill/>
                          </a:ln>
                          <a:solidFill>
                            <a:schemeClr val="tx1"/>
                          </a:solidFill>
                          <a:effectLst/>
                          <a:latin typeface="Courier New" pitchFamily="49" charset="0"/>
                          <a:ea typeface="+mn-ea"/>
                          <a:cs typeface="+mn-cs"/>
                        </a:rPr>
                        <a:t>Forecast Presentation Platform (CDR </a:t>
                      </a:r>
                      <a:r>
                        <a:rPr kumimoji="0" lang="en-US" sz="800" b="0" i="0" u="none" strike="noStrike" kern="1200" cap="none" normalizeH="0" baseline="0" dirty="0" err="1">
                          <a:ln>
                            <a:noFill/>
                          </a:ln>
                          <a:solidFill>
                            <a:schemeClr val="tx1"/>
                          </a:solidFill>
                          <a:effectLst/>
                          <a:latin typeface="Courier New" pitchFamily="49" charset="0"/>
                          <a:ea typeface="+mn-ea"/>
                          <a:cs typeface="+mn-cs"/>
                        </a:rPr>
                        <a:t>rpts</a:t>
                      </a:r>
                      <a:r>
                        <a:rPr kumimoji="0" lang="en-US" sz="800" b="0" i="0" u="none" strike="noStrike" kern="1200" cap="none" normalizeH="0" baseline="0" dirty="0">
                          <a:ln>
                            <a:noFill/>
                          </a:ln>
                          <a:solidFill>
                            <a:schemeClr val="tx1"/>
                          </a:solidFill>
                          <a:effectLst/>
                          <a:latin typeface="Courier New" pitchFamily="49" charset="0"/>
                          <a:ea typeface="+mn-ea"/>
                          <a:cs typeface="+mn-cs"/>
                        </a:rPr>
                        <a:t>)</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NPRR1002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RRGRR023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NOGRR208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Courier New" pitchFamily="49" charset="0"/>
                          <a:ea typeface="+mn-ea"/>
                          <a:cs typeface="+mn-cs"/>
                        </a:rPr>
                        <a:t>SCR799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SCR799</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Courier New" pitchFamily="49" charset="0"/>
                          <a:ea typeface="+mn-ea"/>
                          <a:cs typeface="+mn-cs"/>
                        </a:rPr>
                        <a:t>NPRR1205</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rgbClr val="FF0000"/>
                          </a:solidFill>
                          <a:effectLst/>
                          <a:latin typeface="Courier New" pitchFamily="49" charset="0"/>
                          <a:ea typeface="+mn-ea"/>
                          <a:cs typeface="+mn-cs"/>
                        </a:rPr>
                        <a:t>NPRR1218</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rgbClr val="FF0000"/>
                          </a:solidFill>
                          <a:effectLst/>
                          <a:latin typeface="Courier New" pitchFamily="49" charset="0"/>
                          <a:ea typeface="+mn-ea"/>
                          <a:cs typeface="+mn-cs"/>
                        </a:rPr>
                        <a:t>NPRR1231</a:t>
                      </a: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a:ln>
                            <a:noFill/>
                          </a:ln>
                          <a:solidFill>
                            <a:schemeClr val="tx1"/>
                          </a:solidFill>
                          <a:effectLst/>
                          <a:latin typeface="Courier New" pitchFamily="49" charset="0"/>
                          <a:ea typeface="+mn-ea"/>
                          <a:cs typeface="+mn-cs"/>
                        </a:rPr>
                        <a:t>NPRR1095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a:ln>
                            <a:noFill/>
                          </a:ln>
                          <a:solidFill>
                            <a:srgbClr val="FF0000"/>
                          </a:solidFill>
                          <a:effectLst/>
                          <a:latin typeface="Courier New" pitchFamily="49" charset="0"/>
                          <a:ea typeface="+mn-ea"/>
                          <a:cs typeface="+mn-cs"/>
                        </a:rPr>
                        <a:t>NPRR1134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a:ln>
                            <a:noFill/>
                          </a:ln>
                          <a:solidFill>
                            <a:srgbClr val="FF0000"/>
                          </a:solidFill>
                          <a:effectLst/>
                          <a:latin typeface="Courier New" pitchFamily="49" charset="0"/>
                          <a:ea typeface="+mn-ea"/>
                          <a:cs typeface="+mn-cs"/>
                        </a:rPr>
                        <a:t>NPRR1168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a:ln>
                            <a:noFill/>
                          </a:ln>
                          <a:solidFill>
                            <a:schemeClr val="tx1"/>
                          </a:solidFill>
                          <a:effectLst/>
                          <a:latin typeface="Courier New" pitchFamily="49" charset="0"/>
                          <a:ea typeface="+mn-ea"/>
                          <a:cs typeface="+mn-cs"/>
                        </a:rPr>
                        <a:t>SCR817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a:ln>
                            <a:noFill/>
                          </a:ln>
                          <a:solidFill>
                            <a:schemeClr val="tx1"/>
                          </a:solidFill>
                          <a:effectLst/>
                          <a:latin typeface="Courier New" pitchFamily="49" charset="0"/>
                          <a:ea typeface="+mn-ea"/>
                          <a:cs typeface="+mn-cs"/>
                        </a:rPr>
                        <a:t>SCR823</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a:ln>
                            <a:noFill/>
                          </a:ln>
                          <a:solidFill>
                            <a:schemeClr val="tx1"/>
                          </a:solidFill>
                          <a:effectLst/>
                          <a:latin typeface="Courier New" pitchFamily="49" charset="0"/>
                          <a:ea typeface="+mn-ea"/>
                          <a:cs typeface="+mn-cs"/>
                        </a:rPr>
                        <a:t>RMGRRs: 168,169,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a:ln>
                            <a:noFill/>
                          </a:ln>
                          <a:solidFill>
                            <a:schemeClr val="tx1"/>
                          </a:solidFill>
                          <a:effectLst/>
                          <a:latin typeface="Courier New" pitchFamily="49" charset="0"/>
                          <a:ea typeface="+mn-ea"/>
                          <a:cs typeface="+mn-cs"/>
                        </a:rPr>
                        <a:t>172,179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100" b="0" i="0" u="none" strike="noStrike" kern="1200" cap="none" normalizeH="0" baseline="0" dirty="0">
                          <a:ln>
                            <a:noFill/>
                          </a:ln>
                          <a:solidFill>
                            <a:schemeClr val="tx1"/>
                          </a:solidFill>
                          <a:effectLst/>
                          <a:latin typeface="Courier New" pitchFamily="49" charset="0"/>
                          <a:ea typeface="+mn-ea"/>
                          <a:cs typeface="+mn-cs"/>
                        </a:rPr>
                        <a:t>NPRR1184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100" b="0" i="0" u="none" strike="noStrike" kern="1200" cap="none" normalizeH="0" baseline="0" dirty="0">
                          <a:ln>
                            <a:noFill/>
                          </a:ln>
                          <a:solidFill>
                            <a:srgbClr val="FF0000"/>
                          </a:solidFill>
                          <a:effectLst/>
                          <a:latin typeface="Courier New" pitchFamily="49" charset="0"/>
                          <a:ea typeface="+mn-ea"/>
                          <a:cs typeface="+mn-cs"/>
                        </a:rPr>
                        <a:t>PGRR082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100" b="0" i="0" u="none" strike="sngStrike" kern="1200" cap="none" normalizeH="0" baseline="0" dirty="0">
                          <a:ln>
                            <a:noFill/>
                          </a:ln>
                          <a:solidFill>
                            <a:schemeClr val="tx1"/>
                          </a:solidFill>
                          <a:effectLst/>
                          <a:latin typeface="Courier New" pitchFamily="49" charset="0"/>
                          <a:ea typeface="+mn-ea"/>
                          <a:cs typeface="+mn-cs"/>
                        </a:rPr>
                        <a:t>PGRR088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100" b="0" i="0" u="none" strike="noStrike" kern="1200" cap="none" normalizeH="0" baseline="0" dirty="0">
                          <a:ln>
                            <a:noFill/>
                          </a:ln>
                          <a:solidFill>
                            <a:schemeClr val="tx1"/>
                          </a:solidFill>
                          <a:effectLst/>
                          <a:latin typeface="Courier New" pitchFamily="49" charset="0"/>
                          <a:ea typeface="+mn-ea"/>
                          <a:cs typeface="+mn-cs"/>
                        </a:rPr>
                        <a:t>PGRR094</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6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3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100" b="0" i="0" u="none" strike="noStrike" kern="1200" cap="none" normalizeH="0" baseline="0" dirty="0">
                          <a:ln>
                            <a:noFill/>
                          </a:ln>
                          <a:solidFill>
                            <a:schemeClr val="tx1"/>
                          </a:solidFill>
                          <a:effectLst/>
                          <a:latin typeface="Courier New" pitchFamily="49" charset="0"/>
                          <a:ea typeface="+mn-ea"/>
                          <a:cs typeface="+mn-cs"/>
                        </a:rPr>
                        <a:t>NPRR945</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8" name="Flowchart: Alternate Process 7">
            <a:extLst>
              <a:ext uri="{FF2B5EF4-FFF2-40B4-BE49-F238E27FC236}">
                <a16:creationId xmlns:a16="http://schemas.microsoft.com/office/drawing/2014/main" id="{910136E5-EBFA-7A6B-2C0A-EBFE5A4B3914}"/>
              </a:ext>
            </a:extLst>
          </p:cNvPr>
          <p:cNvSpPr/>
          <p:nvPr/>
        </p:nvSpPr>
        <p:spPr>
          <a:xfrm>
            <a:off x="160363" y="366718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R7</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9" name="Flowchart: Alternate Process 8">
            <a:extLst>
              <a:ext uri="{FF2B5EF4-FFF2-40B4-BE49-F238E27FC236}">
                <a16:creationId xmlns:a16="http://schemas.microsoft.com/office/drawing/2014/main" id="{22DF4776-98CC-F894-84DE-A452FD405951}"/>
              </a:ext>
            </a:extLst>
          </p:cNvPr>
          <p:cNvSpPr/>
          <p:nvPr/>
        </p:nvSpPr>
        <p:spPr>
          <a:xfrm>
            <a:off x="1599696" y="3675427"/>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R8</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3" name="Flowchart: Alternate Process 12">
            <a:extLst>
              <a:ext uri="{FF2B5EF4-FFF2-40B4-BE49-F238E27FC236}">
                <a16:creationId xmlns:a16="http://schemas.microsoft.com/office/drawing/2014/main" id="{E8ABAEEF-D09F-B2E8-7F78-4763272CC5D3}"/>
              </a:ext>
            </a:extLst>
          </p:cNvPr>
          <p:cNvSpPr/>
          <p:nvPr/>
        </p:nvSpPr>
        <p:spPr>
          <a:xfrm>
            <a:off x="7474542" y="3671445"/>
            <a:ext cx="457200"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21" name="TextBox 20">
            <a:extLst>
              <a:ext uri="{FF2B5EF4-FFF2-40B4-BE49-F238E27FC236}">
                <a16:creationId xmlns:a16="http://schemas.microsoft.com/office/drawing/2014/main" id="{275B39E2-742A-1D0C-D123-744064439D16}"/>
              </a:ext>
            </a:extLst>
          </p:cNvPr>
          <p:cNvSpPr txBox="1"/>
          <p:nvPr/>
        </p:nvSpPr>
        <p:spPr>
          <a:xfrm>
            <a:off x="4227253" y="1239346"/>
            <a:ext cx="416949" cy="246990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20" name="TextBox 12">
            <a:extLst>
              <a:ext uri="{FF2B5EF4-FFF2-40B4-BE49-F238E27FC236}">
                <a16:creationId xmlns:a16="http://schemas.microsoft.com/office/drawing/2014/main" id="{7B414E3D-1330-1DDD-AC5E-4E294FE8AC52}"/>
              </a:ext>
            </a:extLst>
          </p:cNvPr>
          <p:cNvSpPr txBox="1">
            <a:spLocks noChangeArrowheads="1"/>
          </p:cNvSpPr>
          <p:nvPr/>
        </p:nvSpPr>
        <p:spPr bwMode="auto">
          <a:xfrm>
            <a:off x="162065" y="2259308"/>
            <a:ext cx="14297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2/1</a:t>
            </a:r>
          </a:p>
        </p:txBody>
      </p:sp>
      <p:sp>
        <p:nvSpPr>
          <p:cNvPr id="19" name="TextBox 12">
            <a:extLst>
              <a:ext uri="{FF2B5EF4-FFF2-40B4-BE49-F238E27FC236}">
                <a16:creationId xmlns:a16="http://schemas.microsoft.com/office/drawing/2014/main" id="{BD585D9C-A541-D6AA-B8B9-FB81D860B47A}"/>
              </a:ext>
            </a:extLst>
          </p:cNvPr>
          <p:cNvSpPr txBox="1">
            <a:spLocks noChangeArrowheads="1"/>
          </p:cNvSpPr>
          <p:nvPr/>
        </p:nvSpPr>
        <p:spPr bwMode="auto">
          <a:xfrm>
            <a:off x="1601431" y="2796132"/>
            <a:ext cx="151867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3/1</a:t>
            </a:r>
          </a:p>
        </p:txBody>
      </p:sp>
      <p:sp>
        <p:nvSpPr>
          <p:cNvPr id="5" name="TextBox 4">
            <a:extLst>
              <a:ext uri="{FF2B5EF4-FFF2-40B4-BE49-F238E27FC236}">
                <a16:creationId xmlns:a16="http://schemas.microsoft.com/office/drawing/2014/main" id="{B6C1BCB5-735E-26D9-5347-76174AA743C5}"/>
              </a:ext>
            </a:extLst>
          </p:cNvPr>
          <p:cNvSpPr txBox="1"/>
          <p:nvPr/>
        </p:nvSpPr>
        <p:spPr>
          <a:xfrm>
            <a:off x="8649864" y="4162575"/>
            <a:ext cx="370549" cy="143116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E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p:txBody>
      </p:sp>
      <p:sp>
        <p:nvSpPr>
          <p:cNvPr id="4" name="TextBox 12">
            <a:extLst>
              <a:ext uri="{FF2B5EF4-FFF2-40B4-BE49-F238E27FC236}">
                <a16:creationId xmlns:a16="http://schemas.microsoft.com/office/drawing/2014/main" id="{BF34BE13-842D-408D-EFB9-14E228A70C9D}"/>
              </a:ext>
            </a:extLst>
          </p:cNvPr>
          <p:cNvSpPr txBox="1">
            <a:spLocks noChangeArrowheads="1"/>
          </p:cNvSpPr>
          <p:nvPr/>
        </p:nvSpPr>
        <p:spPr bwMode="auto">
          <a:xfrm>
            <a:off x="160279" y="1625644"/>
            <a:ext cx="14297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a:t>
            </a:r>
          </a:p>
        </p:txBody>
      </p:sp>
      <p:sp>
        <p:nvSpPr>
          <p:cNvPr id="14" name="TextBox 12">
            <a:extLst>
              <a:ext uri="{FF2B5EF4-FFF2-40B4-BE49-F238E27FC236}">
                <a16:creationId xmlns:a16="http://schemas.microsoft.com/office/drawing/2014/main" id="{411BFA5E-20DE-08A8-EF6F-B93A720A0EB6}"/>
              </a:ext>
            </a:extLst>
          </p:cNvPr>
          <p:cNvSpPr txBox="1">
            <a:spLocks noChangeArrowheads="1"/>
          </p:cNvSpPr>
          <p:nvPr/>
        </p:nvSpPr>
        <p:spPr bwMode="auto">
          <a:xfrm>
            <a:off x="159394" y="2892970"/>
            <a:ext cx="142646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2/16</a:t>
            </a:r>
          </a:p>
        </p:txBody>
      </p:sp>
      <p:sp>
        <p:nvSpPr>
          <p:cNvPr id="16" name="TextBox 12">
            <a:extLst>
              <a:ext uri="{FF2B5EF4-FFF2-40B4-BE49-F238E27FC236}">
                <a16:creationId xmlns:a16="http://schemas.microsoft.com/office/drawing/2014/main" id="{745C7704-ABEF-C3BB-521D-BC500FDEE8F7}"/>
              </a:ext>
            </a:extLst>
          </p:cNvPr>
          <p:cNvSpPr txBox="1">
            <a:spLocks noChangeArrowheads="1"/>
          </p:cNvSpPr>
          <p:nvPr/>
        </p:nvSpPr>
        <p:spPr bwMode="auto">
          <a:xfrm>
            <a:off x="3120109" y="2468425"/>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4/1</a:t>
            </a:r>
          </a:p>
        </p:txBody>
      </p:sp>
      <p:sp>
        <p:nvSpPr>
          <p:cNvPr id="18" name="TextBox 17">
            <a:extLst>
              <a:ext uri="{FF2B5EF4-FFF2-40B4-BE49-F238E27FC236}">
                <a16:creationId xmlns:a16="http://schemas.microsoft.com/office/drawing/2014/main" id="{4C08614E-A1B2-7A98-32B7-0DCFE05CBAAC}"/>
              </a:ext>
            </a:extLst>
          </p:cNvPr>
          <p:cNvSpPr txBox="1"/>
          <p:nvPr/>
        </p:nvSpPr>
        <p:spPr>
          <a:xfrm>
            <a:off x="5667754" y="1239346"/>
            <a:ext cx="416949" cy="375487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35" name="TextBox 34">
            <a:extLst>
              <a:ext uri="{FF2B5EF4-FFF2-40B4-BE49-F238E27FC236}">
                <a16:creationId xmlns:a16="http://schemas.microsoft.com/office/drawing/2014/main" id="{A1E0FDDD-28A6-0F3D-A026-22295AEC577A}"/>
              </a:ext>
            </a:extLst>
          </p:cNvPr>
          <p:cNvSpPr txBox="1"/>
          <p:nvPr/>
        </p:nvSpPr>
        <p:spPr>
          <a:xfrm>
            <a:off x="1602439" y="1974062"/>
            <a:ext cx="1505732" cy="200055"/>
          </a:xfrm>
          <a:prstGeom prst="rect">
            <a:avLst/>
          </a:prstGeom>
          <a:noFill/>
        </p:spPr>
        <p:txBody>
          <a:bodyPr wrap="square"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700" b="0" i="0" u="none" strike="noStrike" kern="1200" cap="none" spc="0" normalizeH="0" baseline="0" noProof="0" dirty="0">
                <a:ln>
                  <a:noFill/>
                </a:ln>
                <a:solidFill>
                  <a:prstClr val="black"/>
                </a:solidFill>
                <a:effectLst/>
                <a:uLnTx/>
                <a:uFillTx/>
                <a:latin typeface="Arial" panose="020B0604020202020204"/>
                <a:ea typeface="+mn-ea"/>
                <a:cs typeface="+mn-cs"/>
              </a:rPr>
              <a:t>Various effective dates</a:t>
            </a:r>
          </a:p>
        </p:txBody>
      </p:sp>
      <p:cxnSp>
        <p:nvCxnSpPr>
          <p:cNvPr id="36" name="Straight Arrow Connector 35">
            <a:extLst>
              <a:ext uri="{FF2B5EF4-FFF2-40B4-BE49-F238E27FC236}">
                <a16:creationId xmlns:a16="http://schemas.microsoft.com/office/drawing/2014/main" id="{436DFE83-730B-DB79-0753-83C358CCA0FB}"/>
              </a:ext>
            </a:extLst>
          </p:cNvPr>
          <p:cNvCxnSpPr>
            <a:cxnSpLocks/>
          </p:cNvCxnSpPr>
          <p:nvPr/>
        </p:nvCxnSpPr>
        <p:spPr>
          <a:xfrm flipV="1">
            <a:off x="2336240" y="1871440"/>
            <a:ext cx="0" cy="16323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7" name="TextBox 12">
            <a:extLst>
              <a:ext uri="{FF2B5EF4-FFF2-40B4-BE49-F238E27FC236}">
                <a16:creationId xmlns:a16="http://schemas.microsoft.com/office/drawing/2014/main" id="{45D00F21-2062-7021-577C-8A919A799660}"/>
              </a:ext>
            </a:extLst>
          </p:cNvPr>
          <p:cNvSpPr txBox="1">
            <a:spLocks noChangeArrowheads="1"/>
          </p:cNvSpPr>
          <p:nvPr/>
        </p:nvSpPr>
        <p:spPr bwMode="auto">
          <a:xfrm>
            <a:off x="1600200" y="2179314"/>
            <a:ext cx="152021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2/26</a:t>
            </a:r>
          </a:p>
        </p:txBody>
      </p:sp>
      <p:sp>
        <p:nvSpPr>
          <p:cNvPr id="25" name="TextBox 24">
            <a:extLst>
              <a:ext uri="{FF2B5EF4-FFF2-40B4-BE49-F238E27FC236}">
                <a16:creationId xmlns:a16="http://schemas.microsoft.com/office/drawing/2014/main" id="{1AAA6862-D1CD-7331-C306-A4FDBF226B8F}"/>
              </a:ext>
            </a:extLst>
          </p:cNvPr>
          <p:cNvSpPr txBox="1"/>
          <p:nvPr/>
        </p:nvSpPr>
        <p:spPr>
          <a:xfrm>
            <a:off x="1241402" y="4159196"/>
            <a:ext cx="416949" cy="47705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37" name="TextBox 12">
            <a:extLst>
              <a:ext uri="{FF2B5EF4-FFF2-40B4-BE49-F238E27FC236}">
                <a16:creationId xmlns:a16="http://schemas.microsoft.com/office/drawing/2014/main" id="{215A6D6D-D0BD-DD38-470D-F6B966E83DFF}"/>
              </a:ext>
            </a:extLst>
          </p:cNvPr>
          <p:cNvSpPr txBox="1">
            <a:spLocks noChangeArrowheads="1"/>
          </p:cNvSpPr>
          <p:nvPr/>
        </p:nvSpPr>
        <p:spPr bwMode="auto">
          <a:xfrm>
            <a:off x="3127248" y="1803898"/>
            <a:ext cx="1437613"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3/11</a:t>
            </a:r>
          </a:p>
        </p:txBody>
      </p:sp>
      <p:sp>
        <p:nvSpPr>
          <p:cNvPr id="39" name="TextBox 21">
            <a:extLst>
              <a:ext uri="{FF2B5EF4-FFF2-40B4-BE49-F238E27FC236}">
                <a16:creationId xmlns:a16="http://schemas.microsoft.com/office/drawing/2014/main" id="{33E8C581-A2AF-DD80-EDCF-73C73FAD61C3}"/>
              </a:ext>
            </a:extLst>
          </p:cNvPr>
          <p:cNvSpPr txBox="1">
            <a:spLocks noChangeArrowheads="1"/>
          </p:cNvSpPr>
          <p:nvPr/>
        </p:nvSpPr>
        <p:spPr bwMode="auto">
          <a:xfrm>
            <a:off x="7391400" y="5613919"/>
            <a:ext cx="1691639" cy="830997"/>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NPRR1205(a) – Credit Limit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NPRR1205(b) – Credit Rating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NOGRR204(a) – ESR tech req</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NOGRR247(a) – UFLS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NOGRR249(b) – MIS posting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PGRR098(a) – Section 4.1.1.8</a:t>
            </a:r>
          </a:p>
        </p:txBody>
      </p:sp>
      <p:sp>
        <p:nvSpPr>
          <p:cNvPr id="52" name="Flowchart: Alternate Process 51"/>
          <p:cNvSpPr/>
          <p:nvPr/>
        </p:nvSpPr>
        <p:spPr>
          <a:xfrm>
            <a:off x="3124200" y="73761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60" name="TextBox 59">
            <a:extLst>
              <a:ext uri="{FF2B5EF4-FFF2-40B4-BE49-F238E27FC236}">
                <a16:creationId xmlns:a16="http://schemas.microsoft.com/office/drawing/2014/main" id="{8CBAE244-09AA-489A-8D85-C1603BFB5D1C}"/>
              </a:ext>
            </a:extLst>
          </p:cNvPr>
          <p:cNvSpPr txBox="1"/>
          <p:nvPr/>
        </p:nvSpPr>
        <p:spPr>
          <a:xfrm>
            <a:off x="2806558" y="1310097"/>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34" name="TextBox 33">
            <a:extLst>
              <a:ext uri="{FF2B5EF4-FFF2-40B4-BE49-F238E27FC236}">
                <a16:creationId xmlns:a16="http://schemas.microsoft.com/office/drawing/2014/main" id="{6A0ADDBF-EB41-4850-814F-88AF8881525B}"/>
              </a:ext>
            </a:extLst>
          </p:cNvPr>
          <p:cNvSpPr txBox="1"/>
          <p:nvPr/>
        </p:nvSpPr>
        <p:spPr>
          <a:xfrm>
            <a:off x="2799724" y="1241164"/>
            <a:ext cx="370549" cy="4231928"/>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2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2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10" name="Flowchart: Alternate Process 9">
            <a:extLst>
              <a:ext uri="{FF2B5EF4-FFF2-40B4-BE49-F238E27FC236}">
                <a16:creationId xmlns:a16="http://schemas.microsoft.com/office/drawing/2014/main" id="{1197EDA7-DEFC-A6DF-BC49-02212A68763E}"/>
              </a:ext>
            </a:extLst>
          </p:cNvPr>
          <p:cNvSpPr/>
          <p:nvPr/>
        </p:nvSpPr>
        <p:spPr>
          <a:xfrm>
            <a:off x="3123696" y="3665551"/>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R9</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23" name="TextBox 12">
            <a:extLst>
              <a:ext uri="{FF2B5EF4-FFF2-40B4-BE49-F238E27FC236}">
                <a16:creationId xmlns:a16="http://schemas.microsoft.com/office/drawing/2014/main" id="{F9E97EED-B7CB-11A2-420C-9A99DFDA1D72}"/>
              </a:ext>
            </a:extLst>
          </p:cNvPr>
          <p:cNvSpPr txBox="1">
            <a:spLocks noChangeArrowheads="1"/>
          </p:cNvSpPr>
          <p:nvPr/>
        </p:nvSpPr>
        <p:spPr bwMode="auto">
          <a:xfrm>
            <a:off x="6021407" y="2566405"/>
            <a:ext cx="143560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6/1</a:t>
            </a:r>
          </a:p>
        </p:txBody>
      </p:sp>
      <p:sp>
        <p:nvSpPr>
          <p:cNvPr id="44" name="TextBox 43">
            <a:extLst>
              <a:ext uri="{FF2B5EF4-FFF2-40B4-BE49-F238E27FC236}">
                <a16:creationId xmlns:a16="http://schemas.microsoft.com/office/drawing/2014/main" id="{84CF5153-A1A9-DAD2-1FCA-FAAB1529DC19}"/>
              </a:ext>
            </a:extLst>
          </p:cNvPr>
          <p:cNvSpPr txBox="1"/>
          <p:nvPr/>
        </p:nvSpPr>
        <p:spPr>
          <a:xfrm>
            <a:off x="7201746" y="3017991"/>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11" name="TextBox 10">
            <a:extLst>
              <a:ext uri="{FF2B5EF4-FFF2-40B4-BE49-F238E27FC236}">
                <a16:creationId xmlns:a16="http://schemas.microsoft.com/office/drawing/2014/main" id="{C474D5C7-DC37-56DF-C3AF-803FAFFB392D}"/>
              </a:ext>
            </a:extLst>
          </p:cNvPr>
          <p:cNvSpPr txBox="1"/>
          <p:nvPr/>
        </p:nvSpPr>
        <p:spPr>
          <a:xfrm>
            <a:off x="8631834" y="1257962"/>
            <a:ext cx="416949" cy="158504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22" name="TextBox 12">
            <a:extLst>
              <a:ext uri="{FF2B5EF4-FFF2-40B4-BE49-F238E27FC236}">
                <a16:creationId xmlns:a16="http://schemas.microsoft.com/office/drawing/2014/main" id="{DEEC5BC8-C281-5AF8-1265-E0AE6ED22454}"/>
              </a:ext>
            </a:extLst>
          </p:cNvPr>
          <p:cNvSpPr txBox="1">
            <a:spLocks noChangeArrowheads="1"/>
          </p:cNvSpPr>
          <p:nvPr/>
        </p:nvSpPr>
        <p:spPr bwMode="auto">
          <a:xfrm>
            <a:off x="7466664" y="2961031"/>
            <a:ext cx="151790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a:t>
            </a:r>
          </a:p>
        </p:txBody>
      </p:sp>
      <p:sp>
        <p:nvSpPr>
          <p:cNvPr id="28" name="TextBox 27">
            <a:extLst>
              <a:ext uri="{FF2B5EF4-FFF2-40B4-BE49-F238E27FC236}">
                <a16:creationId xmlns:a16="http://schemas.microsoft.com/office/drawing/2014/main" id="{EED2CF67-F07B-568A-D0BB-7A2889562F77}"/>
              </a:ext>
            </a:extLst>
          </p:cNvPr>
          <p:cNvSpPr txBox="1"/>
          <p:nvPr/>
        </p:nvSpPr>
        <p:spPr>
          <a:xfrm>
            <a:off x="8642031" y="3264212"/>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41" name="TextBox 40">
            <a:extLst>
              <a:ext uri="{FF2B5EF4-FFF2-40B4-BE49-F238E27FC236}">
                <a16:creationId xmlns:a16="http://schemas.microsoft.com/office/drawing/2014/main" id="{ECAE71A6-6512-4BDA-BEA6-FF456F05BFEB}"/>
              </a:ext>
            </a:extLst>
          </p:cNvPr>
          <p:cNvSpPr txBox="1"/>
          <p:nvPr/>
        </p:nvSpPr>
        <p:spPr>
          <a:xfrm>
            <a:off x="4210460" y="4288453"/>
            <a:ext cx="416949" cy="96949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48" name="TextBox 12">
            <a:extLst>
              <a:ext uri="{FF2B5EF4-FFF2-40B4-BE49-F238E27FC236}">
                <a16:creationId xmlns:a16="http://schemas.microsoft.com/office/drawing/2014/main" id="{C81B08E2-611C-04EC-86EC-1CDBAAB8D175}"/>
              </a:ext>
            </a:extLst>
          </p:cNvPr>
          <p:cNvSpPr txBox="1">
            <a:spLocks noChangeArrowheads="1"/>
          </p:cNvSpPr>
          <p:nvPr/>
        </p:nvSpPr>
        <p:spPr bwMode="auto">
          <a:xfrm>
            <a:off x="7469982" y="5057001"/>
            <a:ext cx="150917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12/18</a:t>
            </a:r>
          </a:p>
        </p:txBody>
      </p:sp>
      <p:sp>
        <p:nvSpPr>
          <p:cNvPr id="43" name="TextBox 42">
            <a:extLst>
              <a:ext uri="{FF2B5EF4-FFF2-40B4-BE49-F238E27FC236}">
                <a16:creationId xmlns:a16="http://schemas.microsoft.com/office/drawing/2014/main" id="{33E1694A-7CEF-16A0-5EAA-913B607933F8}"/>
              </a:ext>
            </a:extLst>
          </p:cNvPr>
          <p:cNvSpPr txBox="1"/>
          <p:nvPr/>
        </p:nvSpPr>
        <p:spPr>
          <a:xfrm>
            <a:off x="7096755" y="4176258"/>
            <a:ext cx="416949" cy="1308050"/>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2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 </a:t>
            </a:r>
            <a:endPar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47" name="TextBox 46">
            <a:extLst>
              <a:ext uri="{FF2B5EF4-FFF2-40B4-BE49-F238E27FC236}">
                <a16:creationId xmlns:a16="http://schemas.microsoft.com/office/drawing/2014/main" id="{17415DFD-53C9-A11C-3359-1D6CCA98E2B7}"/>
              </a:ext>
            </a:extLst>
          </p:cNvPr>
          <p:cNvSpPr txBox="1"/>
          <p:nvPr/>
        </p:nvSpPr>
        <p:spPr>
          <a:xfrm>
            <a:off x="5715000" y="4612106"/>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cxnSp>
        <p:nvCxnSpPr>
          <p:cNvPr id="15" name="Straight Arrow Connector 14">
            <a:extLst>
              <a:ext uri="{FF2B5EF4-FFF2-40B4-BE49-F238E27FC236}">
                <a16:creationId xmlns:a16="http://schemas.microsoft.com/office/drawing/2014/main" id="{193F0950-E90D-1EAD-5ABE-A74A1B509D92}"/>
              </a:ext>
            </a:extLst>
          </p:cNvPr>
          <p:cNvCxnSpPr>
            <a:cxnSpLocks/>
          </p:cNvCxnSpPr>
          <p:nvPr/>
        </p:nvCxnSpPr>
        <p:spPr>
          <a:xfrm>
            <a:off x="8568561" y="4691737"/>
            <a:ext cx="298713"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0" name="TextBox 12">
            <a:extLst>
              <a:ext uri="{FF2B5EF4-FFF2-40B4-BE49-F238E27FC236}">
                <a16:creationId xmlns:a16="http://schemas.microsoft.com/office/drawing/2014/main" id="{715B52EF-387B-DAF9-1CEC-122A085AA979}"/>
              </a:ext>
            </a:extLst>
          </p:cNvPr>
          <p:cNvSpPr txBox="1">
            <a:spLocks noChangeArrowheads="1"/>
          </p:cNvSpPr>
          <p:nvPr/>
        </p:nvSpPr>
        <p:spPr bwMode="auto">
          <a:xfrm>
            <a:off x="4589589" y="3571540"/>
            <a:ext cx="1426464" cy="769441"/>
          </a:xfrm>
          <a:prstGeom prst="rect">
            <a:avLst/>
          </a:prstGeom>
          <a:solidFill>
            <a:schemeClr val="bg1"/>
          </a:solidFill>
          <a:ln w="9525">
            <a:no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Courier New" pitchFamily="49" charset="0"/>
                <a:ea typeface="+mn-ea"/>
                <a:cs typeface="+mn-cs"/>
              </a:rPr>
              <a:t>NPRR1217</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0" i="0" u="none" strike="noStrike" kern="1200" cap="none" spc="0" normalizeH="0" baseline="0" noProof="0" dirty="0">
              <a:ln>
                <a:noFill/>
              </a:ln>
              <a:solidFill>
                <a:prstClr val="black"/>
              </a:solidFill>
              <a:effectLst/>
              <a:uLnTx/>
              <a:uFillTx/>
              <a:latin typeface="Courier New" pitchFamily="49" charset="0"/>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0" i="0" u="none" strike="noStrike" kern="1200" cap="none" spc="0" normalizeH="0" baseline="0" noProof="0" dirty="0">
              <a:ln>
                <a:noFill/>
              </a:ln>
              <a:solidFill>
                <a:prstClr val="black"/>
              </a:solidFill>
              <a:effectLst/>
              <a:uLnTx/>
              <a:uFillTx/>
              <a:latin typeface="Courier New" pitchFamily="49" charset="0"/>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Courier New" pitchFamily="49" charset="0"/>
                <a:ea typeface="+mn-ea"/>
                <a:cs typeface="+mn-cs"/>
              </a:rPr>
              <a:t>SCR799</a:t>
            </a:r>
            <a:endParaRPr kumimoji="0" lang="en-US" sz="1200" b="0" i="0" u="none" strike="noStrike" kern="1200" cap="none" spc="0" normalizeH="0" baseline="0" noProof="0" dirty="0">
              <a:ln>
                <a:noFill/>
              </a:ln>
              <a:solidFill>
                <a:prstClr val="black"/>
              </a:solidFill>
              <a:effectLst/>
              <a:uLnTx/>
              <a:uFillTx/>
              <a:latin typeface="Courier New" pitchFamily="49" charset="0"/>
              <a:ea typeface="+mn-ea"/>
              <a:cs typeface="+mn-cs"/>
            </a:endParaRPr>
          </a:p>
        </p:txBody>
      </p:sp>
      <p:sp>
        <p:nvSpPr>
          <p:cNvPr id="42" name="TextBox 41">
            <a:extLst>
              <a:ext uri="{FF2B5EF4-FFF2-40B4-BE49-F238E27FC236}">
                <a16:creationId xmlns:a16="http://schemas.microsoft.com/office/drawing/2014/main" id="{57DA868B-78AD-0B6B-396C-B4C60A10D956}"/>
              </a:ext>
            </a:extLst>
          </p:cNvPr>
          <p:cNvSpPr txBox="1"/>
          <p:nvPr/>
        </p:nvSpPr>
        <p:spPr>
          <a:xfrm>
            <a:off x="5725739" y="358140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31" name="TextBox 12">
            <a:extLst>
              <a:ext uri="{FF2B5EF4-FFF2-40B4-BE49-F238E27FC236}">
                <a16:creationId xmlns:a16="http://schemas.microsoft.com/office/drawing/2014/main" id="{2831E5E0-69CC-424D-938A-9F2779FEA613}"/>
              </a:ext>
            </a:extLst>
          </p:cNvPr>
          <p:cNvSpPr txBox="1">
            <a:spLocks noChangeArrowheads="1"/>
          </p:cNvSpPr>
          <p:nvPr/>
        </p:nvSpPr>
        <p:spPr bwMode="auto">
          <a:xfrm>
            <a:off x="4575765" y="3830053"/>
            <a:ext cx="143560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10/9</a:t>
            </a:r>
          </a:p>
        </p:txBody>
      </p:sp>
      <p:sp>
        <p:nvSpPr>
          <p:cNvPr id="45" name="TextBox 44">
            <a:extLst>
              <a:ext uri="{FF2B5EF4-FFF2-40B4-BE49-F238E27FC236}">
                <a16:creationId xmlns:a16="http://schemas.microsoft.com/office/drawing/2014/main" id="{6AAF8AA6-BC69-3B66-C20D-90AC16654188}"/>
              </a:ext>
            </a:extLst>
          </p:cNvPr>
          <p:cNvSpPr txBox="1"/>
          <p:nvPr/>
        </p:nvSpPr>
        <p:spPr>
          <a:xfrm>
            <a:off x="5705684" y="4074695"/>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56" name="TextBox 55">
            <a:extLst>
              <a:ext uri="{FF2B5EF4-FFF2-40B4-BE49-F238E27FC236}">
                <a16:creationId xmlns:a16="http://schemas.microsoft.com/office/drawing/2014/main" id="{C90A9C0B-703E-BCFE-7740-5FC17B46CB1A}"/>
              </a:ext>
            </a:extLst>
          </p:cNvPr>
          <p:cNvSpPr txBox="1"/>
          <p:nvPr/>
        </p:nvSpPr>
        <p:spPr>
          <a:xfrm>
            <a:off x="5714154" y="4806224"/>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46" name="TextBox 12">
            <a:extLst>
              <a:ext uri="{FF2B5EF4-FFF2-40B4-BE49-F238E27FC236}">
                <a16:creationId xmlns:a16="http://schemas.microsoft.com/office/drawing/2014/main" id="{10DCC14A-BC41-DD4A-FC79-612C71C928CD}"/>
              </a:ext>
            </a:extLst>
          </p:cNvPr>
          <p:cNvSpPr txBox="1">
            <a:spLocks noChangeArrowheads="1"/>
          </p:cNvSpPr>
          <p:nvPr/>
        </p:nvSpPr>
        <p:spPr bwMode="auto">
          <a:xfrm>
            <a:off x="4574994" y="3276600"/>
            <a:ext cx="143560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10/1</a:t>
            </a:r>
          </a:p>
        </p:txBody>
      </p:sp>
      <p:sp>
        <p:nvSpPr>
          <p:cNvPr id="57" name="TextBox 12">
            <a:extLst>
              <a:ext uri="{FF2B5EF4-FFF2-40B4-BE49-F238E27FC236}">
                <a16:creationId xmlns:a16="http://schemas.microsoft.com/office/drawing/2014/main" id="{9CA54A33-C26F-FAEC-747D-536E025F5C5C}"/>
              </a:ext>
            </a:extLst>
          </p:cNvPr>
          <p:cNvSpPr txBox="1">
            <a:spLocks noChangeArrowheads="1"/>
          </p:cNvSpPr>
          <p:nvPr/>
        </p:nvSpPr>
        <p:spPr bwMode="auto">
          <a:xfrm>
            <a:off x="4568766" y="5034303"/>
            <a:ext cx="144260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11/15</a:t>
            </a:r>
          </a:p>
        </p:txBody>
      </p:sp>
      <p:sp>
        <p:nvSpPr>
          <p:cNvPr id="59" name="TextBox 58">
            <a:extLst>
              <a:ext uri="{FF2B5EF4-FFF2-40B4-BE49-F238E27FC236}">
                <a16:creationId xmlns:a16="http://schemas.microsoft.com/office/drawing/2014/main" id="{B43AAC7C-E73E-1400-A989-12E5E84B9260}"/>
              </a:ext>
            </a:extLst>
          </p:cNvPr>
          <p:cNvSpPr txBox="1"/>
          <p:nvPr/>
        </p:nvSpPr>
        <p:spPr>
          <a:xfrm>
            <a:off x="5690953" y="5292992"/>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E</a:t>
            </a:r>
          </a:p>
        </p:txBody>
      </p:sp>
      <p:sp>
        <p:nvSpPr>
          <p:cNvPr id="17" name="TextBox 12">
            <a:extLst>
              <a:ext uri="{FF2B5EF4-FFF2-40B4-BE49-F238E27FC236}">
                <a16:creationId xmlns:a16="http://schemas.microsoft.com/office/drawing/2014/main" id="{E99A7FD0-93C4-317A-1D17-9AD9C2987E9E}"/>
              </a:ext>
            </a:extLst>
          </p:cNvPr>
          <p:cNvSpPr txBox="1">
            <a:spLocks noChangeArrowheads="1"/>
          </p:cNvSpPr>
          <p:nvPr/>
        </p:nvSpPr>
        <p:spPr bwMode="auto">
          <a:xfrm>
            <a:off x="4571495" y="4336224"/>
            <a:ext cx="144260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11/1</a:t>
            </a:r>
          </a:p>
        </p:txBody>
      </p:sp>
    </p:spTree>
    <p:extLst>
      <p:ext uri="{BB962C8B-B14F-4D97-AF65-F5344CB8AC3E}">
        <p14:creationId xmlns:p14="http://schemas.microsoft.com/office/powerpoint/2010/main" val="255591116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59449"/>
            <a:ext cx="7924800" cy="435268"/>
          </a:xfrm>
        </p:spPr>
        <p:txBody>
          <a:bodyPr/>
          <a:lstStyle/>
          <a:p>
            <a:r>
              <a:rPr lang="en-US" sz="2200" b="1" dirty="0">
                <a:solidFill>
                  <a:schemeClr val="accent1"/>
                </a:solidFill>
              </a:rPr>
              <a:t>2025 Release Targets – Approved NPRRs / SCRs / xGRRs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11</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617850"/>
            <a:ext cx="2278120" cy="55399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3212888" y="6480993"/>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2514600" y="562268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39904"/>
          <a:ext cx="8839200" cy="2432564"/>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395538">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January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1/30</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2/26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4/23</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June</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6/25</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1938788">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rgbClr val="FF0000"/>
                          </a:solidFill>
                          <a:effectLst/>
                          <a:latin typeface="Courier New" pitchFamily="49" charset="0"/>
                        </a:rPr>
                        <a:t>PGRR088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NPRR1145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NPRR1183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mn-lt"/>
                          <a:ea typeface="+mn-ea"/>
                          <a:cs typeface="+mn-cs"/>
                        </a:rPr>
                        <a:t>RTC+B Market Trials begin on 5/5/2025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4225663" y="562334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3925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747491"/>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74350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3889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74350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graphicFrame>
        <p:nvGraphicFramePr>
          <p:cNvPr id="7" name="Group 3">
            <a:extLst>
              <a:ext uri="{FF2B5EF4-FFF2-40B4-BE49-F238E27FC236}">
                <a16:creationId xmlns:a16="http://schemas.microsoft.com/office/drawing/2014/main" id="{C9891136-BD87-176C-5143-91FEF1125173}"/>
              </a:ext>
            </a:extLst>
          </p:cNvPr>
          <p:cNvGraphicFramePr>
            <a:graphicFrameLocks/>
          </p:cNvGraphicFramePr>
          <p:nvPr/>
        </p:nvGraphicFramePr>
        <p:xfrm>
          <a:off x="160280" y="3176074"/>
          <a:ext cx="8839200" cy="2304288"/>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481526">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8/20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September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9/24</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10/22</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1" i="0" u="none" strike="noStrike" cap="none" normalizeH="0" baseline="0" dirty="0">
                        <a:ln>
                          <a:noFill/>
                        </a:ln>
                        <a:solidFill>
                          <a:srgbClr val="FF0000"/>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12/10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1694427">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mn-lt"/>
                          <a:ea typeface="+mn-ea"/>
                          <a:cs typeface="+mn-cs"/>
                        </a:rPr>
                        <a:t>RTC+B Stabilization begins</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3">
                        <a:lumMod val="20000"/>
                        <a:lumOff val="80000"/>
                      </a:schemeClr>
                    </a:solidFill>
                  </a:tcPr>
                </a:tc>
                <a:extLst>
                  <a:ext uri="{0D108BD9-81ED-4DB2-BD59-A6C34878D82A}">
                    <a16:rowId xmlns:a16="http://schemas.microsoft.com/office/drawing/2014/main" val="10001"/>
                  </a:ext>
                </a:extLst>
              </a:tr>
            </a:tbl>
          </a:graphicData>
        </a:graphic>
      </p:graphicFrame>
      <p:sp>
        <p:nvSpPr>
          <p:cNvPr id="8" name="Flowchart: Alternate Process 7">
            <a:extLst>
              <a:ext uri="{FF2B5EF4-FFF2-40B4-BE49-F238E27FC236}">
                <a16:creationId xmlns:a16="http://schemas.microsoft.com/office/drawing/2014/main" id="{910136E5-EBFA-7A6B-2C0A-EBFE5A4B3914}"/>
              </a:ext>
            </a:extLst>
          </p:cNvPr>
          <p:cNvSpPr/>
          <p:nvPr/>
        </p:nvSpPr>
        <p:spPr>
          <a:xfrm>
            <a:off x="160363" y="3183747"/>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R7</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9" name="Flowchart: Alternate Process 8">
            <a:extLst>
              <a:ext uri="{FF2B5EF4-FFF2-40B4-BE49-F238E27FC236}">
                <a16:creationId xmlns:a16="http://schemas.microsoft.com/office/drawing/2014/main" id="{22DF4776-98CC-F894-84DE-A452FD405951}"/>
              </a:ext>
            </a:extLst>
          </p:cNvPr>
          <p:cNvSpPr/>
          <p:nvPr/>
        </p:nvSpPr>
        <p:spPr>
          <a:xfrm>
            <a:off x="1599696" y="3191988"/>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R8</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2" name="Flowchart: Alternate Process 11">
            <a:extLst>
              <a:ext uri="{FF2B5EF4-FFF2-40B4-BE49-F238E27FC236}">
                <a16:creationId xmlns:a16="http://schemas.microsoft.com/office/drawing/2014/main" id="{B55C91AD-E3F4-0703-F1EA-0E27F21FD4B3}"/>
              </a:ext>
            </a:extLst>
          </p:cNvPr>
          <p:cNvSpPr/>
          <p:nvPr/>
        </p:nvSpPr>
        <p:spPr>
          <a:xfrm>
            <a:off x="4571496" y="3188006"/>
            <a:ext cx="457200"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R10</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3" name="Flowchart: Alternate Process 12">
            <a:extLst>
              <a:ext uri="{FF2B5EF4-FFF2-40B4-BE49-F238E27FC236}">
                <a16:creationId xmlns:a16="http://schemas.microsoft.com/office/drawing/2014/main" id="{E8ABAEEF-D09F-B2E8-7F78-4763272CC5D3}"/>
              </a:ext>
            </a:extLst>
          </p:cNvPr>
          <p:cNvSpPr/>
          <p:nvPr/>
        </p:nvSpPr>
        <p:spPr>
          <a:xfrm>
            <a:off x="7474542" y="3188006"/>
            <a:ext cx="457200"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4" name="TextBox 3">
            <a:extLst>
              <a:ext uri="{FF2B5EF4-FFF2-40B4-BE49-F238E27FC236}">
                <a16:creationId xmlns:a16="http://schemas.microsoft.com/office/drawing/2014/main" id="{4B2EE148-6B8D-CD45-C358-68A5C2C23D65}"/>
              </a:ext>
            </a:extLst>
          </p:cNvPr>
          <p:cNvSpPr txBox="1"/>
          <p:nvPr/>
        </p:nvSpPr>
        <p:spPr>
          <a:xfrm>
            <a:off x="4254547" y="1232229"/>
            <a:ext cx="370549" cy="131574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5" name="Flowchart: Alternate Process 4">
            <a:extLst>
              <a:ext uri="{FF2B5EF4-FFF2-40B4-BE49-F238E27FC236}">
                <a16:creationId xmlns:a16="http://schemas.microsoft.com/office/drawing/2014/main" id="{05F62EFB-D714-1571-D587-DE9AD37940A4}"/>
              </a:ext>
            </a:extLst>
          </p:cNvPr>
          <p:cNvSpPr/>
          <p:nvPr/>
        </p:nvSpPr>
        <p:spPr>
          <a:xfrm>
            <a:off x="3124200" y="73761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0" name="Flowchart: Alternate Process 9">
            <a:extLst>
              <a:ext uri="{FF2B5EF4-FFF2-40B4-BE49-F238E27FC236}">
                <a16:creationId xmlns:a16="http://schemas.microsoft.com/office/drawing/2014/main" id="{2F974D47-70AE-8B16-8AFF-79EA315C83EA}"/>
              </a:ext>
            </a:extLst>
          </p:cNvPr>
          <p:cNvSpPr/>
          <p:nvPr/>
        </p:nvSpPr>
        <p:spPr>
          <a:xfrm>
            <a:off x="3123696" y="3182112"/>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R9</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4" name="TextBox 13">
            <a:extLst>
              <a:ext uri="{FF2B5EF4-FFF2-40B4-BE49-F238E27FC236}">
                <a16:creationId xmlns:a16="http://schemas.microsoft.com/office/drawing/2014/main" id="{A28D714B-568B-7116-7E19-FFA899FE34D1}"/>
              </a:ext>
            </a:extLst>
          </p:cNvPr>
          <p:cNvSpPr txBox="1"/>
          <p:nvPr/>
        </p:nvSpPr>
        <p:spPr>
          <a:xfrm>
            <a:off x="6073697" y="3708745"/>
            <a:ext cx="1361015" cy="246221"/>
          </a:xfrm>
          <a:prstGeom prst="rect">
            <a:avLst/>
          </a:prstGeom>
          <a:solidFill>
            <a:schemeClr val="bg1"/>
          </a:solidFill>
        </p:spPr>
        <p:txBody>
          <a:bodyPr wrap="square" rtlCol="0">
            <a:spAutoFit/>
          </a:body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Courier New" pitchFamily="49" charset="0"/>
                <a:ea typeface="+mn-ea"/>
                <a:cs typeface="+mn-cs"/>
              </a:rPr>
              <a:t>NPRR1007-1013</a:t>
            </a:r>
          </a:p>
        </p:txBody>
      </p:sp>
      <p:sp>
        <p:nvSpPr>
          <p:cNvPr id="17" name="TextBox 15">
            <a:extLst>
              <a:ext uri="{FF2B5EF4-FFF2-40B4-BE49-F238E27FC236}">
                <a16:creationId xmlns:a16="http://schemas.microsoft.com/office/drawing/2014/main" id="{E6E02350-D7E2-A621-1C4A-E23E54FC2329}"/>
              </a:ext>
            </a:extLst>
          </p:cNvPr>
          <p:cNvSpPr txBox="1">
            <a:spLocks noChangeArrowheads="1"/>
          </p:cNvSpPr>
          <p:nvPr/>
        </p:nvSpPr>
        <p:spPr bwMode="auto">
          <a:xfrm>
            <a:off x="7315200" y="5662461"/>
            <a:ext cx="1516120" cy="246221"/>
          </a:xfrm>
          <a:prstGeom prst="rect">
            <a:avLst/>
          </a:prstGeom>
          <a:solidFill>
            <a:schemeClr val="accent2">
              <a:lumMod val="40000"/>
              <a:lumOff val="60000"/>
            </a:schemeClr>
          </a:solidFill>
          <a:ln w="9525">
            <a:solidFill>
              <a:srgbClr val="000000"/>
            </a:solidFill>
            <a:miter lim="800000"/>
            <a:headEnd/>
            <a:tailEnd/>
          </a:ln>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RTC+B Market Trials</a:t>
            </a:r>
          </a:p>
        </p:txBody>
      </p:sp>
      <p:sp>
        <p:nvSpPr>
          <p:cNvPr id="18" name="Rectangle 17">
            <a:extLst>
              <a:ext uri="{FF2B5EF4-FFF2-40B4-BE49-F238E27FC236}">
                <a16:creationId xmlns:a16="http://schemas.microsoft.com/office/drawing/2014/main" id="{E95184D5-02EA-FC5F-62ED-AFCBC03B7EAE}"/>
              </a:ext>
            </a:extLst>
          </p:cNvPr>
          <p:cNvSpPr/>
          <p:nvPr/>
        </p:nvSpPr>
        <p:spPr>
          <a:xfrm>
            <a:off x="3631160" y="4173072"/>
            <a:ext cx="2372720" cy="545913"/>
          </a:xfrm>
          <a:prstGeom prst="rect">
            <a:avLst/>
          </a:prstGeom>
          <a:solidFill>
            <a:srgbClr val="F8948A"/>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Closed-loop SCED/LFC</a:t>
            </a:r>
          </a:p>
        </p:txBody>
      </p:sp>
      <p:sp>
        <p:nvSpPr>
          <p:cNvPr id="19" name="Rectangle 18">
            <a:extLst>
              <a:ext uri="{FF2B5EF4-FFF2-40B4-BE49-F238E27FC236}">
                <a16:creationId xmlns:a16="http://schemas.microsoft.com/office/drawing/2014/main" id="{1C6A88F9-126C-4AFF-A9FE-3DEAAFD04664}"/>
              </a:ext>
            </a:extLst>
          </p:cNvPr>
          <p:cNvSpPr/>
          <p:nvPr/>
        </p:nvSpPr>
        <p:spPr>
          <a:xfrm>
            <a:off x="3636271" y="4864287"/>
            <a:ext cx="2100058" cy="545913"/>
          </a:xfrm>
          <a:prstGeom prst="rect">
            <a:avLst/>
          </a:prstGeom>
          <a:solidFill>
            <a:srgbClr val="92D050"/>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Day-Ahead Market </a:t>
            </a:r>
          </a:p>
        </p:txBody>
      </p:sp>
      <p:sp>
        <p:nvSpPr>
          <p:cNvPr id="20" name="Rectangle 19">
            <a:extLst>
              <a:ext uri="{FF2B5EF4-FFF2-40B4-BE49-F238E27FC236}">
                <a16:creationId xmlns:a16="http://schemas.microsoft.com/office/drawing/2014/main" id="{9AB7D7C9-1D43-4FBD-CC01-0B92F05044CE}"/>
              </a:ext>
            </a:extLst>
          </p:cNvPr>
          <p:cNvSpPr/>
          <p:nvPr/>
        </p:nvSpPr>
        <p:spPr>
          <a:xfrm>
            <a:off x="1499214" y="4173071"/>
            <a:ext cx="2009862" cy="551329"/>
          </a:xfrm>
          <a:prstGeom prst="rect">
            <a:avLst/>
          </a:prstGeom>
          <a:solidFill>
            <a:schemeClr val="accent1">
              <a:lumMod val="40000"/>
              <a:lumOff val="60000"/>
            </a:schemeClr>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Open-loop RTC SCED</a:t>
            </a:r>
          </a:p>
        </p:txBody>
      </p:sp>
      <p:sp>
        <p:nvSpPr>
          <p:cNvPr id="21" name="Rectangle 20">
            <a:extLst>
              <a:ext uri="{FF2B5EF4-FFF2-40B4-BE49-F238E27FC236}">
                <a16:creationId xmlns:a16="http://schemas.microsoft.com/office/drawing/2014/main" id="{C54298ED-6F96-E8BE-6F2A-6A5286DF5E47}"/>
              </a:ext>
            </a:extLst>
          </p:cNvPr>
          <p:cNvSpPr/>
          <p:nvPr/>
        </p:nvSpPr>
        <p:spPr>
          <a:xfrm>
            <a:off x="1332260" y="4864286"/>
            <a:ext cx="2176816" cy="545913"/>
          </a:xfrm>
          <a:prstGeom prst="rect">
            <a:avLst/>
          </a:prstGeom>
          <a:solidFill>
            <a:srgbClr val="FFC000"/>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QSE Telemetry Tests</a:t>
            </a:r>
          </a:p>
        </p:txBody>
      </p:sp>
      <p:sp>
        <p:nvSpPr>
          <p:cNvPr id="22" name="Rectangle 21">
            <a:extLst>
              <a:ext uri="{FF2B5EF4-FFF2-40B4-BE49-F238E27FC236}">
                <a16:creationId xmlns:a16="http://schemas.microsoft.com/office/drawing/2014/main" id="{607283F4-E212-A1A9-262F-34411FE2EF9F}"/>
              </a:ext>
            </a:extLst>
          </p:cNvPr>
          <p:cNvSpPr/>
          <p:nvPr/>
        </p:nvSpPr>
        <p:spPr>
          <a:xfrm>
            <a:off x="7576824" y="1676400"/>
            <a:ext cx="1421810" cy="543730"/>
          </a:xfrm>
          <a:prstGeom prst="rect">
            <a:avLst/>
          </a:prstGeom>
          <a:solidFill>
            <a:schemeClr val="accent1">
              <a:lumMod val="40000"/>
              <a:lumOff val="60000"/>
            </a:schemeClr>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RTC QSE Submission Testing</a:t>
            </a:r>
          </a:p>
        </p:txBody>
      </p:sp>
      <p:sp>
        <p:nvSpPr>
          <p:cNvPr id="23" name="Rectangle 22">
            <a:extLst>
              <a:ext uri="{FF2B5EF4-FFF2-40B4-BE49-F238E27FC236}">
                <a16:creationId xmlns:a16="http://schemas.microsoft.com/office/drawing/2014/main" id="{07F34012-CD28-318A-7E53-C6DD49EAC532}"/>
              </a:ext>
            </a:extLst>
          </p:cNvPr>
          <p:cNvSpPr/>
          <p:nvPr/>
        </p:nvSpPr>
        <p:spPr>
          <a:xfrm>
            <a:off x="7570962" y="2369417"/>
            <a:ext cx="1435608" cy="678583"/>
          </a:xfrm>
          <a:prstGeom prst="rect">
            <a:avLst/>
          </a:prstGeom>
          <a:solidFill>
            <a:srgbClr val="FFC000"/>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RTC QSE Telemetry Check-out</a:t>
            </a:r>
            <a:endParaRPr kumimoji="0" lang="en-US" sz="1200" b="0" i="0" u="none" strike="noStrike" kern="1200" cap="none" spc="0" normalizeH="0" baseline="0" noProof="0" dirty="0">
              <a:ln>
                <a:noFill/>
              </a:ln>
              <a:solidFill>
                <a:prstClr val="black"/>
              </a:solidFill>
              <a:effectLst/>
              <a:uLnTx/>
              <a:uFillTx/>
              <a:latin typeface="Arial" panose="020B0604020202020204"/>
              <a:ea typeface="+mn-ea"/>
              <a:cs typeface="+mn-cs"/>
            </a:endParaRPr>
          </a:p>
        </p:txBody>
      </p:sp>
      <p:cxnSp>
        <p:nvCxnSpPr>
          <p:cNvPr id="27" name="Straight Arrow Connector 26">
            <a:extLst>
              <a:ext uri="{FF2B5EF4-FFF2-40B4-BE49-F238E27FC236}">
                <a16:creationId xmlns:a16="http://schemas.microsoft.com/office/drawing/2014/main" id="{21F7035C-B54A-C4D7-618B-B21BF6D3D10C}"/>
              </a:ext>
            </a:extLst>
          </p:cNvPr>
          <p:cNvCxnSpPr>
            <a:cxnSpLocks/>
          </p:cNvCxnSpPr>
          <p:nvPr/>
        </p:nvCxnSpPr>
        <p:spPr>
          <a:xfrm>
            <a:off x="8686800" y="1919748"/>
            <a:ext cx="263349"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4" name="Straight Arrow Connector 33">
            <a:extLst>
              <a:ext uri="{FF2B5EF4-FFF2-40B4-BE49-F238E27FC236}">
                <a16:creationId xmlns:a16="http://schemas.microsoft.com/office/drawing/2014/main" id="{3AC5352D-EDBE-C91D-903F-4B02EC421D52}"/>
              </a:ext>
            </a:extLst>
          </p:cNvPr>
          <p:cNvCxnSpPr>
            <a:cxnSpLocks/>
          </p:cNvCxnSpPr>
          <p:nvPr/>
        </p:nvCxnSpPr>
        <p:spPr>
          <a:xfrm>
            <a:off x="8686800" y="2883667"/>
            <a:ext cx="263349"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5" name="TextBox 15">
            <a:extLst>
              <a:ext uri="{FF2B5EF4-FFF2-40B4-BE49-F238E27FC236}">
                <a16:creationId xmlns:a16="http://schemas.microsoft.com/office/drawing/2014/main" id="{49811323-921D-3C31-0BF9-B5BAAEAF3297}"/>
              </a:ext>
            </a:extLst>
          </p:cNvPr>
          <p:cNvSpPr txBox="1">
            <a:spLocks noChangeArrowheads="1"/>
          </p:cNvSpPr>
          <p:nvPr/>
        </p:nvSpPr>
        <p:spPr bwMode="auto">
          <a:xfrm>
            <a:off x="7315200" y="6052673"/>
            <a:ext cx="1516120" cy="246221"/>
          </a:xfrm>
          <a:prstGeom prst="rect">
            <a:avLst/>
          </a:prstGeom>
          <a:solidFill>
            <a:schemeClr val="accent3">
              <a:lumMod val="20000"/>
              <a:lumOff val="80000"/>
            </a:schemeClr>
          </a:solidFill>
          <a:ln w="9525">
            <a:solidFill>
              <a:srgbClr val="000000"/>
            </a:solidFill>
            <a:miter lim="800000"/>
            <a:headEnd/>
            <a:tailEnd/>
          </a:ln>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RTC+B Stabilization</a:t>
            </a:r>
          </a:p>
        </p:txBody>
      </p:sp>
      <p:sp>
        <p:nvSpPr>
          <p:cNvPr id="37" name="Rectangle 36">
            <a:extLst>
              <a:ext uri="{FF2B5EF4-FFF2-40B4-BE49-F238E27FC236}">
                <a16:creationId xmlns:a16="http://schemas.microsoft.com/office/drawing/2014/main" id="{57B7AC61-A23E-666B-199A-0A157810EB90}"/>
              </a:ext>
            </a:extLst>
          </p:cNvPr>
          <p:cNvSpPr/>
          <p:nvPr/>
        </p:nvSpPr>
        <p:spPr>
          <a:xfrm>
            <a:off x="170460" y="4170056"/>
            <a:ext cx="1228875" cy="551330"/>
          </a:xfrm>
          <a:prstGeom prst="rect">
            <a:avLst/>
          </a:prstGeom>
          <a:solidFill>
            <a:schemeClr val="accent1">
              <a:lumMod val="40000"/>
              <a:lumOff val="60000"/>
            </a:schemeClr>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RTC QSE Submission Testing</a:t>
            </a:r>
          </a:p>
        </p:txBody>
      </p:sp>
      <p:sp>
        <p:nvSpPr>
          <p:cNvPr id="38" name="Rectangle 37">
            <a:extLst>
              <a:ext uri="{FF2B5EF4-FFF2-40B4-BE49-F238E27FC236}">
                <a16:creationId xmlns:a16="http://schemas.microsoft.com/office/drawing/2014/main" id="{057DFE9C-A543-6223-A64A-F24A566BE525}"/>
              </a:ext>
            </a:extLst>
          </p:cNvPr>
          <p:cNvSpPr/>
          <p:nvPr/>
        </p:nvSpPr>
        <p:spPr>
          <a:xfrm>
            <a:off x="168116" y="4864286"/>
            <a:ext cx="1089537" cy="545913"/>
          </a:xfrm>
          <a:prstGeom prst="rect">
            <a:avLst/>
          </a:prstGeom>
          <a:solidFill>
            <a:srgbClr val="FFC000"/>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RTC QSE Telemetry Check-out</a:t>
            </a:r>
            <a:endParaRPr kumimoji="0" lang="en-US" sz="1200" b="0" i="0" u="none" strike="noStrike" kern="1200" cap="none" spc="0" normalizeH="0" baseline="0" noProof="0" dirty="0">
              <a:ln>
                <a:noFill/>
              </a:ln>
              <a:solidFill>
                <a:prstClr val="black"/>
              </a:solidFill>
              <a:effectLst/>
              <a:uLnTx/>
              <a:uFillTx/>
              <a:latin typeface="Arial" panose="020B0604020202020204"/>
              <a:ea typeface="+mn-ea"/>
              <a:cs typeface="+mn-cs"/>
            </a:endParaRPr>
          </a:p>
        </p:txBody>
      </p:sp>
      <p:cxnSp>
        <p:nvCxnSpPr>
          <p:cNvPr id="41" name="Straight Arrow Connector 40">
            <a:extLst>
              <a:ext uri="{FF2B5EF4-FFF2-40B4-BE49-F238E27FC236}">
                <a16:creationId xmlns:a16="http://schemas.microsoft.com/office/drawing/2014/main" id="{D0564177-8A7D-0D54-1CE8-2D651421C4FA}"/>
              </a:ext>
            </a:extLst>
          </p:cNvPr>
          <p:cNvCxnSpPr>
            <a:cxnSpLocks/>
          </p:cNvCxnSpPr>
          <p:nvPr/>
        </p:nvCxnSpPr>
        <p:spPr>
          <a:xfrm>
            <a:off x="76200" y="4401672"/>
            <a:ext cx="263349"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2" name="Straight Arrow Connector 41">
            <a:extLst>
              <a:ext uri="{FF2B5EF4-FFF2-40B4-BE49-F238E27FC236}">
                <a16:creationId xmlns:a16="http://schemas.microsoft.com/office/drawing/2014/main" id="{56C96097-8195-512A-9C55-542ED971519D}"/>
              </a:ext>
            </a:extLst>
          </p:cNvPr>
          <p:cNvCxnSpPr>
            <a:cxnSpLocks/>
          </p:cNvCxnSpPr>
          <p:nvPr/>
        </p:nvCxnSpPr>
        <p:spPr>
          <a:xfrm>
            <a:off x="76200" y="5217235"/>
            <a:ext cx="263349"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1" name="TextBox 12">
            <a:extLst>
              <a:ext uri="{FF2B5EF4-FFF2-40B4-BE49-F238E27FC236}">
                <a16:creationId xmlns:a16="http://schemas.microsoft.com/office/drawing/2014/main" id="{8C68C5E7-6110-1043-A807-C185F79C9115}"/>
              </a:ext>
            </a:extLst>
          </p:cNvPr>
          <p:cNvSpPr txBox="1">
            <a:spLocks noChangeArrowheads="1"/>
          </p:cNvSpPr>
          <p:nvPr/>
        </p:nvSpPr>
        <p:spPr bwMode="auto">
          <a:xfrm>
            <a:off x="6019637" y="3172306"/>
            <a:ext cx="1435608" cy="498598"/>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RTC+B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12/5</a:t>
            </a:r>
          </a:p>
        </p:txBody>
      </p:sp>
      <p:sp>
        <p:nvSpPr>
          <p:cNvPr id="16" name="TextBox 15">
            <a:extLst>
              <a:ext uri="{FF2B5EF4-FFF2-40B4-BE49-F238E27FC236}">
                <a16:creationId xmlns:a16="http://schemas.microsoft.com/office/drawing/2014/main" id="{B4C0643D-2073-8F79-87D0-82D2BBC2D9EA}"/>
              </a:ext>
            </a:extLst>
          </p:cNvPr>
          <p:cNvSpPr txBox="1"/>
          <p:nvPr/>
        </p:nvSpPr>
        <p:spPr>
          <a:xfrm>
            <a:off x="6034172" y="3931467"/>
            <a:ext cx="768096" cy="1397306"/>
          </a:xfrm>
          <a:prstGeom prst="rect">
            <a:avLst/>
          </a:prstGeom>
          <a:solidFill>
            <a:schemeClr val="bg1"/>
          </a:solidFill>
        </p:spPr>
        <p:txBody>
          <a:bodyPr wrap="square" rtlCol="0">
            <a:spAutoFit/>
          </a:body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NPRR963</a:t>
            </a:r>
            <a:r>
              <a:rPr kumimoji="0" lang="en-US" sz="700" b="0" i="0" u="none" strike="noStrike" kern="1200" cap="none" spc="0" normalizeH="0" baseline="0" noProof="0" dirty="0">
                <a:ln>
                  <a:noFill/>
                </a:ln>
                <a:solidFill>
                  <a:prstClr val="black"/>
                </a:solidFill>
                <a:effectLst/>
                <a:uLnTx/>
                <a:uFillTx/>
                <a:latin typeface="Courier New" pitchFamily="49" charset="0"/>
                <a:ea typeface="+mn-ea"/>
                <a:cs typeface="+mn-cs"/>
              </a:rPr>
              <a:t>(a)</a:t>
            </a:r>
            <a:endPar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NPRR965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NPRR1000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NPRR1014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NPRR1054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NPRR1058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NPRR1172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NPRR1204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NPRR1216</a:t>
            </a:r>
          </a:p>
        </p:txBody>
      </p:sp>
      <p:sp>
        <p:nvSpPr>
          <p:cNvPr id="25" name="TextBox 24">
            <a:extLst>
              <a:ext uri="{FF2B5EF4-FFF2-40B4-BE49-F238E27FC236}">
                <a16:creationId xmlns:a16="http://schemas.microsoft.com/office/drawing/2014/main" id="{60846DDB-5068-A1A0-9AC3-B8FE9DA5BA9A}"/>
              </a:ext>
            </a:extLst>
          </p:cNvPr>
          <p:cNvSpPr txBox="1"/>
          <p:nvPr/>
        </p:nvSpPr>
        <p:spPr>
          <a:xfrm>
            <a:off x="6773411" y="3984702"/>
            <a:ext cx="681892" cy="1249573"/>
          </a:xfrm>
          <a:prstGeom prst="rect">
            <a:avLst/>
          </a:prstGeom>
          <a:solidFill>
            <a:schemeClr val="bg1"/>
          </a:solidFill>
        </p:spPr>
        <p:txBody>
          <a:bodyPr wrap="square" rtlCol="0">
            <a:spAutoFit/>
          </a:body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NPRR1236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NPRR1245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NPRR1246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NOGRR211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NOGRR268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OBDRR020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OBDRR052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PGRR118</a:t>
            </a:r>
            <a:endParaRPr kumimoji="0" lang="en-US" sz="1000" b="0" i="0" u="none" strike="noStrike" kern="1200" cap="none" spc="0" normalizeH="0" baseline="0" noProof="0" dirty="0">
              <a:ln>
                <a:noFill/>
              </a:ln>
              <a:solidFill>
                <a:prstClr val="black"/>
              </a:solidFill>
              <a:effectLst/>
              <a:uLnTx/>
              <a:uFillTx/>
              <a:latin typeface="Arial" panose="020B0604020202020204"/>
              <a:ea typeface="+mn-ea"/>
              <a:cs typeface="+mn-cs"/>
            </a:endParaRPr>
          </a:p>
        </p:txBody>
      </p:sp>
      <p:sp>
        <p:nvSpPr>
          <p:cNvPr id="26" name="TextBox 25">
            <a:extLst>
              <a:ext uri="{FF2B5EF4-FFF2-40B4-BE49-F238E27FC236}">
                <a16:creationId xmlns:a16="http://schemas.microsoft.com/office/drawing/2014/main" id="{AE526C8B-9728-07BC-115D-2FA367AF8530}"/>
              </a:ext>
            </a:extLst>
          </p:cNvPr>
          <p:cNvSpPr txBox="1"/>
          <p:nvPr/>
        </p:nvSpPr>
        <p:spPr>
          <a:xfrm>
            <a:off x="7099288" y="3303452"/>
            <a:ext cx="4169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
        <p:nvSpPr>
          <p:cNvPr id="28" name="TextBox 21">
            <a:extLst>
              <a:ext uri="{FF2B5EF4-FFF2-40B4-BE49-F238E27FC236}">
                <a16:creationId xmlns:a16="http://schemas.microsoft.com/office/drawing/2014/main" id="{D71B230A-1570-ABB5-7E64-53318C74B64A}"/>
              </a:ext>
            </a:extLst>
          </p:cNvPr>
          <p:cNvSpPr txBox="1">
            <a:spLocks noChangeArrowheads="1"/>
          </p:cNvSpPr>
          <p:nvPr/>
        </p:nvSpPr>
        <p:spPr bwMode="auto">
          <a:xfrm>
            <a:off x="5500558" y="5625664"/>
            <a:ext cx="1691639" cy="215444"/>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NPRR963(a) – Portion of NPRR</a:t>
            </a:r>
          </a:p>
        </p:txBody>
      </p:sp>
      <p:sp>
        <p:nvSpPr>
          <p:cNvPr id="31" name="TextBox 30">
            <a:extLst>
              <a:ext uri="{FF2B5EF4-FFF2-40B4-BE49-F238E27FC236}">
                <a16:creationId xmlns:a16="http://schemas.microsoft.com/office/drawing/2014/main" id="{11335025-BCF2-72E5-B929-E9862EC89D4F}"/>
              </a:ext>
            </a:extLst>
          </p:cNvPr>
          <p:cNvSpPr txBox="1"/>
          <p:nvPr/>
        </p:nvSpPr>
        <p:spPr>
          <a:xfrm>
            <a:off x="1257653" y="1242966"/>
            <a:ext cx="370549" cy="131574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cxnSp>
        <p:nvCxnSpPr>
          <p:cNvPr id="36" name="Straight Arrow Connector 35">
            <a:extLst>
              <a:ext uri="{FF2B5EF4-FFF2-40B4-BE49-F238E27FC236}">
                <a16:creationId xmlns:a16="http://schemas.microsoft.com/office/drawing/2014/main" id="{55A2995C-B2E8-4ED7-FB7C-2FEDE9FCF7F6}"/>
              </a:ext>
            </a:extLst>
          </p:cNvPr>
          <p:cNvCxnSpPr>
            <a:cxnSpLocks/>
          </p:cNvCxnSpPr>
          <p:nvPr/>
        </p:nvCxnSpPr>
        <p:spPr>
          <a:xfrm>
            <a:off x="208406" y="1371600"/>
            <a:ext cx="298713"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2493860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296555" y="696159"/>
            <a:ext cx="8531226" cy="5595138"/>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600"/>
              </a:spcAft>
              <a:buFontTx/>
              <a:buNone/>
              <a:defRPr/>
            </a:pPr>
            <a:r>
              <a:rPr lang="en-US" dirty="0"/>
              <a:t>Revision Requests Recommended for Approval by PRS – Unopposed and No Impact (Vote):</a:t>
            </a:r>
          </a:p>
          <a:p>
            <a:pPr>
              <a:spcBef>
                <a:spcPts val="600"/>
              </a:spcBef>
              <a:spcAft>
                <a:spcPts val="600"/>
              </a:spcAft>
            </a:pPr>
            <a:r>
              <a:rPr lang="en-US" b="0" dirty="0"/>
              <a:t>NPRR1246, Energy Storage Resource Terminology Alignment for the Single-Model Era</a:t>
            </a:r>
          </a:p>
          <a:p>
            <a:pPr>
              <a:spcBef>
                <a:spcPts val="600"/>
              </a:spcBef>
              <a:spcAft>
                <a:spcPts val="600"/>
              </a:spcAft>
            </a:pPr>
            <a:r>
              <a:rPr lang="en-US" b="0" dirty="0"/>
              <a:t>NPRR1254, Modeling Deadline for Initial Submission of Resource Registration Data</a:t>
            </a:r>
          </a:p>
          <a:p>
            <a:pPr>
              <a:spcBef>
                <a:spcPts val="600"/>
              </a:spcBef>
              <a:spcAft>
                <a:spcPts val="600"/>
              </a:spcAft>
            </a:pPr>
            <a:endParaRPr lang="en-US" dirty="0"/>
          </a:p>
          <a:p>
            <a:pPr marL="0" indent="0" eaLnBrk="1" hangingPunct="1">
              <a:spcBef>
                <a:spcPts val="600"/>
              </a:spcBef>
              <a:spcAft>
                <a:spcPts val="600"/>
              </a:spcAft>
              <a:buFontTx/>
              <a:buNone/>
              <a:defRPr/>
            </a:pPr>
            <a:r>
              <a:rPr lang="en-US" dirty="0"/>
              <a:t>Revision Requests Recommended for Approval by PRS – Unopposed with Impacts (Vote):</a:t>
            </a:r>
          </a:p>
          <a:p>
            <a:pPr>
              <a:spcAft>
                <a:spcPts val="600"/>
              </a:spcAft>
            </a:pPr>
            <a:r>
              <a:rPr lang="en-US" b="0" dirty="0"/>
              <a:t>NPRR1239, Access to Market Information</a:t>
            </a:r>
          </a:p>
          <a:p>
            <a:pPr lvl="1">
              <a:spcAft>
                <a:spcPts val="600"/>
              </a:spcAft>
            </a:pPr>
            <a:r>
              <a:rPr lang="en-US" dirty="0"/>
              <a:t>IA: Between $50K and $100K		Priority 2025; Rank 4540</a:t>
            </a:r>
          </a:p>
          <a:p>
            <a:pPr>
              <a:spcAft>
                <a:spcPts val="600"/>
              </a:spcAft>
            </a:pPr>
            <a:r>
              <a:rPr lang="en-US" b="0" dirty="0"/>
              <a:t>NPRR1240, Access to Transmission Planning Information</a:t>
            </a:r>
          </a:p>
          <a:p>
            <a:pPr lvl="1">
              <a:spcAft>
                <a:spcPts val="600"/>
              </a:spcAft>
            </a:pPr>
            <a:r>
              <a:rPr lang="en-US" dirty="0"/>
              <a:t>IA: Between $40K and $60K		Priority 2025; Rank 4540</a:t>
            </a:r>
          </a:p>
          <a:p>
            <a:pPr marL="457200" lvl="1" indent="0">
              <a:spcAft>
                <a:spcPts val="600"/>
              </a:spcAft>
              <a:buNone/>
            </a:pPr>
            <a:endParaRPr lang="en-US"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40581119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296555" y="696159"/>
            <a:ext cx="8531226" cy="5595138"/>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1200"/>
              </a:spcBef>
              <a:spcAft>
                <a:spcPts val="600"/>
              </a:spcAft>
              <a:buFontTx/>
              <a:buNone/>
              <a:defRPr/>
            </a:pPr>
            <a:r>
              <a:rPr lang="en-US" dirty="0"/>
              <a:t>Revision Requests Recommended for Approval by PRS – With Opposing Votes (Vote):</a:t>
            </a:r>
          </a:p>
          <a:p>
            <a:pPr>
              <a:spcAft>
                <a:spcPts val="600"/>
              </a:spcAft>
            </a:pPr>
            <a:r>
              <a:rPr lang="en-US" b="0" dirty="0"/>
              <a:t>NPRR1247, Incorporation of Congestion Cost Savings Test in Economic Evaluation of Transmission Projects – URGENT</a:t>
            </a:r>
          </a:p>
          <a:p>
            <a:pPr lvl="1">
              <a:spcAft>
                <a:spcPts val="600"/>
              </a:spcAft>
            </a:pPr>
            <a:r>
              <a:rPr lang="en-US" dirty="0"/>
              <a:t>IA: Between $360K and $440K Annual Recurring O&amp;M		</a:t>
            </a:r>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23736476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NPRR1239, Access to Market Information</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70288" y="678426"/>
            <a:ext cx="8732520"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Sponsor:  </a:t>
            </a:r>
            <a:r>
              <a:rPr lang="en-US" sz="1800" dirty="0">
                <a:effectLst/>
                <a:latin typeface="Arial" panose="020B0604020202020204" pitchFamily="34" charset="0"/>
                <a:ea typeface="Times New Roman" panose="02020603050405020304" pitchFamily="18" charset="0"/>
              </a:rPr>
              <a:t>ERCOT</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Upon system implementation – Priority 2025; Rank 4540</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Estimated Impacts:  </a:t>
            </a:r>
            <a:r>
              <a:rPr lang="en-US" sz="1800" dirty="0">
                <a:effectLst/>
                <a:latin typeface="Arial" panose="020B0604020202020204" pitchFamily="34" charset="0"/>
                <a:ea typeface="Times New Roman" panose="02020603050405020304" pitchFamily="18" charset="0"/>
              </a:rPr>
              <a:t>Between $50K and $100K</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NPRR moves from the Market Information System (MIS) Secure Area to the public ERCOT website reports that do not contain ERCOT Critical Energy Infrastructure Information (ECEII).  ERCOT Staff analyzed reports in the MIS Secure Area, along with existing Protocols for posting requirements, and identified no ongoing basis for holding in the MIS Secure Area reports determined to contain only information for a market audience and not ECEII.</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PRS Decision:</a:t>
            </a:r>
            <a:r>
              <a:rPr lang="en-US" sz="1800" dirty="0">
                <a:effectLst/>
                <a:latin typeface="Arial" panose="020B0604020202020204" pitchFamily="34" charset="0"/>
                <a:ea typeface="Times New Roman" panose="02020603050405020304" pitchFamily="18" charset="0"/>
              </a:rPr>
              <a:t>  On 9/12/24, PRS voted unanimously to recommend approval of NPRR1239 as submitted.  On 11/14/24, PRS voted unanimously to endorse and forward to TAC the 10/17/24 PRS Report and 10/29/24 Revised Impact Analysis for NPRR1239 with a recommended priority of 2025 and a rank of 4540.</a:t>
            </a: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18700996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NPRR1240, Access to Transmission Planning Information</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70288" y="678426"/>
            <a:ext cx="8732520" cy="5509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Bef>
                <a:spcPts val="0"/>
              </a:spcBef>
              <a:spcAft>
                <a:spcPts val="0"/>
              </a:spcAft>
            </a:pPr>
            <a:r>
              <a:rPr lang="en-US" sz="1600" b="1" dirty="0">
                <a:effectLst/>
                <a:ea typeface="Times New Roman" panose="02020603050405020304" pitchFamily="18" charset="0"/>
              </a:rPr>
              <a:t>Sponsor:  </a:t>
            </a:r>
            <a:r>
              <a:rPr lang="en-US" sz="1600" dirty="0">
                <a:effectLst/>
                <a:ea typeface="Times New Roman" panose="02020603050405020304" pitchFamily="18" charset="0"/>
              </a:rPr>
              <a:t>ERCOT</a:t>
            </a:r>
            <a:endParaRPr lang="en-US" sz="16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600" b="1" dirty="0">
                <a:effectLst/>
                <a:ea typeface="Times New Roman" panose="02020603050405020304" pitchFamily="18" charset="0"/>
              </a:rPr>
              <a:t>Proposed Effective Date:  </a:t>
            </a:r>
            <a:r>
              <a:rPr lang="en-US" sz="1600" dirty="0">
                <a:effectLst/>
                <a:ea typeface="Times New Roman" panose="02020603050405020304" pitchFamily="18" charset="0"/>
              </a:rPr>
              <a:t>Upon system implementation – Priority 2025; Rank 4540</a:t>
            </a:r>
            <a:endParaRPr lang="en-US" sz="16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600" b="1" dirty="0">
                <a:effectLst/>
                <a:ea typeface="Times New Roman" panose="02020603050405020304" pitchFamily="18" charset="0"/>
              </a:rPr>
              <a:t>Estimated Impacts:  </a:t>
            </a:r>
            <a:r>
              <a:rPr lang="en-US" sz="1600" dirty="0">
                <a:effectLst/>
                <a:ea typeface="Times New Roman" panose="02020603050405020304" pitchFamily="18" charset="0"/>
              </a:rPr>
              <a:t>Between $40K and $60K</a:t>
            </a:r>
            <a:endParaRPr lang="en-US" sz="16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600" b="1" dirty="0">
                <a:effectLst/>
                <a:ea typeface="Times New Roman" panose="02020603050405020304" pitchFamily="18" charset="0"/>
              </a:rPr>
              <a:t>Revision Description:  </a:t>
            </a:r>
            <a:r>
              <a:rPr lang="en-US" sz="1600" dirty="0">
                <a:effectLst/>
                <a:ea typeface="Times New Roman" panose="02020603050405020304" pitchFamily="18" charset="0"/>
              </a:rPr>
              <a:t>This NPRR moves from the MIS Secure Area to the public ERCOT website reports that do not contain ECEII.  ERCOT Staff analyzed reports in the MIS Secure Area, along with existing Protocols for posting requirements, and identified no ongoing basis for holding in the MIS Secure Area reports determined to contain only Transmission planning information for a market audience and not ECEII.  In addition to moving reports that do not contain ECEII to the ERCOT website, this NPRR also conforms rules with current posting practices for maintaining on the MIS Secure Area ECEII lists of equipment in the Outage Scheduler; for making available in the Model On Demand (MOD) application the annual planning model data submittal schedule; and for posting on the ERCOT website weekly Demand forecasts, demand analyses for 36 months and beyond, metrics of forecast error, and assessments of chronic congestion.  This NPRR also clarifies that the Technical Advisory Committee (TAC) publicly reviews the Major Transmission Elements (MTE) list that isn’t ECEII, rather than the High Impact Transmission Elements (HITE) list that is ECEII; that Private Use Network Load distribution factor data would be redacted from postings on the “ERCOT website” rather than on the “MIS”; and that ERCOT’s monthly evaluations of chronic congestion are posted on the ERCOT website.  Finally, this NPRR strikes the requirement to post on the ERCOT website shift schedules for ERCOT Operations Staff – currently, ERCOT posts shift schedules redacted of individuals’ identifying information, making the postings of little or no public use.</a:t>
            </a:r>
            <a:endParaRPr lang="en-US" sz="16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2334855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NPRR1246, Energy Storage Resource Terminology Alignment for the Single-Model Era</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70288" y="678426"/>
            <a:ext cx="8732520"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Sponsor:  </a:t>
            </a:r>
            <a:r>
              <a:rPr lang="en-US" sz="1800" dirty="0">
                <a:effectLst/>
                <a:latin typeface="Arial" panose="020B0604020202020204" pitchFamily="34" charset="0"/>
                <a:ea typeface="Times New Roman" panose="02020603050405020304" pitchFamily="18" charset="0"/>
              </a:rPr>
              <a:t>ERCOT</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Upon system implementation of PR447, Real-Time Co-Optimization (RTC)</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Estimated Impacts:  </a:t>
            </a:r>
            <a:r>
              <a:rPr lang="en-US" sz="1800" dirty="0">
                <a:effectLst/>
                <a:latin typeface="Arial" panose="020B0604020202020204" pitchFamily="34" charset="0"/>
                <a:ea typeface="Times New Roman" panose="02020603050405020304" pitchFamily="18" charset="0"/>
              </a:rPr>
              <a:t>No impact</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NPRR inserts terminology associated with Energy Storage Resources (ESRs) in the appropriate places throughout the Protocols, aligning provisions and requirements for ESRs with those already in place for Generation Resources and Controllable Load Resources.</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PRS Decision:</a:t>
            </a:r>
            <a:r>
              <a:rPr lang="en-US" sz="1800" dirty="0">
                <a:effectLst/>
                <a:latin typeface="Arial" panose="020B0604020202020204" pitchFamily="34" charset="0"/>
                <a:ea typeface="Times New Roman" panose="02020603050405020304" pitchFamily="18" charset="0"/>
              </a:rPr>
              <a:t>  On 10/17/24, PRS voted unanimously to recommend approval of NPRR1246 as amended by the 9/20/24 ERCOT comments.  On 11/14/24, PRS voted unanimously to endorse and forward to TAC the 10/17/24 PRS Report and 7/31/24 Impact Analysis for NPRR1246.</a:t>
            </a: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373738965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NPRR1247, Incorporation of Congestion Cost Savings Test in Economic Evaluation of Transmission Projects – URGENT</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70288" y="628731"/>
            <a:ext cx="8732520" cy="59093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Sponsor:  </a:t>
            </a:r>
            <a:r>
              <a:rPr lang="en-US" sz="1800" dirty="0">
                <a:effectLst/>
                <a:latin typeface="Arial" panose="020B0604020202020204" pitchFamily="34" charset="0"/>
                <a:ea typeface="Times New Roman" panose="02020603050405020304" pitchFamily="18" charset="0"/>
              </a:rPr>
              <a:t>ERCOT</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The first of the month following Public Utility Commission of Texas (PUCT) approval</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Estimated Impacts:  </a:t>
            </a:r>
            <a:r>
              <a:rPr lang="en-US" sz="1800" dirty="0">
                <a:effectLst/>
                <a:latin typeface="Arial" panose="020B0604020202020204" pitchFamily="34" charset="0"/>
                <a:ea typeface="Times New Roman" panose="02020603050405020304" pitchFamily="18" charset="0"/>
              </a:rPr>
              <a:t>Annual Recurring Operations and Maintenance (O&amp;M) between $360K and $440K</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NPRR incorporates the consumer energy cost reduction test as the congestion cost savings test in economic project evaluation to address recent amendments by the PUCT to 16 Texas Administrative Code § 25.101 —specifically adding the requirements in § 25.101(b)(3)(A)(i).  Consistent with the PUCT’s rule, this NPRR also preserves the production cost savings test as another standalone means to establish economic need for a transmission project.  </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dirty="0">
                <a:effectLst/>
                <a:latin typeface="Arial" panose="020B0604020202020204" pitchFamily="34" charset="0"/>
                <a:ea typeface="Times New Roman" panose="02020603050405020304" pitchFamily="18" charset="0"/>
              </a:rPr>
              <a:t>This NPRR also removes obsolete language regarding transmission projects’ benefits evaluation in paragraph (6) of Section 3.11.2, Planning Criteria.</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PRS Decision:</a:t>
            </a:r>
            <a:r>
              <a:rPr lang="en-US" sz="1800" dirty="0">
                <a:effectLst/>
                <a:latin typeface="Arial" panose="020B0604020202020204" pitchFamily="34" charset="0"/>
                <a:ea typeface="Times New Roman" panose="02020603050405020304" pitchFamily="18" charset="0"/>
              </a:rPr>
              <a:t>  On 11/14/24, PRS voted to grant NPRR1247 Urgent status; to recommend approval of NPRR1247 as amended by the 11/11/24 ERCOT comments; and to forward to TAC NPRR1247 and the 8/9/24 Impact Analysis.  There were two (2) opposing votes from the Cooperative (STEC) and Independent Generator (Luminant) Market Segments, and four (4) abstentions from the Independent Generator (Constellation), Independent Power Marketer (IPM) (Tenaska), and Independent REP (IREP) (2) (Reliant, Chariot) Market Segments.</a:t>
            </a: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30009184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NPRR1254, Modeling Deadline for Initial Submission of Resource Registration Data</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70288" y="678426"/>
            <a:ext cx="8852732"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Sponsor:  </a:t>
            </a:r>
            <a:r>
              <a:rPr lang="en-US" sz="1800" dirty="0">
                <a:effectLst/>
                <a:latin typeface="Arial" panose="020B0604020202020204" pitchFamily="34" charset="0"/>
                <a:ea typeface="Times New Roman" panose="02020603050405020304" pitchFamily="18" charset="0"/>
              </a:rPr>
              <a:t>ERCOT</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The first of the month following PUCT approval</a:t>
            </a:r>
            <a:endParaRPr lang="en-US" sz="1800" dirty="0">
              <a:effectLst/>
              <a:latin typeface="Times New Roman" panose="02020603050405020304" pitchFamily="18" charset="0"/>
              <a:ea typeface="Times New Roman" panose="02020603050405020304" pitchFamily="18" charset="0"/>
            </a:endParaRPr>
          </a:p>
          <a:p>
            <a:pPr marL="228600" marR="0" algn="just">
              <a:spcBef>
                <a:spcPts val="0"/>
              </a:spcBef>
              <a:spcAft>
                <a:spcPts val="0"/>
              </a:spcAft>
            </a:pPr>
            <a:r>
              <a:rPr lang="en-US" sz="1800" b="1" dirty="0">
                <a:effectLst/>
                <a:latin typeface="Arial" panose="020B0604020202020204" pitchFamily="34" charset="0"/>
                <a:ea typeface="Times New Roman" panose="02020603050405020304" pitchFamily="18" charset="0"/>
              </a:rPr>
              <a:t>Estimated Impacts:</a:t>
            </a:r>
            <a:r>
              <a:rPr lang="en-US" sz="1800" dirty="0">
                <a:effectLst/>
                <a:latin typeface="Arial" panose="020B0604020202020204" pitchFamily="34" charset="0"/>
                <a:ea typeface="Times New Roman" panose="02020603050405020304" pitchFamily="18" charset="0"/>
              </a:rPr>
              <a:t>  No impact</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NPRR requires Resource Entities to submit the initial Resource Registration data for a Generator Interconnection or Modification (GIM) project, required by paragraph (6) of Planning Guide Section 6.8.1, Resource Registration, four months prior to target inclusion in the ERCOT Network Operations Model.  This provides a one-month period for ERCOT and the Resource Entities to address errors or deficiencies consistent with the process outlined in Planning Guide Section 6.8.2, Resource Registration Process.</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PRS Decision:</a:t>
            </a:r>
            <a:r>
              <a:rPr lang="en-US" sz="1800" dirty="0">
                <a:effectLst/>
                <a:latin typeface="Arial" panose="020B0604020202020204" pitchFamily="34" charset="0"/>
                <a:ea typeface="Times New Roman" panose="02020603050405020304" pitchFamily="18" charset="0"/>
              </a:rPr>
              <a:t>  On 10/17/24, PRS voted unanimously to recommend approval of NPRR1254 as submitted.  On 11/14/24, PRS voted unanimously to endorse and forward to TAC the 10/17/24 PRS Report and 10/2/24 Impact Analysis for NPRR1254.</a:t>
            </a: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93459996"/>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
  <TotalTime>9934</TotalTime>
  <Words>1860</Words>
  <Application>Microsoft Office PowerPoint</Application>
  <PresentationFormat>On-screen Show (4:3)</PresentationFormat>
  <Paragraphs>501</Paragraphs>
  <Slides>11</Slides>
  <Notes>10</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11</vt:i4>
      </vt:variant>
    </vt:vector>
  </HeadingPairs>
  <TitlesOfParts>
    <vt:vector size="18" baseType="lpstr">
      <vt:lpstr>Arial</vt:lpstr>
      <vt:lpstr>Calibri</vt:lpstr>
      <vt:lpstr>Courier New</vt:lpstr>
      <vt:lpstr>Times New Roman</vt:lpstr>
      <vt:lpstr>Wingdings</vt:lpstr>
      <vt:lpstr>Custom Design</vt:lpstr>
      <vt:lpstr>Office Theme</vt:lpstr>
      <vt:lpstr>PowerPoint Presentation</vt:lpstr>
      <vt:lpstr>Summary of PRS Update</vt:lpstr>
      <vt:lpstr>Summary of PRS Update</vt:lpstr>
      <vt:lpstr>Appendix</vt:lpstr>
      <vt:lpstr>NPRR1239, Access to Market Information</vt:lpstr>
      <vt:lpstr>NPRR1240, Access to Transmission Planning Information</vt:lpstr>
      <vt:lpstr>NPRR1246, Energy Storage Resource Terminology Alignment for the Single-Model Era</vt:lpstr>
      <vt:lpstr>NPRR1247, Incorporation of Congestion Cost Savings Test in Economic Evaluation of Transmission Projects – URGENT</vt:lpstr>
      <vt:lpstr>NPRR1254, Modeling Deadline for Initial Submission of Resource Registration Data</vt:lpstr>
      <vt:lpstr>2024 Release Targets – Approved NPRRs / SCRs / xGRRs </vt:lpstr>
      <vt:lpstr>2025 Release Targets –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C Phillips</cp:lastModifiedBy>
  <cp:revision>634</cp:revision>
  <cp:lastPrinted>2013-01-30T23:16:36Z</cp:lastPrinted>
  <dcterms:created xsi:type="dcterms:W3CDTF">2010-04-12T23:12:02Z</dcterms:created>
  <dcterms:modified xsi:type="dcterms:W3CDTF">2024-11-18T20:22:38Z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y fmtid="{D5CDD505-2E9C-101B-9397-08002B2CF9AE}" pid="3" name="MSIP_Label_7084cbda-52b8-46fb-a7b7-cb5bd465ed85_Enabled">
    <vt:lpwstr>true</vt:lpwstr>
  </property>
  <property fmtid="{D5CDD505-2E9C-101B-9397-08002B2CF9AE}" pid="4" name="MSIP_Label_7084cbda-52b8-46fb-a7b7-cb5bd465ed85_SetDate">
    <vt:lpwstr>2023-07-14T17:21:52Z</vt:lpwstr>
  </property>
  <property fmtid="{D5CDD505-2E9C-101B-9397-08002B2CF9AE}" pid="5" name="MSIP_Label_7084cbda-52b8-46fb-a7b7-cb5bd465ed85_Method">
    <vt:lpwstr>Standard</vt:lpwstr>
  </property>
  <property fmtid="{D5CDD505-2E9C-101B-9397-08002B2CF9AE}" pid="6" name="MSIP_Label_7084cbda-52b8-46fb-a7b7-cb5bd465ed85_Name">
    <vt:lpwstr>Internal</vt:lpwstr>
  </property>
  <property fmtid="{D5CDD505-2E9C-101B-9397-08002B2CF9AE}" pid="7" name="MSIP_Label_7084cbda-52b8-46fb-a7b7-cb5bd465ed85_SiteId">
    <vt:lpwstr>0afb747d-bff7-4596-a9fc-950ef9e0ec45</vt:lpwstr>
  </property>
  <property fmtid="{D5CDD505-2E9C-101B-9397-08002B2CF9AE}" pid="8" name="MSIP_Label_7084cbda-52b8-46fb-a7b7-cb5bd465ed85_ActionId">
    <vt:lpwstr>d8e5c145-1c97-4dfa-ac29-6cd666e16cb8</vt:lpwstr>
  </property>
  <property fmtid="{D5CDD505-2E9C-101B-9397-08002B2CF9AE}" pid="9" name="MSIP_Label_7084cbda-52b8-46fb-a7b7-cb5bd465ed85_ContentBits">
    <vt:lpwstr>0</vt:lpwstr>
  </property>
</Properties>
</file>

<file path=docProps/thumbnail.jpeg>
</file>