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9"/>
  </p:notesMasterIdLst>
  <p:handoutMasterIdLst>
    <p:handoutMasterId r:id="rId10"/>
  </p:handoutMasterIdLst>
  <p:sldIdLst>
    <p:sldId id="267" r:id="rId6"/>
    <p:sldId id="269" r:id="rId7"/>
    <p:sldId id="268" r:id="rId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22" d="100"/>
          <a:sy n="122" d="100"/>
        </p:scale>
        <p:origin x="354" y="9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presProps" Target="presProps.xml"/><Relationship Id="rId5" Type="http://schemas.openxmlformats.org/officeDocument/2006/relationships/slideMaster" Target="slideMasters/slideMaster2.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11/19/2024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11/19/2024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016118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6697247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534400" cy="518318"/>
          </a:xfrm>
        </p:spPr>
        <p:txBody>
          <a:bodyPr/>
          <a:lstStyle/>
          <a:p>
            <a:r>
              <a:rPr lang="en-US" b="1" dirty="0">
                <a:solidFill>
                  <a:schemeClr val="accent1"/>
                </a:solidFill>
              </a:rPr>
              <a:t>Revision Request Summary for 11/20/24 TAC</a:t>
            </a:r>
          </a:p>
        </p:txBody>
      </p:sp>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graphicFrame>
        <p:nvGraphicFramePr>
          <p:cNvPr id="7" name="Content Placeholder 6">
            <a:extLst>
              <a:ext uri="{FF2B5EF4-FFF2-40B4-BE49-F238E27FC236}">
                <a16:creationId xmlns:a16="http://schemas.microsoft.com/office/drawing/2014/main" id="{BFAEF96B-ECF8-9EF5-7E07-9859C60F1D03}"/>
              </a:ext>
            </a:extLst>
          </p:cNvPr>
          <p:cNvGraphicFramePr>
            <a:graphicFrameLocks noGrp="1"/>
          </p:cNvGraphicFramePr>
          <p:nvPr>
            <p:ph idx="1"/>
            <p:extLst>
              <p:ext uri="{D42A27DB-BD31-4B8C-83A1-F6EECF244321}">
                <p14:modId xmlns:p14="http://schemas.microsoft.com/office/powerpoint/2010/main" val="3154018411"/>
              </p:ext>
            </p:extLst>
          </p:nvPr>
        </p:nvGraphicFramePr>
        <p:xfrm>
          <a:off x="152400" y="838200"/>
          <a:ext cx="8839201" cy="5267048"/>
        </p:xfrm>
        <a:graphic>
          <a:graphicData uri="http://schemas.openxmlformats.org/drawingml/2006/table">
            <a:tbl>
              <a:tblPr firstRow="1" firstCol="1" bandRow="1">
                <a:tableStyleId>{5C22544A-7EE6-4342-B048-85BDC9FD1C3A}</a:tableStyleId>
              </a:tblPr>
              <a:tblGrid>
                <a:gridCol w="1287236">
                  <a:extLst>
                    <a:ext uri="{9D8B030D-6E8A-4147-A177-3AD203B41FA5}">
                      <a16:colId xmlns:a16="http://schemas.microsoft.com/office/drawing/2014/main" val="434194822"/>
                    </a:ext>
                  </a:extLst>
                </a:gridCol>
                <a:gridCol w="786114">
                  <a:extLst>
                    <a:ext uri="{9D8B030D-6E8A-4147-A177-3AD203B41FA5}">
                      <a16:colId xmlns:a16="http://schemas.microsoft.com/office/drawing/2014/main" val="2242667561"/>
                    </a:ext>
                  </a:extLst>
                </a:gridCol>
                <a:gridCol w="898450">
                  <a:extLst>
                    <a:ext uri="{9D8B030D-6E8A-4147-A177-3AD203B41FA5}">
                      <a16:colId xmlns:a16="http://schemas.microsoft.com/office/drawing/2014/main" val="637760182"/>
                    </a:ext>
                  </a:extLst>
                </a:gridCol>
                <a:gridCol w="2971800">
                  <a:extLst>
                    <a:ext uri="{9D8B030D-6E8A-4147-A177-3AD203B41FA5}">
                      <a16:colId xmlns:a16="http://schemas.microsoft.com/office/drawing/2014/main" val="1882817617"/>
                    </a:ext>
                  </a:extLst>
                </a:gridCol>
                <a:gridCol w="1371600">
                  <a:extLst>
                    <a:ext uri="{9D8B030D-6E8A-4147-A177-3AD203B41FA5}">
                      <a16:colId xmlns:a16="http://schemas.microsoft.com/office/drawing/2014/main" val="3229123990"/>
                    </a:ext>
                  </a:extLst>
                </a:gridCol>
                <a:gridCol w="1524001">
                  <a:extLst>
                    <a:ext uri="{9D8B030D-6E8A-4147-A177-3AD203B41FA5}">
                      <a16:colId xmlns:a16="http://schemas.microsoft.com/office/drawing/2014/main" val="3995014014"/>
                    </a:ext>
                  </a:extLst>
                </a:gridCol>
              </a:tblGrid>
              <a:tr h="339321">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Revision Request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Reason for Revision</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Impacts</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ERCOT Opinion/ERCOT Market Impact Statement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CFSG Review</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IMM Opinion</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3231117385"/>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NPRR1180, Inclusion of Forecasted Load in Planning Analyses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Regulatory requirements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NPRR1180. ERCOT Staff has reviewed NPRR1180 and believes it appropriately incorporates the requirement in P.U.C. Subst. R.25.101(b)(3)(A)(ii)(II) for any reliability-driven transmission project review conducted by ERCOT to account for  historical Load, forecasted Load growth, and additional Load seeking interconnection.</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NPRR1180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Conditionally support NPRR1180 in concept however the details of the robustness and use of data in developing inputs to the planning analysis are important. Our support is contingent upon ERCOT's ability to apply reasonable methods to the data they are provided in order to produce the most accurate forecast for use in planning analysis. </a:t>
                      </a:r>
                      <a:endPar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53981712"/>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NPRR1190, High Dispatch Limit Override Provision for Increased Load Serving Entity Costs  </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NPRR1190. ERCOT Staff has reviewed NPRR1190 and believes the market impact for this NPRR provides QSEs an additional opportunity to recover demonstrable financial losses stemming from an HDL override under certain conditions that previously were not allowed.</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NPRR1190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IMM supports NPRR1190.</a:t>
                      </a:r>
                    </a:p>
                    <a:p>
                      <a:pPr marL="0" marR="0" lvl="0" indent="0" algn="l" defTabSz="914400" rtl="0" eaLnBrk="1" fontAlgn="auto" latinLnBrk="0" hangingPunct="1">
                        <a:lnSpc>
                          <a:spcPct val="107000"/>
                        </a:lnSpc>
                        <a:spcBef>
                          <a:spcPts val="0"/>
                        </a:spcBef>
                        <a:spcAft>
                          <a:spcPts val="0"/>
                        </a:spcAft>
                        <a:buClrTx/>
                        <a:buSzTx/>
                        <a:buFontTx/>
                        <a:buNone/>
                        <a:tabLst/>
                        <a:defRPr/>
                      </a:pPr>
                      <a:endPar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txBody>
                  <a:tcPr marL="13681" marR="13681" marT="0" marB="0"/>
                </a:tc>
                <a:extLst>
                  <a:ext uri="{0D108BD9-81ED-4DB2-BD59-A6C34878D82A}">
                    <a16:rowId xmlns:a16="http://schemas.microsoft.com/office/drawing/2014/main" val="1666525996"/>
                  </a:ext>
                </a:extLst>
              </a:tr>
              <a:tr h="829051">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NPRR1239, Access to Market Information </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$50K - $100K</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NPRR1239. ERCOT Staff has reviewed NPRR1239 and believes it provides a positive market impact by improving access and transparency by moving reports that are not ECEII from the MIS Secure Area to the ERCOT website so the public can directly access reports without registering as a Market Participant and requesting ERCOT to issue a Digital Certificate, or without submitting an ERCOT Information Request.</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NPRR1239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NPRR1239.</a:t>
                      </a:r>
                    </a:p>
                  </a:txBody>
                  <a:tcPr marL="13681" marR="13681" marT="0" marB="0"/>
                </a:tc>
                <a:extLst>
                  <a:ext uri="{0D108BD9-81ED-4DB2-BD59-A6C34878D82A}">
                    <a16:rowId xmlns:a16="http://schemas.microsoft.com/office/drawing/2014/main" val="184261371"/>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NPRR1240, Access to Transmission Planning Information </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$40K - $60K</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NPRR1240. ERCOT Staff has reviewed NPRR1240 and believes it provides a positive market impact by improving access and transparency by moving reports that are not ECEII from the MIS Secure Area to the ERCOT website so the public can directly access reports without registering as a Market Participant and requesting ERCOT to issue a Digital Certificate, or without submitting an ERCOT Information Request.</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NPRR1240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NPRR1240.</a:t>
                      </a:r>
                    </a:p>
                  </a:txBody>
                  <a:tcPr marL="13681" marR="13681" marT="0" marB="0"/>
                </a:tc>
                <a:extLst>
                  <a:ext uri="{0D108BD9-81ED-4DB2-BD59-A6C34878D82A}">
                    <a16:rowId xmlns:a16="http://schemas.microsoft.com/office/drawing/2014/main" val="1704364341"/>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NPRR1246, Energy Storage Resource Terminology Alignment for the Single-Model Era </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NPRR1246. ERCOT Staff has reviewed NPRR1246 and believes the market impact for NPRR1246 provides clarity and additional transparency for stakeholders on the applicable provisions and requirements associated with ESRs as the market transitions from the combo model to the single model as part of the RTC+B project.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NPRR1246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NPRR1246.</a:t>
                      </a:r>
                    </a:p>
                  </a:txBody>
                  <a:tcPr marL="13681" marR="13681" marT="0" marB="0"/>
                </a:tc>
                <a:extLst>
                  <a:ext uri="{0D108BD9-81ED-4DB2-BD59-A6C34878D82A}">
                    <a16:rowId xmlns:a16="http://schemas.microsoft.com/office/drawing/2014/main" val="4278070469"/>
                  </a:ext>
                </a:extLst>
              </a:tr>
            </a:tbl>
          </a:graphicData>
        </a:graphic>
      </p:graphicFrame>
    </p:spTree>
    <p:extLst>
      <p:ext uri="{BB962C8B-B14F-4D97-AF65-F5344CB8AC3E}">
        <p14:creationId xmlns:p14="http://schemas.microsoft.com/office/powerpoint/2010/main" val="3190927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534400" cy="518318"/>
          </a:xfrm>
        </p:spPr>
        <p:txBody>
          <a:bodyPr/>
          <a:lstStyle/>
          <a:p>
            <a:r>
              <a:rPr lang="en-US" b="1" dirty="0">
                <a:solidFill>
                  <a:schemeClr val="accent1"/>
                </a:solidFill>
              </a:rPr>
              <a:t>Revision Request Summary for 11/20/24 TAC</a:t>
            </a: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graphicFrame>
        <p:nvGraphicFramePr>
          <p:cNvPr id="7" name="Content Placeholder 6">
            <a:extLst>
              <a:ext uri="{FF2B5EF4-FFF2-40B4-BE49-F238E27FC236}">
                <a16:creationId xmlns:a16="http://schemas.microsoft.com/office/drawing/2014/main" id="{BFAEF96B-ECF8-9EF5-7E07-9859C60F1D03}"/>
              </a:ext>
            </a:extLst>
          </p:cNvPr>
          <p:cNvGraphicFramePr>
            <a:graphicFrameLocks noGrp="1"/>
          </p:cNvGraphicFramePr>
          <p:nvPr>
            <p:ph idx="1"/>
            <p:extLst>
              <p:ext uri="{D42A27DB-BD31-4B8C-83A1-F6EECF244321}">
                <p14:modId xmlns:p14="http://schemas.microsoft.com/office/powerpoint/2010/main" val="3504100461"/>
              </p:ext>
            </p:extLst>
          </p:nvPr>
        </p:nvGraphicFramePr>
        <p:xfrm>
          <a:off x="152400" y="838200"/>
          <a:ext cx="8839201" cy="5543301"/>
        </p:xfrm>
        <a:graphic>
          <a:graphicData uri="http://schemas.openxmlformats.org/drawingml/2006/table">
            <a:tbl>
              <a:tblPr firstRow="1" firstCol="1" bandRow="1">
                <a:tableStyleId>{5C22544A-7EE6-4342-B048-85BDC9FD1C3A}</a:tableStyleId>
              </a:tblPr>
              <a:tblGrid>
                <a:gridCol w="1287236">
                  <a:extLst>
                    <a:ext uri="{9D8B030D-6E8A-4147-A177-3AD203B41FA5}">
                      <a16:colId xmlns:a16="http://schemas.microsoft.com/office/drawing/2014/main" val="434194822"/>
                    </a:ext>
                  </a:extLst>
                </a:gridCol>
                <a:gridCol w="786114">
                  <a:extLst>
                    <a:ext uri="{9D8B030D-6E8A-4147-A177-3AD203B41FA5}">
                      <a16:colId xmlns:a16="http://schemas.microsoft.com/office/drawing/2014/main" val="2242667561"/>
                    </a:ext>
                  </a:extLst>
                </a:gridCol>
                <a:gridCol w="1127050">
                  <a:extLst>
                    <a:ext uri="{9D8B030D-6E8A-4147-A177-3AD203B41FA5}">
                      <a16:colId xmlns:a16="http://schemas.microsoft.com/office/drawing/2014/main" val="637760182"/>
                    </a:ext>
                  </a:extLst>
                </a:gridCol>
                <a:gridCol w="2819400">
                  <a:extLst>
                    <a:ext uri="{9D8B030D-6E8A-4147-A177-3AD203B41FA5}">
                      <a16:colId xmlns:a16="http://schemas.microsoft.com/office/drawing/2014/main" val="1882817617"/>
                    </a:ext>
                  </a:extLst>
                </a:gridCol>
                <a:gridCol w="1371600">
                  <a:extLst>
                    <a:ext uri="{9D8B030D-6E8A-4147-A177-3AD203B41FA5}">
                      <a16:colId xmlns:a16="http://schemas.microsoft.com/office/drawing/2014/main" val="3229123990"/>
                    </a:ext>
                  </a:extLst>
                </a:gridCol>
                <a:gridCol w="1447801">
                  <a:extLst>
                    <a:ext uri="{9D8B030D-6E8A-4147-A177-3AD203B41FA5}">
                      <a16:colId xmlns:a16="http://schemas.microsoft.com/office/drawing/2014/main" val="3995014014"/>
                    </a:ext>
                  </a:extLst>
                </a:gridCol>
              </a:tblGrid>
              <a:tr h="339321">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Revision Request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Reason for Revision</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Impacts</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ERCOT Opinion/ERCOT Market Impact Statement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CFSG Review</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IMM Opinion</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3231117385"/>
                  </a:ext>
                </a:extLst>
              </a:tr>
              <a:tr h="829051">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NPRR1247, Incorporation of Congestion Cost Savings Test in Economic Evaluation of Transmission Projects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Regulatory requirements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Annual Recurring Operations and Maintenance (O&amp;M) Between $360k and $440k (2 FTEs)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NPRR1247.  ERCOT Staff has reviewed Nodal Protocol Revision Request (NPRR) 1247 and believes that it provides a positive market impact through regulatory requirements by making the consumer energy cost reduction test the congestion cost savings test in economic project evaluation in response to recent amendments by the PUCT to 16 Texas Administrative Code § 25.101.</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NPRR1247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IMM supports NPRR1247.</a:t>
                      </a:r>
                    </a:p>
                  </a:txBody>
                  <a:tcPr marL="13681" marR="13681" marT="0" marB="0"/>
                </a:tc>
                <a:extLst>
                  <a:ext uri="{0D108BD9-81ED-4DB2-BD59-A6C34878D82A}">
                    <a16:rowId xmlns:a16="http://schemas.microsoft.com/office/drawing/2014/main" val="2394009647"/>
                  </a:ext>
                </a:extLst>
              </a:tr>
              <a:tr h="829051">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NPRR1254, Modeling Deadline for Initial Submission of Resource Registration Data </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NPRR1254. ERCOT Staff has reviewed NPRR1254 and believes the market impact of adjusting the timeline for submitting the initial Resource Registration data for GIM projects will have a positive market impact by providing a one-month period for ERCOT and Resource Entities to address errors or deficiencies resulting in improved coordination. </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NPRR1254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NPRR1254.</a:t>
                      </a:r>
                    </a:p>
                  </a:txBody>
                  <a:tcPr marL="13681" marR="13681" marT="0" marB="0"/>
                </a:tc>
                <a:extLst>
                  <a:ext uri="{0D108BD9-81ED-4DB2-BD59-A6C34878D82A}">
                    <a16:rowId xmlns:a16="http://schemas.microsoft.com/office/drawing/2014/main" val="184261371"/>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NOGRR266, Related to NPRR1239, Access to Market Information</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 (There are no additional impacts to this NOGRR beyond what was captured in the Impact Analysis for NPRR1239.)</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NOGRR266. ERCOT Staff has reviewed NOGRR266 and believes it provides a positive market impact by improving access and transparency by moving reports that are not ECEII from the MIS Secure Area to the ERCOT website so the public can directly access reports without registering as a Market Participant and requesting ERCOT to issue a Digital Certificate, or without submitting an ERCOT Information Request.</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NOGRR266.</a:t>
                      </a:r>
                    </a:p>
                  </a:txBody>
                  <a:tcPr marL="13681" marR="13681" marT="0" marB="0"/>
                </a:tc>
                <a:extLst>
                  <a:ext uri="{0D108BD9-81ED-4DB2-BD59-A6C34878D82A}">
                    <a16:rowId xmlns:a16="http://schemas.microsoft.com/office/drawing/2014/main" val="1704364341"/>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OBDRR052, Related to NPRR1246, Energy Storage Resource Terminology Alignment for the Single-Model Era</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 impact (There are no additional impacts to this OBDRR beyond what was captured in the Impact Analysis for NPRR1246.)</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OBDRR052. ERCOT Staff has reviewed OBDRR52 and believes the market impact for OBDRR052 provides clarity and additional transparency for stakeholders on the applicable provisions and requirements associated with ESRs as the market transitions from the combo model to the single model as part of the RTC+B project.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OBDRR052.</a:t>
                      </a:r>
                    </a:p>
                  </a:txBody>
                  <a:tcPr marL="13681" marR="13681" marT="0" marB="0"/>
                </a:tc>
                <a:extLst>
                  <a:ext uri="{0D108BD9-81ED-4DB2-BD59-A6C34878D82A}">
                    <a16:rowId xmlns:a16="http://schemas.microsoft.com/office/drawing/2014/main" val="4278070469"/>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NOGRR264, Related to NPRR1235, Dispatchable Reliability Reserve Service as a Stand-Alone Ancillary Service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Regulatory Requirements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 (There are no additional impacts to this NOGRR beyond what was captured in the Impact Analysis for NPRR1235.)</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Pending NPRR1235.</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Pending NPRR1235.</a:t>
                      </a:r>
                    </a:p>
                    <a:p>
                      <a:pPr marL="0" marR="0" lvl="0" indent="0" algn="l" defTabSz="914400" rtl="0" eaLnBrk="1" fontAlgn="auto" latinLnBrk="0" hangingPunct="1">
                        <a:lnSpc>
                          <a:spcPct val="107000"/>
                        </a:lnSpc>
                        <a:spcBef>
                          <a:spcPts val="0"/>
                        </a:spcBef>
                        <a:spcAft>
                          <a:spcPts val="0"/>
                        </a:spcAft>
                        <a:buClrTx/>
                        <a:buSzTx/>
                        <a:buFontTx/>
                        <a:buNone/>
                        <a:tabLst/>
                        <a:defRPr/>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947670953"/>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NOGRR267, Related to NPRR1240, Access to Transmission Planning Information </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 (There are no additional impacts to this NOGRR beyond what was captured in the Impact Analysis for NPRR1240.)</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NOGRR267. ERCOT Staff has reviewed NOGRR267 and believes it provides a positive market impact by improving access and transparency by moving reports that are not ECEII from the MIS Secure Area to the ERCOT website so the public can directly access reports without registering as a Market Participant and requesting ERCOT to issue a Digital Certificate, or without submitting an ERCOT Information Request.</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NOGRR267.</a:t>
                      </a:r>
                    </a:p>
                  </a:txBody>
                  <a:tcPr marL="13681" marR="13681" marT="0" marB="0"/>
                </a:tc>
                <a:extLst>
                  <a:ext uri="{0D108BD9-81ED-4DB2-BD59-A6C34878D82A}">
                    <a16:rowId xmlns:a16="http://schemas.microsoft.com/office/drawing/2014/main" val="2240684889"/>
                  </a:ext>
                </a:extLst>
              </a:tr>
            </a:tbl>
          </a:graphicData>
        </a:graphic>
      </p:graphicFrame>
    </p:spTree>
    <p:extLst>
      <p:ext uri="{BB962C8B-B14F-4D97-AF65-F5344CB8AC3E}">
        <p14:creationId xmlns:p14="http://schemas.microsoft.com/office/powerpoint/2010/main" val="37828321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534400" cy="518318"/>
          </a:xfrm>
        </p:spPr>
        <p:txBody>
          <a:bodyPr/>
          <a:lstStyle/>
          <a:p>
            <a:r>
              <a:rPr lang="en-US" b="1" dirty="0">
                <a:solidFill>
                  <a:schemeClr val="accent1"/>
                </a:solidFill>
              </a:rPr>
              <a:t>Revision Request Summary for 11/20/24 TAC</a:t>
            </a: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graphicFrame>
        <p:nvGraphicFramePr>
          <p:cNvPr id="7" name="Content Placeholder 6">
            <a:extLst>
              <a:ext uri="{FF2B5EF4-FFF2-40B4-BE49-F238E27FC236}">
                <a16:creationId xmlns:a16="http://schemas.microsoft.com/office/drawing/2014/main" id="{BFAEF96B-ECF8-9EF5-7E07-9859C60F1D03}"/>
              </a:ext>
            </a:extLst>
          </p:cNvPr>
          <p:cNvGraphicFramePr>
            <a:graphicFrameLocks noGrp="1"/>
          </p:cNvGraphicFramePr>
          <p:nvPr>
            <p:ph idx="1"/>
            <p:extLst>
              <p:ext uri="{D42A27DB-BD31-4B8C-83A1-F6EECF244321}">
                <p14:modId xmlns:p14="http://schemas.microsoft.com/office/powerpoint/2010/main" val="926925552"/>
              </p:ext>
            </p:extLst>
          </p:nvPr>
        </p:nvGraphicFramePr>
        <p:xfrm>
          <a:off x="152399" y="914400"/>
          <a:ext cx="8839201" cy="5137785"/>
        </p:xfrm>
        <a:graphic>
          <a:graphicData uri="http://schemas.openxmlformats.org/drawingml/2006/table">
            <a:tbl>
              <a:tblPr firstRow="1" firstCol="1" bandRow="1">
                <a:tableStyleId>{5C22544A-7EE6-4342-B048-85BDC9FD1C3A}</a:tableStyleId>
              </a:tblPr>
              <a:tblGrid>
                <a:gridCol w="1287236">
                  <a:extLst>
                    <a:ext uri="{9D8B030D-6E8A-4147-A177-3AD203B41FA5}">
                      <a16:colId xmlns:a16="http://schemas.microsoft.com/office/drawing/2014/main" val="434194822"/>
                    </a:ext>
                  </a:extLst>
                </a:gridCol>
                <a:gridCol w="807991">
                  <a:extLst>
                    <a:ext uri="{9D8B030D-6E8A-4147-A177-3AD203B41FA5}">
                      <a16:colId xmlns:a16="http://schemas.microsoft.com/office/drawing/2014/main" val="2242667561"/>
                    </a:ext>
                  </a:extLst>
                </a:gridCol>
                <a:gridCol w="685800">
                  <a:extLst>
                    <a:ext uri="{9D8B030D-6E8A-4147-A177-3AD203B41FA5}">
                      <a16:colId xmlns:a16="http://schemas.microsoft.com/office/drawing/2014/main" val="637760182"/>
                    </a:ext>
                  </a:extLst>
                </a:gridCol>
                <a:gridCol w="2933974">
                  <a:extLst>
                    <a:ext uri="{9D8B030D-6E8A-4147-A177-3AD203B41FA5}">
                      <a16:colId xmlns:a16="http://schemas.microsoft.com/office/drawing/2014/main" val="1882817617"/>
                    </a:ext>
                  </a:extLst>
                </a:gridCol>
                <a:gridCol w="914400">
                  <a:extLst>
                    <a:ext uri="{9D8B030D-6E8A-4147-A177-3AD203B41FA5}">
                      <a16:colId xmlns:a16="http://schemas.microsoft.com/office/drawing/2014/main" val="3229123990"/>
                    </a:ext>
                  </a:extLst>
                </a:gridCol>
                <a:gridCol w="2209800">
                  <a:extLst>
                    <a:ext uri="{9D8B030D-6E8A-4147-A177-3AD203B41FA5}">
                      <a16:colId xmlns:a16="http://schemas.microsoft.com/office/drawing/2014/main" val="3995014014"/>
                    </a:ext>
                  </a:extLst>
                </a:gridCol>
              </a:tblGrid>
              <a:tr h="321152">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Revision Request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Reason for Revision</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Impacts</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ERCOT Opinion/ERCOT Market Impact Statement</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CFSG Review</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IMM Opinion</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3231117385"/>
                  </a:ext>
                </a:extLst>
              </a:tr>
              <a:tr h="371066">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PGRR107, Related to NPRR1180, Inclusion of Forecasted Load in Planning Analyses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Regulatory requirements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 (There are no additional impacts to this PGRR beyond what was captured in the Impact Analysis for NPRR1180.)</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PGRR107. ERCOT Staff has reviewed PGRR107 and believes it appropriately aligns the Planning Guide with NPRR1180, which incorporates the requirement in P.U.C. Subst. R.25.101(b)(3)(A)(ii)(II) for any reliability-driven transmission project review conducted by ERCOT to account for historical Load, forecasted Load growth, and additional Load seeking interconnection.</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Conditionally support NPRR1180 in concept however the details of the robustness and use of data in developing inputs to the planning analysis are important. Our support is contingent upon ERCOT's ability to apply reasonable methods to the data they are provided in order to produce the most accurate forecast for use in planning analysis. </a:t>
                      </a:r>
                      <a:endPar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3597208225"/>
                  </a:ext>
                </a:extLst>
              </a:tr>
              <a:tr h="371066">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PGRR118, Related to NPRR1246, Energy Storage Resource Terminology Alignment for the Single-Model Era</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p>
                      <a:pPr marL="0" marR="0" lvl="0" indent="0" algn="l" defTabSz="914400" rtl="0" eaLnBrk="1" fontAlgn="auto" latinLnBrk="0" hangingPunct="1">
                        <a:lnSpc>
                          <a:spcPct val="107000"/>
                        </a:lnSpc>
                        <a:spcBef>
                          <a:spcPts val="0"/>
                        </a:spcBef>
                        <a:spcAft>
                          <a:spcPts val="0"/>
                        </a:spcAft>
                        <a:buClrTx/>
                        <a:buSzTx/>
                        <a:buFontTx/>
                        <a:buNone/>
                        <a:tabLst/>
                        <a:defRPr/>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 (There are no additional impacts to this PGRR beyond what was captured in the Impact Analysis for NPRR1246.)</a:t>
                      </a:r>
                    </a:p>
                    <a:p>
                      <a:pPr marL="0" marR="0" lvl="0" indent="0" algn="l" defTabSz="914400" rtl="0" eaLnBrk="1" fontAlgn="auto" latinLnBrk="0" hangingPunct="1">
                        <a:lnSpc>
                          <a:spcPct val="107000"/>
                        </a:lnSpc>
                        <a:spcBef>
                          <a:spcPts val="0"/>
                        </a:spcBef>
                        <a:spcAft>
                          <a:spcPts val="0"/>
                        </a:spcAft>
                        <a:buClrTx/>
                        <a:buSzTx/>
                        <a:buFontTx/>
                        <a:buNone/>
                        <a:tabLst/>
                        <a:defRPr/>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PGRR118. ERCOT Staff has reviewed PGRR118 and believes the market impact for PGRR118 provides clarity and additional transparency for stakeholders on the applicable provisions and requirements associated with ESRs as the market transitions from the combo model to the single model as part of the RTC+B project.</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p>
                      <a:pPr marL="0" marR="0" lvl="0" indent="0" algn="l" defTabSz="914400" rtl="0" eaLnBrk="1" fontAlgn="auto" latinLnBrk="0" hangingPunct="1">
                        <a:lnSpc>
                          <a:spcPct val="107000"/>
                        </a:lnSpc>
                        <a:spcBef>
                          <a:spcPts val="0"/>
                        </a:spcBef>
                        <a:spcAft>
                          <a:spcPts val="0"/>
                        </a:spcAft>
                        <a:buClrTx/>
                        <a:buSzTx/>
                        <a:buFontTx/>
                        <a:buNone/>
                        <a:tabLst/>
                        <a:defRPr/>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PGRR118.</a:t>
                      </a:r>
                    </a:p>
                  </a:txBody>
                  <a:tcPr marL="13681" marR="13681" marT="0" marB="0"/>
                </a:tc>
                <a:extLst>
                  <a:ext uri="{0D108BD9-81ED-4DB2-BD59-A6C34878D82A}">
                    <a16:rowId xmlns:a16="http://schemas.microsoft.com/office/drawing/2014/main" val="760592681"/>
                  </a:ext>
                </a:extLst>
              </a:tr>
              <a:tr h="371066">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NOGRR268, Related to NPRR1246, Energy Storage Resource Terminology Alignment for the Single-Model Era</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 (There are no additional impacts to this NOGRR beyond what was captured in the Impact Analysis for NPRR1246.)</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NOGRR268. ERCOT Staff has reviewed NOGRR268 and believes the market impact for NOGRR268 provides clarity and additional transparency for stakeholders on the applicable provisions and requirements associated with ESRs as the market transitions from the combo model to the single model as part of the RTC+B project.</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p>
                      <a:pPr marL="0" marR="0" lvl="0" indent="0" algn="l" defTabSz="914400" rtl="0" eaLnBrk="1" fontAlgn="auto" latinLnBrk="0" hangingPunct="1">
                        <a:lnSpc>
                          <a:spcPct val="107000"/>
                        </a:lnSpc>
                        <a:spcBef>
                          <a:spcPts val="0"/>
                        </a:spcBef>
                        <a:spcAft>
                          <a:spcPts val="0"/>
                        </a:spcAft>
                        <a:buClrTx/>
                        <a:buSzTx/>
                        <a:buFontTx/>
                        <a:buNone/>
                        <a:tabLst/>
                        <a:defRPr/>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NOGRR268.</a:t>
                      </a:r>
                    </a:p>
                  </a:txBody>
                  <a:tcPr marL="13681" marR="13681" marT="0" marB="0"/>
                </a:tc>
                <a:extLst>
                  <a:ext uri="{0D108BD9-81ED-4DB2-BD59-A6C34878D82A}">
                    <a16:rowId xmlns:a16="http://schemas.microsoft.com/office/drawing/2014/main" val="1653602150"/>
                  </a:ext>
                </a:extLst>
              </a:tr>
              <a:tr h="371066">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PGRR116, Related to NPRR1240, Access to Transmission Planning Information</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 (There are no additional impacts to this PGRR beyond what was captured in the Impact Analysis for NPRR1240.)</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PGRR116. ERCOT Staff has reviewed PGRR116 and believes it provides a positive market impact by improving access and transparency by moving reports that are not ECEII from the MIS Secure Area to the ERCOT website so the public can directly access reports without registering as a Market Participant and requesting ERCOT to issue a Digital Certificate, or without submitting an ERCOT Information Request.</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PGRR116.</a:t>
                      </a:r>
                    </a:p>
                  </a:txBody>
                  <a:tcPr marL="13681" marR="13681" marT="0" marB="0"/>
                </a:tc>
                <a:extLst>
                  <a:ext uri="{0D108BD9-81ED-4DB2-BD59-A6C34878D82A}">
                    <a16:rowId xmlns:a16="http://schemas.microsoft.com/office/drawing/2014/main" val="342316538"/>
                  </a:ext>
                </a:extLst>
              </a:tr>
            </a:tbl>
          </a:graphicData>
        </a:graphic>
      </p:graphicFrame>
    </p:spTree>
    <p:extLst>
      <p:ext uri="{BB962C8B-B14F-4D97-AF65-F5344CB8AC3E}">
        <p14:creationId xmlns:p14="http://schemas.microsoft.com/office/powerpoint/2010/main" val="2443067700"/>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http://schemas.microsoft.com/office/2006/metadata/properties"/>
    <ds:schemaRef ds:uri="http://schemas.microsoft.com/office/2006/documentManagement/types"/>
    <ds:schemaRef ds:uri="http://purl.org/dc/elements/1.1/"/>
    <ds:schemaRef ds:uri="c34af464-7aa1-4edd-9be4-83dffc1cb926"/>
    <ds:schemaRef ds:uri="http://schemas.microsoft.com/office/infopath/2007/PartnerControls"/>
    <ds:schemaRef ds:uri="http://purl.org/dc/term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7203</TotalTime>
  <Words>1898</Words>
  <Application>Microsoft Office PowerPoint</Application>
  <PresentationFormat>On-screen Show (4:3)</PresentationFormat>
  <Paragraphs>117</Paragraphs>
  <Slides>3</Slides>
  <Notes>3</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3</vt:i4>
      </vt:variant>
    </vt:vector>
  </HeadingPairs>
  <TitlesOfParts>
    <vt:vector size="7" baseType="lpstr">
      <vt:lpstr>Arial</vt:lpstr>
      <vt:lpstr>Calibri</vt:lpstr>
      <vt:lpstr>1_Custom Design</vt:lpstr>
      <vt:lpstr>Office Theme</vt:lpstr>
      <vt:lpstr>Revision Request Summary for 11/20/24 TAC</vt:lpstr>
      <vt:lpstr>Revision Request Summary for 11/20/24 TAC</vt:lpstr>
      <vt:lpstr>Revision Request Summary for 11/20/24 TAC</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Boren, Ann</cp:lastModifiedBy>
  <cp:revision>87</cp:revision>
  <cp:lastPrinted>2016-01-21T20:53:15Z</cp:lastPrinted>
  <dcterms:created xsi:type="dcterms:W3CDTF">2016-01-21T15:20:31Z</dcterms:created>
  <dcterms:modified xsi:type="dcterms:W3CDTF">2024-11-19T17:40:50Z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2024-01-17T17:25:16Z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81f786fd-7dcb-4e5a-9052-c0e01a5e7181</vt:lpwstr>
  </property>
  <property fmtid="{D5CDD505-2E9C-101B-9397-08002B2CF9AE}" pid="9" name="MSIP_Label_7084cbda-52b8-46fb-a7b7-cb5bd465ed85_ContentBits">
    <vt:lpwstr>0</vt:lpwstr>
  </property>
</Properties>
</file>