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81" r:id="rId6"/>
  </p:sldMasterIdLst>
  <p:notesMasterIdLst>
    <p:notesMasterId r:id="rId11"/>
  </p:notesMasterIdLst>
  <p:handoutMasterIdLst>
    <p:handoutMasterId r:id="rId12"/>
  </p:handoutMasterIdLst>
  <p:sldIdLst>
    <p:sldId id="260" r:id="rId7"/>
    <p:sldId id="771" r:id="rId8"/>
    <p:sldId id="772" r:id="rId9"/>
    <p:sldId id="774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085AA8-80E1-4AF5-974F-C56B5F647957}" v="1" dt="2024-11-19T05:12:15.5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58" autoAdjust="0"/>
    <p:restoredTop sz="94660" autoAdjust="0"/>
  </p:normalViewPr>
  <p:slideViewPr>
    <p:cSldViewPr showGuides="1">
      <p:cViewPr varScale="1">
        <p:scale>
          <a:sx n="126" d="100"/>
          <a:sy n="126" d="100"/>
        </p:scale>
        <p:origin x="174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4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11/19/2024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11/19/2024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3704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2657158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67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32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110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3787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9" r:id="rId2"/>
    <p:sldLayoutId id="2147483680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898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1905000"/>
            <a:ext cx="564603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ERCOT Board Stakeholder Engagement Update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Rebecca Zerwas</a:t>
            </a:r>
          </a:p>
          <a:p>
            <a:r>
              <a:rPr lang="en-US" sz="1600" dirty="0">
                <a:solidFill>
                  <a:schemeClr val="tx2"/>
                </a:solidFill>
              </a:rPr>
              <a:t>Director, State Policy and PUC Relations, Board Liaison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Ann Boren</a:t>
            </a:r>
          </a:p>
          <a:p>
            <a:r>
              <a:rPr lang="en-US" sz="1600" dirty="0">
                <a:solidFill>
                  <a:schemeClr val="tx2"/>
                </a:solidFill>
              </a:rPr>
              <a:t>Sr Manager, Market Rules &amp; Stakeholder Support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sz="1600" dirty="0">
                <a:solidFill>
                  <a:schemeClr val="tx2"/>
                </a:solidFill>
              </a:rPr>
              <a:t>November 20, 2024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>
                <a:solidFill>
                  <a:schemeClr val="tx2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43779"/>
            <a:ext cx="8534400" cy="5052221"/>
          </a:xfrm>
        </p:spPr>
        <p:txBody>
          <a:bodyPr/>
          <a:lstStyle/>
          <a:p>
            <a:pPr algn="just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Purpose</a:t>
            </a:r>
          </a:p>
          <a:p>
            <a:pPr lvl="1" algn="just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continue opportunities for the Board of Directors to directly engage with ERCOT stakeholders and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develop a better understanding of 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pending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policy decisions and 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key revision requests.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just"/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1" indent="0" algn="just">
              <a:buNone/>
            </a:pPr>
            <a:endParaRPr lang="en-US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099654-B615-CDE2-EEB5-64A80B638903}"/>
              </a:ext>
            </a:extLst>
          </p:cNvPr>
          <p:cNvSpPr txBox="1"/>
          <p:nvPr/>
        </p:nvSpPr>
        <p:spPr>
          <a:xfrm>
            <a:off x="304800" y="2947987"/>
            <a:ext cx="8534400" cy="2123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Key Takeaways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ERCOT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received positive feedback from the Board of Directors and initial TAC Representatives following the 2024 engagement sessions. </a:t>
            </a:r>
          </a:p>
          <a:p>
            <a:pPr marL="1200150" marR="0" lvl="2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The sessions will continue in 2025 for interested TAC and Subcommittee Representatives and their companies with a renewed focuses on core stakeholder issues.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Stakeholder engagement will be expanded in 2025 with additional opportunities for TAC leadership to provide briefings to Board and R&amp;M leadership. 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Overview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139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02F93E5-232C-E0D0-25FA-B50B681A0718}"/>
              </a:ext>
            </a:extLst>
          </p:cNvPr>
          <p:cNvSpPr txBox="1"/>
          <p:nvPr/>
        </p:nvSpPr>
        <p:spPr>
          <a:xfrm>
            <a:off x="304800" y="685800"/>
            <a:ext cx="8509759" cy="6191439"/>
          </a:xfrm>
          <a:prstGeom prst="rect">
            <a:avLst/>
          </a:prstGeom>
          <a:noFill/>
        </p:spPr>
        <p:txBody>
          <a:bodyPr wrap="square" lIns="274320" tIns="274320" rIns="274320" bIns="274320">
            <a:spAutoFit/>
          </a:bodyPr>
          <a:lstStyle/>
          <a:p>
            <a:pPr algn="just"/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ERCOT will continue hosting in-person engagement sessions with Board Directors and Member Companies prior to the five regularly scheduled meetings of the Board in 2025. </a:t>
            </a:r>
          </a:p>
          <a:p>
            <a:pPr algn="just"/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highlight>
                <a:srgbClr val="FFFF00"/>
              </a:highlight>
            </a:endParaRPr>
          </a:p>
          <a:p>
            <a:pPr marL="342900" indent="-342900" algn="just">
              <a:spcAft>
                <a:spcPts val="1400"/>
              </a:spcAft>
              <a:buFont typeface="Arial" panose="020B0604020202020204" pitchFamily="34" charset="0"/>
              <a:buChar char="•"/>
            </a:pPr>
            <a:r>
              <a:rPr lang="en-US" sz="1800" spc="-1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Goal </a:t>
            </a:r>
            <a:r>
              <a:rPr lang="en-US" spc="-1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 to move </a:t>
            </a:r>
            <a:r>
              <a:rPr lang="en-US" sz="1800" spc="-1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focus of sessions away from meet and greets and strengthen the discussion towards </a:t>
            </a:r>
            <a:r>
              <a:rPr kumimoji="0" lang="en-US" sz="1800" b="0" i="0" u="none" strike="noStrike" kern="1200" cap="none" spc="-1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strategic objectives and core policy issues for different Member Companies. </a:t>
            </a:r>
            <a:endParaRPr lang="en-US" sz="1800" spc="-1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342900" indent="-342900" algn="just">
              <a:spcAft>
                <a:spcPts val="14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Moving forward, materials including participant bios, company fact sheets, and presentations will be required in advance of the sessions to help facilitate the discussion and best utilize the meeting time.</a:t>
            </a:r>
          </a:p>
          <a:p>
            <a:pPr marL="342900" indent="-342900" algn="just">
              <a:spcAft>
                <a:spcPts val="14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Participation survey will be sent stakeholders starting with TAC in December. Please respond affirming interest and providing availability so a schedule for the year can be sent out in early January.</a:t>
            </a:r>
          </a:p>
          <a:p>
            <a:pPr marL="342900" indent="-342900" algn="just">
              <a:spcAft>
                <a:spcPts val="14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Feedback is requested on the potential to add additional opportunities through virtual forums throughout the year. </a:t>
            </a:r>
          </a:p>
          <a:p>
            <a:pPr marL="342900" indent="-342900" algn="just">
              <a:spcAft>
                <a:spcPts val="140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highlight>
                <a:srgbClr val="FFFF00"/>
              </a:highlight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83A9306-5308-3A9E-B159-00FA27F3B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Board Stakeholder Engagement Update</a:t>
            </a:r>
            <a:br>
              <a:rPr lang="en-US" sz="2800" dirty="0"/>
            </a:br>
            <a:br>
              <a:rPr lang="en-US" sz="2800" b="1" dirty="0">
                <a:solidFill>
                  <a:schemeClr val="tx2"/>
                </a:solidFill>
              </a:rPr>
            </a:b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F6E5A4-446F-EA30-44E7-9E8A2AB04E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439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009EE-BB24-4F33-BBF1-4DBAC3B85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Expanded Engagement for 2025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60B462-8685-45C9-8DA1-995560378A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15179"/>
            <a:ext cx="8534400" cy="5052221"/>
          </a:xfrm>
        </p:spPr>
        <p:txBody>
          <a:bodyPr/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ERCOT will work with TAC leadership to schedule regular briefings with the Board Chair and Vice Chair as well as the Reliability and Markets Committee Chair.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-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ERCOT will work with TAC leadership to identify additional stakeholders (ex. subcommittee leadership, market segment representatives) that may add value or additional perspective to briefing discussions on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 impact projects or revision requests.</a:t>
            </a:r>
            <a:endParaRPr kumimoji="0" lang="en-US" sz="1800" b="0" i="0" u="none" strike="noStrike" kern="1200" cap="none" spc="-1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spc="-1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Goal is to provide additional opportunities for stakeholders to engage the Board and R&amp;M Committee on issues throughout the policy development process. </a:t>
            </a:r>
          </a:p>
          <a:p>
            <a:pPr marL="342900" indent="-342900" algn="just">
              <a:spcAft>
                <a:spcPts val="1400"/>
              </a:spcAft>
              <a:buFont typeface="Arial" panose="020B0604020202020204" pitchFamily="34" charset="0"/>
              <a:buChar char="•"/>
            </a:pPr>
            <a:r>
              <a:rPr lang="en-US" sz="1800" spc="-1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Stakeholder Services will coordinate with R&amp;M and TAC leadership to revise TAC presentation materials and focus communications on key background information, takeaways, and decision points.</a:t>
            </a:r>
          </a:p>
          <a:p>
            <a:pPr marL="342900" indent="-342900" algn="just">
              <a:spcAft>
                <a:spcPts val="1400"/>
              </a:spcAft>
              <a:buFont typeface="Arial" panose="020B0604020202020204" pitchFamily="34" charset="0"/>
              <a:buChar char="•"/>
            </a:pPr>
            <a:endParaRPr lang="en-US" sz="1800" spc="-1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838DE3-72DF-4D34-BAD7-775049C749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F92451-2D17-5BA5-296D-16063BC27F7C}"/>
              </a:ext>
            </a:extLst>
          </p:cNvPr>
          <p:cNvSpPr txBox="1"/>
          <p:nvPr/>
        </p:nvSpPr>
        <p:spPr>
          <a:xfrm>
            <a:off x="342472" y="5181600"/>
            <a:ext cx="8534400" cy="9694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Key Takeaway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Expanded engagement efforts are focused</a:t>
            </a:r>
            <a:r>
              <a:rPr lang="en-US" sz="1600" dirty="0">
                <a:solidFill>
                  <a:srgbClr val="2D3338"/>
                </a:solidFill>
                <a:latin typeface="Arial"/>
              </a:rPr>
              <a:t> on creating forums for the Board to hear stakeholder perspectives on high impact issues. </a:t>
            </a:r>
            <a:endParaRPr lang="en-US" sz="400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22627647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dience xmlns="8d5ee879-813f-4fb9-b7c2-a59846c21aeb">Public</Audience>
    <Year xmlns="8d5ee879-813f-4fb9-b7c2-a59846c21ae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4" ma:contentTypeDescription="Create a new document." ma:contentTypeScope="" ma:versionID="e17db7c92bbe4a954239b0aad63199c1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dbeeea33673683b355d19f3b50507d1a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Internal "/>
          <xsd:enumeration value="Confidential"/>
          <xsd:enumeration value="Public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8d5ee879-813f-4fb9-b7c2-a59846c21aeb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1A01D5E-0FAF-4887-843D-2C2A221C66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40B4E5-0EE9-4848-B2C4-FED9712C1627}">
  <ds:schemaRefs>
    <ds:schemaRef ds:uri="8d5ee879-813f-4fb9-b7c2-a59846c21ae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18298</TotalTime>
  <Words>427</Words>
  <Application>Microsoft Office PowerPoint</Application>
  <PresentationFormat>On-screen Show (4:3)</PresentationFormat>
  <Paragraphs>36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1_Office Theme</vt:lpstr>
      <vt:lpstr>PowerPoint Presentation</vt:lpstr>
      <vt:lpstr>Overview</vt:lpstr>
      <vt:lpstr>Board Stakeholder Engagement Update  </vt:lpstr>
      <vt:lpstr>Expanded Engagement for 2025 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Boren, Ann</cp:lastModifiedBy>
  <cp:revision>43</cp:revision>
  <cp:lastPrinted>2016-01-21T20:53:15Z</cp:lastPrinted>
  <dcterms:created xsi:type="dcterms:W3CDTF">2016-01-21T15:20:31Z</dcterms:created>
  <dcterms:modified xsi:type="dcterms:W3CDTF">2024-11-19T17:39:45Z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Order">
    <vt:r8>2700</vt:r8>
  </property>
  <property fmtid="{D5CDD505-2E9C-101B-9397-08002B2CF9AE}" pid="4" name="_ExtendedDescription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TriggerFlowInfo">
    <vt:lpwstr/>
  </property>
  <property fmtid="{D5CDD505-2E9C-101B-9397-08002B2CF9AE}" pid="8" name="Information Classification">
    <vt:lpwstr>ERCOT Limited</vt:lpwstr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MSIP_Label_7084cbda-52b8-46fb-a7b7-cb5bd465ed85_Enabled">
    <vt:lpwstr>true</vt:lpwstr>
  </property>
  <property fmtid="{D5CDD505-2E9C-101B-9397-08002B2CF9AE}" pid="12" name="MSIP_Label_7084cbda-52b8-46fb-a7b7-cb5bd465ed85_SetDate">
    <vt:lpwstr>2023-03-02T19:36:44Z</vt:lpwstr>
  </property>
  <property fmtid="{D5CDD505-2E9C-101B-9397-08002B2CF9AE}" pid="13" name="MSIP_Label_7084cbda-52b8-46fb-a7b7-cb5bd465ed85_Method">
    <vt:lpwstr>Standard</vt:lpwstr>
  </property>
  <property fmtid="{D5CDD505-2E9C-101B-9397-08002B2CF9AE}" pid="14" name="MSIP_Label_7084cbda-52b8-46fb-a7b7-cb5bd465ed85_Name">
    <vt:lpwstr>Internal</vt:lpwstr>
  </property>
  <property fmtid="{D5CDD505-2E9C-101B-9397-08002B2CF9AE}" pid="15" name="MSIP_Label_7084cbda-52b8-46fb-a7b7-cb5bd465ed85_SiteId">
    <vt:lpwstr>0afb747d-bff7-4596-a9fc-950ef9e0ec45</vt:lpwstr>
  </property>
  <property fmtid="{D5CDD505-2E9C-101B-9397-08002B2CF9AE}" pid="16" name="MSIP_Label_7084cbda-52b8-46fb-a7b7-cb5bd465ed85_ActionId">
    <vt:lpwstr>0be439bb-1bfa-496b-ada0-57d7b4e0e57b</vt:lpwstr>
  </property>
  <property fmtid="{D5CDD505-2E9C-101B-9397-08002B2CF9AE}" pid="17" name="MSIP_Label_7084cbda-52b8-46fb-a7b7-cb5bd465ed85_ContentBits">
    <vt:lpwstr>0</vt:lpwstr>
  </property>
</Properties>
</file>