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1135" r:id="rId2"/>
    <p:sldId id="1134" r:id="rId3"/>
    <p:sldId id="1173" r:id="rId4"/>
    <p:sldId id="1170" r:id="rId5"/>
    <p:sldId id="1174" r:id="rId6"/>
    <p:sldId id="1176" r:id="rId7"/>
    <p:sldId id="485" r:id="rId8"/>
    <p:sldId id="484" r:id="rId9"/>
    <p:sldId id="1136" r:id="rId10"/>
    <p:sldId id="256" r:id="rId11"/>
    <p:sldId id="1132" r:id="rId12"/>
    <p:sldId id="1133" r:id="rId13"/>
    <p:sldId id="1172" r:id="rId14"/>
    <p:sldId id="114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4710B-2A8D-4608-B15A-1620BC8A888F}" type="datetimeFigureOut">
              <a:rPr lang="en-US" smtClean="0"/>
              <a:t>11/19/2024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35A3A-9FC9-44A2-9465-F34739611F47}" type="slidenum">
              <a:rPr lang="en-US" smtClean="0"/>
              <a:t>‹#›</a:t>
            </a:fld>
            <a:endParaRPr lang="en-US" dirty="0"/>
          </a:p>
        </p:txBody>
      </p:sp>
    </p:spTree>
    <p:extLst>
      <p:ext uri="{BB962C8B-B14F-4D97-AF65-F5344CB8AC3E}">
        <p14:creationId xmlns:p14="http://schemas.microsoft.com/office/powerpoint/2010/main" val="400249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11/19/2024</a:t>
            </a:fld>
            <a:endParaRPr lang="en-US" dirty="0"/>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11/19/2024</a:t>
            </a:fld>
            <a:endParaRPr lang="en-US" dirty="0"/>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dirty="0"/>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Credit Finance Sub Group Update to the Technical Advisory 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20 November 2024</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566604" y="3962401"/>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Loretto Martin, NRG,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023457" y="655639"/>
            <a:ext cx="9644543" cy="735012"/>
          </a:xfrm>
        </p:spPr>
        <p:txBody>
          <a:bodyPr>
            <a:normAutofit/>
          </a:bodyPr>
          <a:lstStyle/>
          <a:p>
            <a:r>
              <a:rPr lang="en-US" sz="3600" b="1" dirty="0">
                <a:latin typeface="+mn-lt"/>
                <a:cs typeface="Times New Roman" panose="02020603050405020304" pitchFamily="18" charset="0"/>
              </a:rPr>
              <a:t>Monthly Highlights: Sept – Oct 2024</a:t>
            </a:r>
            <a:endParaRPr lang="en-US" sz="3600" b="1" dirty="0"/>
          </a:p>
        </p:txBody>
      </p:sp>
      <p:sp>
        <p:nvSpPr>
          <p:cNvPr id="5" name="TextBox 4">
            <a:extLst>
              <a:ext uri="{FF2B5EF4-FFF2-40B4-BE49-F238E27FC236}">
                <a16:creationId xmlns:a16="http://schemas.microsoft.com/office/drawing/2014/main" id="{CDCFF607-9103-4ED4-B8CA-ADCE0DAAEF4F}"/>
              </a:ext>
            </a:extLst>
          </p:cNvPr>
          <p:cNvSpPr txBox="1"/>
          <p:nvPr/>
        </p:nvSpPr>
        <p:spPr>
          <a:xfrm>
            <a:off x="563417" y="1638300"/>
            <a:ext cx="11259127" cy="3354765"/>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400" dirty="0">
                <a:cs typeface="Times New Roman" panose="02020603050405020304" pitchFamily="18" charset="0"/>
              </a:rPr>
              <a:t>Market-wide average Total Potential Exposure (TPE) remained relatively flat at $1.73 billion in October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Real-time and day-ahead prices remained relatively flat</a:t>
            </a:r>
          </a:p>
          <a:p>
            <a:pPr marL="342900" indent="-342900">
              <a:spcAft>
                <a:spcPts val="600"/>
              </a:spcAft>
              <a:buFont typeface="Arial" panose="020B0604020202020204" pitchFamily="34" charset="0"/>
              <a:buChar char="•"/>
            </a:pPr>
            <a:r>
              <a:rPr lang="en-US" sz="2400" dirty="0">
                <a:cs typeface="Times New Roman" panose="02020603050405020304" pitchFamily="18" charset="0"/>
              </a:rPr>
              <a:t>Discretionary Collateral is defined as Secured Collateral in excess of TPE,CRR Locked ACL and DAM Exposure</a:t>
            </a:r>
          </a:p>
          <a:p>
            <a:pPr marL="342900" indent="-342900">
              <a:spcAft>
                <a:spcPts val="600"/>
              </a:spcAft>
              <a:buFont typeface="Arial" panose="020B0604020202020204" pitchFamily="34" charset="0"/>
              <a:buChar char="•"/>
            </a:pPr>
            <a:r>
              <a:rPr lang="en-US" sz="2400" dirty="0">
                <a:cs typeface="Times New Roman" panose="02020603050405020304" pitchFamily="18" charset="0"/>
              </a:rPr>
              <a:t>Average Discretionary Collateral slightly dropped from $3.92 billion in September 2024 to $3.82 billion in October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No unusual collateral call activity</a:t>
            </a:r>
          </a:p>
        </p:txBody>
      </p:sp>
    </p:spTree>
    <p:extLst>
      <p:ext uri="{BB962C8B-B14F-4D97-AF65-F5344CB8AC3E}">
        <p14:creationId xmlns:p14="http://schemas.microsoft.com/office/powerpoint/2010/main" val="473303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a:xfrm>
            <a:off x="177554" y="365125"/>
            <a:ext cx="11736280" cy="1325563"/>
          </a:xfrm>
        </p:spPr>
        <p:txBody>
          <a:bodyPr>
            <a:normAutofit/>
          </a:bodyPr>
          <a:lstStyle/>
          <a:p>
            <a:r>
              <a:rPr lang="en-US" sz="4400" b="1" dirty="0"/>
              <a:t>Available Credit by Type Compared to Total Potential Exposure (TPE): October YTD</a:t>
            </a:r>
            <a:endParaRPr lang="en-US" b="1" dirty="0"/>
          </a:p>
        </p:txBody>
      </p:sp>
      <p:pic>
        <p:nvPicPr>
          <p:cNvPr id="6" name="Content Placeholder 5">
            <a:extLst>
              <a:ext uri="{FF2B5EF4-FFF2-40B4-BE49-F238E27FC236}">
                <a16:creationId xmlns:a16="http://schemas.microsoft.com/office/drawing/2014/main" id="{F166B754-BFBD-022E-2BCB-190330215B3D}"/>
              </a:ext>
            </a:extLst>
          </p:cNvPr>
          <p:cNvPicPr>
            <a:picLocks noGrp="1" noChangeAspect="1"/>
          </p:cNvPicPr>
          <p:nvPr>
            <p:ph idx="1"/>
          </p:nvPr>
        </p:nvPicPr>
        <p:blipFill>
          <a:blip r:embed="rId2"/>
          <a:stretch>
            <a:fillRect/>
          </a:stretch>
        </p:blipFill>
        <p:spPr>
          <a:xfrm>
            <a:off x="1241571" y="1825625"/>
            <a:ext cx="9515337" cy="4351338"/>
          </a:xfrm>
          <a:prstGeom prst="rect">
            <a:avLst/>
          </a:prstGeom>
        </p:spPr>
      </p:pic>
    </p:spTree>
    <p:extLst>
      <p:ext uri="{BB962C8B-B14F-4D97-AF65-F5344CB8AC3E}">
        <p14:creationId xmlns:p14="http://schemas.microsoft.com/office/powerpoint/2010/main" val="1744205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a:xfrm>
            <a:off x="838199" y="365125"/>
            <a:ext cx="10923166" cy="1325563"/>
          </a:xfrm>
        </p:spPr>
        <p:txBody>
          <a:bodyPr/>
          <a:lstStyle/>
          <a:p>
            <a:pPr algn="ctr"/>
            <a:r>
              <a:rPr lang="en-US" sz="4400" dirty="0">
                <a:cs typeface="Times New Roman" panose="02020603050405020304" pitchFamily="18" charset="0"/>
              </a:rPr>
              <a:t>Discretionary Collateral October T2Mos</a:t>
            </a:r>
            <a:endParaRPr lang="en-US" dirty="0"/>
          </a:p>
        </p:txBody>
      </p:sp>
      <p:pic>
        <p:nvPicPr>
          <p:cNvPr id="3" name="Picture 2">
            <a:extLst>
              <a:ext uri="{FF2B5EF4-FFF2-40B4-BE49-F238E27FC236}">
                <a16:creationId xmlns:a16="http://schemas.microsoft.com/office/drawing/2014/main" id="{4C91AC8C-7B09-46E0-F368-503BCB8B8BC7}"/>
              </a:ext>
            </a:extLst>
          </p:cNvPr>
          <p:cNvPicPr>
            <a:picLocks noChangeAspect="1"/>
          </p:cNvPicPr>
          <p:nvPr/>
        </p:nvPicPr>
        <p:blipFill>
          <a:blip r:embed="rId2"/>
          <a:stretch>
            <a:fillRect/>
          </a:stretch>
        </p:blipFill>
        <p:spPr>
          <a:xfrm>
            <a:off x="1366982" y="1852965"/>
            <a:ext cx="9772073" cy="4639910"/>
          </a:xfrm>
          <a:prstGeom prst="rect">
            <a:avLst/>
          </a:prstGeom>
        </p:spPr>
      </p:pic>
    </p:spTree>
    <p:extLst>
      <p:ext uri="{BB962C8B-B14F-4D97-AF65-F5344CB8AC3E}">
        <p14:creationId xmlns:p14="http://schemas.microsoft.com/office/powerpoint/2010/main" val="1994485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53CCC-6A3A-0D96-DF93-7C9BFCC002C8}"/>
              </a:ext>
            </a:extLst>
          </p:cNvPr>
          <p:cNvSpPr>
            <a:spLocks noGrp="1"/>
          </p:cNvSpPr>
          <p:nvPr>
            <p:ph type="title"/>
          </p:nvPr>
        </p:nvSpPr>
        <p:spPr/>
        <p:txBody>
          <a:bodyPr/>
          <a:lstStyle/>
          <a:p>
            <a:r>
              <a:rPr lang="en-US" dirty="0"/>
              <a:t>Issuer Credit Limits vs Total LC Amounts Per Issuer: End-October 2024</a:t>
            </a:r>
          </a:p>
        </p:txBody>
      </p:sp>
      <p:pic>
        <p:nvPicPr>
          <p:cNvPr id="5" name="Content Placeholder 4">
            <a:extLst>
              <a:ext uri="{FF2B5EF4-FFF2-40B4-BE49-F238E27FC236}">
                <a16:creationId xmlns:a16="http://schemas.microsoft.com/office/drawing/2014/main" id="{2CD92267-5916-D9D9-D26B-FA3EAE87039D}"/>
              </a:ext>
            </a:extLst>
          </p:cNvPr>
          <p:cNvPicPr>
            <a:picLocks noGrp="1" noChangeAspect="1"/>
          </p:cNvPicPr>
          <p:nvPr>
            <p:ph idx="1"/>
          </p:nvPr>
        </p:nvPicPr>
        <p:blipFill>
          <a:blip r:embed="rId2"/>
          <a:stretch>
            <a:fillRect/>
          </a:stretch>
        </p:blipFill>
        <p:spPr>
          <a:xfrm>
            <a:off x="838200" y="1690688"/>
            <a:ext cx="10794999" cy="4155930"/>
          </a:xfrm>
          <a:prstGeom prst="rect">
            <a:avLst/>
          </a:prstGeom>
        </p:spPr>
      </p:pic>
    </p:spTree>
    <p:extLst>
      <p:ext uri="{BB962C8B-B14F-4D97-AF65-F5344CB8AC3E}">
        <p14:creationId xmlns:p14="http://schemas.microsoft.com/office/powerpoint/2010/main" val="1463771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4" descr="Question marks in a line and one question mark is lit">
            <a:extLst>
              <a:ext uri="{FF2B5EF4-FFF2-40B4-BE49-F238E27FC236}">
                <a16:creationId xmlns:a16="http://schemas.microsoft.com/office/drawing/2014/main" id="{6B2C015A-608E-460E-AEF9-3985F551079A}"/>
              </a:ext>
            </a:extLst>
          </p:cNvPr>
          <p:cNvPicPr>
            <a:picLocks noChangeAspect="1"/>
          </p:cNvPicPr>
          <p:nvPr/>
        </p:nvPicPr>
        <p:blipFill rotWithShape="1">
          <a:blip r:embed="rId2"/>
          <a:srcRect t="1980" r="23298" b="7112"/>
          <a:stretch/>
        </p:blipFill>
        <p:spPr>
          <a:xfrm>
            <a:off x="3523488" y="10"/>
            <a:ext cx="8668512" cy="6857990"/>
          </a:xfrm>
          <a:prstGeom prst="rect">
            <a:avLst/>
          </a:prstGeom>
        </p:spPr>
      </p:pic>
      <p:sp>
        <p:nvSpPr>
          <p:cNvPr id="29"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6D4A7F-F05A-475E-92CE-D3F0E16C2A51}"/>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dirty="0"/>
              <a:t>Questions?</a:t>
            </a:r>
          </a:p>
        </p:txBody>
      </p:sp>
      <p:sp>
        <p:nvSpPr>
          <p:cNvPr id="3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74959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a:xfrm>
            <a:off x="838200" y="1997476"/>
            <a:ext cx="10515600" cy="3710468"/>
          </a:xfrm>
        </p:spPr>
        <p:txBody>
          <a:bodyPr>
            <a:noAutofit/>
          </a:bodyPr>
          <a:lstStyle/>
          <a:p>
            <a:pPr lvl="1">
              <a:spcBef>
                <a:spcPts val="0"/>
              </a:spcBef>
              <a:defRPr/>
            </a:pPr>
            <a:r>
              <a:rPr lang="en-US" sz="3200" dirty="0"/>
              <a:t>Nov 15 CFSG meeting</a:t>
            </a:r>
            <a:endParaRPr lang="en-US" sz="3200" dirty="0">
              <a:cs typeface="Arial" panose="020B0604020202020204" pitchFamily="34" charset="0"/>
            </a:endParaRPr>
          </a:p>
          <a:p>
            <a:pPr lvl="1">
              <a:spcBef>
                <a:spcPts val="0"/>
              </a:spcBef>
              <a:defRPr/>
            </a:pPr>
            <a:r>
              <a:rPr lang="en-US" sz="3200" dirty="0"/>
              <a:t>Voting matters</a:t>
            </a:r>
          </a:p>
          <a:p>
            <a:pPr lvl="2">
              <a:spcBef>
                <a:spcPts val="0"/>
              </a:spcBef>
              <a:defRPr/>
            </a:pPr>
            <a:r>
              <a:rPr lang="en-US" sz="2800" dirty="0"/>
              <a:t>Operational NPRR’s without credit impacts</a:t>
            </a:r>
          </a:p>
          <a:p>
            <a:pPr lvl="1">
              <a:spcBef>
                <a:spcPts val="0"/>
              </a:spcBef>
              <a:defRPr/>
            </a:pPr>
            <a:r>
              <a:rPr lang="en-US" sz="3200" dirty="0"/>
              <a:t>Discussion items </a:t>
            </a:r>
          </a:p>
          <a:p>
            <a:pPr lvl="2">
              <a:spcBef>
                <a:spcPts val="0"/>
              </a:spcBef>
              <a:defRPr/>
            </a:pPr>
            <a:r>
              <a:rPr lang="en-US" sz="2800" dirty="0"/>
              <a:t>EAL Change Proposals </a:t>
            </a:r>
          </a:p>
          <a:p>
            <a:pPr lvl="2">
              <a:spcBef>
                <a:spcPts val="0"/>
              </a:spcBef>
              <a:defRPr/>
            </a:pPr>
            <a:r>
              <a:rPr lang="en-US" sz="2800" dirty="0"/>
              <a:t>System and Reporting Enhancements</a:t>
            </a:r>
          </a:p>
          <a:p>
            <a:pPr lvl="2">
              <a:spcBef>
                <a:spcPts val="0"/>
              </a:spcBef>
              <a:defRPr/>
            </a:pPr>
            <a:r>
              <a:rPr lang="en-US" sz="2800" dirty="0"/>
              <a:t>Credit updates</a:t>
            </a:r>
          </a:p>
          <a:p>
            <a:pPr lvl="1">
              <a:spcBef>
                <a:spcPts val="0"/>
              </a:spcBef>
              <a:defRPr/>
            </a:pPr>
            <a:r>
              <a:rPr lang="en-US" sz="3200" dirty="0"/>
              <a:t>Regular credit exposure updates</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67B46-42A9-9A31-2F27-31A5CD230B73}"/>
              </a:ext>
            </a:extLst>
          </p:cNvPr>
          <p:cNvSpPr>
            <a:spLocks noGrp="1"/>
          </p:cNvSpPr>
          <p:nvPr>
            <p:ph type="title"/>
          </p:nvPr>
        </p:nvSpPr>
        <p:spPr/>
        <p:txBody>
          <a:bodyPr>
            <a:normAutofit/>
          </a:bodyPr>
          <a:lstStyle/>
          <a:p>
            <a:r>
              <a:rPr lang="en-US" dirty="0"/>
              <a:t>CMM System and Report Enhancements for December 2024</a:t>
            </a:r>
          </a:p>
        </p:txBody>
      </p:sp>
      <p:sp>
        <p:nvSpPr>
          <p:cNvPr id="3" name="Content Placeholder 2">
            <a:extLst>
              <a:ext uri="{FF2B5EF4-FFF2-40B4-BE49-F238E27FC236}">
                <a16:creationId xmlns:a16="http://schemas.microsoft.com/office/drawing/2014/main" id="{84CBE8EF-A4A0-1F3F-0212-BEB09940DB5C}"/>
              </a:ext>
            </a:extLst>
          </p:cNvPr>
          <p:cNvSpPr>
            <a:spLocks noGrp="1"/>
          </p:cNvSpPr>
          <p:nvPr>
            <p:ph idx="1"/>
          </p:nvPr>
        </p:nvSpPr>
        <p:spPr>
          <a:xfrm>
            <a:off x="838200" y="1690688"/>
            <a:ext cx="10515600" cy="4486275"/>
          </a:xfrm>
        </p:spPr>
        <p:txBody>
          <a:bodyPr>
            <a:noAutofit/>
          </a:bodyPr>
          <a:lstStyle/>
          <a:p>
            <a:r>
              <a:rPr lang="en-US" sz="1800" dirty="0"/>
              <a:t>Starting mid December 2024, ERCOT will implement the following changes:  </a:t>
            </a:r>
          </a:p>
          <a:p>
            <a:r>
              <a:rPr lang="en-US" sz="1800" dirty="0"/>
              <a:t>1) NPRR1184 will be fully implemented, specifically the following parts of Section 16 of the Protocols will be “unboxed”: </a:t>
            </a:r>
            <a:r>
              <a:rPr lang="en-US" sz="1200" b="0" i="0" dirty="0">
                <a:solidFill>
                  <a:srgbClr val="212529"/>
                </a:solidFill>
                <a:effectLst/>
                <a:latin typeface="Roboto" panose="02000000000000000000" pitchFamily="2" charset="0"/>
              </a:rPr>
              <a:t>This Nodal Protocol Revision Request (NPRR) clarifies ERCOT’s management of interest received by ERCOT and owed to Counter-Parties for posted Cash Collateral, and requires ERCOT to credit Counter-Party Collateral accounts for interest on a monthly basis, as opposed to the current annual process. Additionally, this NPRR requires ERCOT to report the interest calculation.</a:t>
            </a:r>
            <a:endParaRPr lang="en-US" sz="1800" dirty="0"/>
          </a:p>
          <a:p>
            <a:pPr lvl="1"/>
            <a:r>
              <a:rPr lang="en-US" sz="1400" dirty="0"/>
              <a:t>Alternative Means of Satisfying ERCOT Creditworthiness Requirements </a:t>
            </a:r>
          </a:p>
          <a:p>
            <a:pPr lvl="1"/>
            <a:r>
              <a:rPr lang="en-US" sz="1400" dirty="0"/>
              <a:t>Credit Monitoring and Management Reports</a:t>
            </a:r>
          </a:p>
          <a:p>
            <a:pPr lvl="1"/>
            <a:r>
              <a:rPr lang="en-US" sz="1400" dirty="0"/>
              <a:t>As a result, ERCOT market participants will be able to see the following reports on MIS:</a:t>
            </a:r>
          </a:p>
          <a:p>
            <a:pPr lvl="2"/>
            <a:r>
              <a:rPr lang="en-US" sz="1200" dirty="0">
                <a:highlight>
                  <a:srgbClr val="FFFF00"/>
                </a:highlight>
              </a:rPr>
              <a:t>Collateral History and Interest – Annual</a:t>
            </a:r>
          </a:p>
          <a:p>
            <a:pPr lvl="2"/>
            <a:r>
              <a:rPr lang="en-US" sz="1200" dirty="0">
                <a:highlight>
                  <a:srgbClr val="FFFF00"/>
                </a:highlight>
              </a:rPr>
              <a:t>Collateral History and Interest – Monthly</a:t>
            </a:r>
          </a:p>
          <a:p>
            <a:r>
              <a:rPr lang="en-US" sz="1800" dirty="0"/>
              <a:t>2) Letter of Credit (LC) and Surety Bond (SB) – Add/Amend/Terminate Email Notifications</a:t>
            </a:r>
          </a:p>
          <a:p>
            <a:pPr lvl="1"/>
            <a:r>
              <a:rPr lang="en-US" sz="1400" dirty="0"/>
              <a:t>Automated Emails to all CP Credit contacts will be sent whenever there is a change in LC/SB postings, including addition/acceptance, amendment or termination.  </a:t>
            </a:r>
          </a:p>
          <a:p>
            <a:r>
              <a:rPr lang="en-US" sz="1800" dirty="0"/>
              <a:t>3) ACL Report Changes</a:t>
            </a:r>
          </a:p>
          <a:p>
            <a:pPr lvl="1"/>
            <a:r>
              <a:rPr lang="en-US" sz="1400" dirty="0"/>
              <a:t>Daily ACL reports will list Letters of Credit / Surety Bonds with the respective current balances for each instrument. </a:t>
            </a:r>
          </a:p>
          <a:p>
            <a:pPr lvl="1"/>
            <a:r>
              <a:rPr lang="en-US" sz="1400" dirty="0"/>
              <a:t>ERCOT presented the new reports at November meeting. Could be impacts to downstream reporting to users with the updated format</a:t>
            </a:r>
          </a:p>
        </p:txBody>
      </p:sp>
    </p:spTree>
    <p:extLst>
      <p:ext uri="{BB962C8B-B14F-4D97-AF65-F5344CB8AC3E}">
        <p14:creationId xmlns:p14="http://schemas.microsoft.com/office/powerpoint/2010/main" val="804853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07FDC-697F-5CA2-035E-B323DF170925}"/>
              </a:ext>
            </a:extLst>
          </p:cNvPr>
          <p:cNvSpPr>
            <a:spLocks noGrp="1"/>
          </p:cNvSpPr>
          <p:nvPr>
            <p:ph type="title"/>
          </p:nvPr>
        </p:nvSpPr>
        <p:spPr/>
        <p:txBody>
          <a:bodyPr/>
          <a:lstStyle/>
          <a:p>
            <a:r>
              <a:rPr lang="en-US" dirty="0"/>
              <a:t>Estimate Aggregate Liability / Collateral </a:t>
            </a:r>
            <a:r>
              <a:rPr lang="en-US" dirty="0" err="1"/>
              <a:t>req’t</a:t>
            </a:r>
            <a:endParaRPr lang="en-US" dirty="0"/>
          </a:p>
        </p:txBody>
      </p:sp>
      <p:sp>
        <p:nvSpPr>
          <p:cNvPr id="3" name="Content Placeholder 2">
            <a:extLst>
              <a:ext uri="{FF2B5EF4-FFF2-40B4-BE49-F238E27FC236}">
                <a16:creationId xmlns:a16="http://schemas.microsoft.com/office/drawing/2014/main" id="{089BE453-312D-5ABD-E4AB-1128BF08557C}"/>
              </a:ext>
            </a:extLst>
          </p:cNvPr>
          <p:cNvSpPr>
            <a:spLocks noGrp="1"/>
          </p:cNvSpPr>
          <p:nvPr>
            <p:ph idx="1"/>
          </p:nvPr>
        </p:nvSpPr>
        <p:spPr>
          <a:xfrm>
            <a:off x="838200" y="1509204"/>
            <a:ext cx="10515600" cy="4667759"/>
          </a:xfrm>
        </p:spPr>
        <p:txBody>
          <a:bodyPr>
            <a:normAutofit/>
          </a:bodyPr>
          <a:lstStyle/>
          <a:p>
            <a:pPr lvl="1">
              <a:spcBef>
                <a:spcPts val="0"/>
              </a:spcBef>
              <a:defRPr/>
            </a:pPr>
            <a:r>
              <a:rPr lang="en-US" sz="2800" b="1" dirty="0">
                <a:ea typeface="Times New Roman" panose="02020603050405020304" pitchFamily="18" charset="0"/>
              </a:rPr>
              <a:t>Current: </a:t>
            </a:r>
            <a:r>
              <a:rPr lang="en-US" sz="2800" dirty="0">
                <a:effectLst/>
                <a:ea typeface="Times New Roman" panose="02020603050405020304" pitchFamily="18" charset="0"/>
              </a:rPr>
              <a:t>EAL </a:t>
            </a:r>
            <a:r>
              <a:rPr lang="en-US" sz="2800" i="1" baseline="-25000" dirty="0">
                <a:effectLst/>
                <a:ea typeface="Times New Roman" panose="02020603050405020304" pitchFamily="18" charset="0"/>
              </a:rPr>
              <a:t>q</a:t>
            </a:r>
            <a:r>
              <a:rPr lang="en-US" sz="2800" dirty="0">
                <a:effectLst/>
                <a:ea typeface="Times New Roman" panose="02020603050405020304" pitchFamily="18" charset="0"/>
              </a:rPr>
              <a:t> = Max [IEL during the first 40-day period only beginning on the date that the Counter-Party commences activity in ERCOT markets, </a:t>
            </a:r>
            <a:r>
              <a:rPr lang="en-US" sz="2800" dirty="0">
                <a:effectLst/>
                <a:highlight>
                  <a:srgbClr val="00FFFF"/>
                </a:highlight>
                <a:ea typeface="Times New Roman" panose="02020603050405020304" pitchFamily="18" charset="0"/>
              </a:rPr>
              <a:t>RFAF * Max {RTLE during the previous </a:t>
            </a:r>
            <a:r>
              <a:rPr lang="en-US" sz="2800" i="1" dirty="0" err="1">
                <a:effectLst/>
                <a:highlight>
                  <a:srgbClr val="00FFFF"/>
                </a:highlight>
                <a:ea typeface="Times New Roman" panose="02020603050405020304" pitchFamily="18" charset="0"/>
              </a:rPr>
              <a:t>lrq</a:t>
            </a:r>
            <a:r>
              <a:rPr lang="en-US" sz="2800" i="1" dirty="0">
                <a:effectLst/>
                <a:highlight>
                  <a:srgbClr val="00FFFF"/>
                </a:highlight>
                <a:ea typeface="Times New Roman" panose="02020603050405020304" pitchFamily="18" charset="0"/>
              </a:rPr>
              <a:t> </a:t>
            </a:r>
            <a:r>
              <a:rPr lang="en-US" sz="2800" dirty="0">
                <a:effectLst/>
                <a:highlight>
                  <a:srgbClr val="00FFFF"/>
                </a:highlight>
                <a:ea typeface="Times New Roman" panose="02020603050405020304" pitchFamily="18" charset="0"/>
              </a:rPr>
              <a:t>days}, RTLF</a:t>
            </a:r>
            <a:r>
              <a:rPr lang="en-US" sz="2800" dirty="0">
                <a:effectLst/>
                <a:ea typeface="Times New Roman" panose="02020603050405020304" pitchFamily="18" charset="0"/>
              </a:rPr>
              <a:t>] + </a:t>
            </a:r>
            <a:r>
              <a:rPr lang="en-US" sz="2800" dirty="0">
                <a:effectLst/>
                <a:highlight>
                  <a:srgbClr val="FF0000"/>
                </a:highlight>
                <a:ea typeface="Times New Roman" panose="02020603050405020304" pitchFamily="18" charset="0"/>
              </a:rPr>
              <a:t>DFAF * DALE</a:t>
            </a:r>
            <a:r>
              <a:rPr lang="en-US" sz="2800" dirty="0">
                <a:effectLst/>
                <a:ea typeface="Times New Roman" panose="02020603050405020304" pitchFamily="18" charset="0"/>
              </a:rPr>
              <a:t> + </a:t>
            </a:r>
            <a:r>
              <a:rPr lang="en-US" sz="2800" dirty="0">
                <a:effectLst/>
                <a:highlight>
                  <a:srgbClr val="00FF00"/>
                </a:highlight>
                <a:ea typeface="Times New Roman" panose="02020603050405020304" pitchFamily="18" charset="0"/>
              </a:rPr>
              <a:t>Max [RTLCNS, Max {URTA during the previous </a:t>
            </a:r>
            <a:r>
              <a:rPr lang="en-US" sz="2800" i="1" dirty="0" err="1">
                <a:effectLst/>
                <a:highlight>
                  <a:srgbClr val="00FF00"/>
                </a:highlight>
                <a:ea typeface="Times New Roman" panose="02020603050405020304" pitchFamily="18" charset="0"/>
              </a:rPr>
              <a:t>lrq</a:t>
            </a:r>
            <a:r>
              <a:rPr lang="en-US" sz="2800" i="1" dirty="0">
                <a:effectLst/>
                <a:highlight>
                  <a:srgbClr val="00FF00"/>
                </a:highlight>
                <a:ea typeface="Times New Roman" panose="02020603050405020304" pitchFamily="18" charset="0"/>
              </a:rPr>
              <a:t> </a:t>
            </a:r>
            <a:r>
              <a:rPr lang="en-US" sz="2800" dirty="0">
                <a:effectLst/>
                <a:highlight>
                  <a:srgbClr val="00FF00"/>
                </a:highlight>
                <a:ea typeface="Times New Roman" panose="02020603050405020304" pitchFamily="18" charset="0"/>
              </a:rPr>
              <a:t>days}]</a:t>
            </a:r>
            <a:r>
              <a:rPr lang="en-US" sz="2800" dirty="0">
                <a:effectLst/>
                <a:ea typeface="Times New Roman" panose="02020603050405020304" pitchFamily="18" charset="0"/>
              </a:rPr>
              <a:t> + OUT</a:t>
            </a:r>
            <a:r>
              <a:rPr lang="en-US" sz="2800" i="1" baseline="-25000" dirty="0">
                <a:effectLst/>
                <a:ea typeface="Times New Roman" panose="02020603050405020304" pitchFamily="18" charset="0"/>
              </a:rPr>
              <a:t> q</a:t>
            </a:r>
            <a:r>
              <a:rPr lang="en-US" sz="2800" dirty="0">
                <a:effectLst/>
                <a:ea typeface="Times New Roman" panose="02020603050405020304" pitchFamily="18" charset="0"/>
              </a:rPr>
              <a:t> + ILE</a:t>
            </a:r>
            <a:r>
              <a:rPr lang="en-US" sz="2800" baseline="-25000" dirty="0">
                <a:effectLst/>
                <a:ea typeface="Times New Roman" panose="02020603050405020304" pitchFamily="18" charset="0"/>
              </a:rPr>
              <a:t> </a:t>
            </a:r>
            <a:r>
              <a:rPr lang="en-US" sz="2800" i="1" baseline="-25000" dirty="0">
                <a:effectLst/>
                <a:ea typeface="Times New Roman" panose="02020603050405020304" pitchFamily="18" charset="0"/>
              </a:rPr>
              <a:t>q.</a:t>
            </a:r>
          </a:p>
          <a:p>
            <a:pPr lvl="2">
              <a:spcBef>
                <a:spcPts val="0"/>
              </a:spcBef>
              <a:defRPr/>
            </a:pPr>
            <a:r>
              <a:rPr lang="en-US" dirty="0">
                <a:effectLst/>
                <a:highlight>
                  <a:srgbClr val="00FFFF"/>
                </a:highlight>
                <a:ea typeface="Times New Roman" panose="02020603050405020304" pitchFamily="18" charset="0"/>
              </a:rPr>
              <a:t>First</a:t>
            </a:r>
            <a:r>
              <a:rPr lang="en-US" dirty="0">
                <a:effectLst/>
                <a:ea typeface="Times New Roman" panose="02020603050405020304" pitchFamily="18" charset="0"/>
              </a:rPr>
              <a:t> compares initial liability at market entry, RFAF x 40-day max RT invoice exposure and forward liability calculation</a:t>
            </a:r>
          </a:p>
          <a:p>
            <a:pPr lvl="2">
              <a:spcBef>
                <a:spcPts val="0"/>
              </a:spcBef>
              <a:defRPr/>
            </a:pPr>
            <a:r>
              <a:rPr lang="en-US" dirty="0">
                <a:effectLst/>
                <a:highlight>
                  <a:srgbClr val="FF0000"/>
                </a:highlight>
                <a:ea typeface="Times New Roman" panose="02020603050405020304" pitchFamily="18" charset="0"/>
              </a:rPr>
              <a:t>Second</a:t>
            </a:r>
            <a:r>
              <a:rPr lang="en-US" dirty="0">
                <a:effectLst/>
                <a:ea typeface="Times New Roman" panose="02020603050405020304" pitchFamily="18" charset="0"/>
              </a:rPr>
              <a:t> Day Ahead FAF x Day Ahead Liability Extrapolated</a:t>
            </a:r>
          </a:p>
          <a:p>
            <a:pPr lvl="2">
              <a:spcBef>
                <a:spcPts val="0"/>
              </a:spcBef>
              <a:defRPr/>
            </a:pPr>
            <a:r>
              <a:rPr lang="en-US" dirty="0">
                <a:effectLst/>
                <a:highlight>
                  <a:srgbClr val="00FF00"/>
                </a:highlight>
                <a:ea typeface="Times New Roman" panose="02020603050405020304" pitchFamily="18" charset="0"/>
              </a:rPr>
              <a:t>Third</a:t>
            </a:r>
            <a:r>
              <a:rPr lang="en-US" dirty="0">
                <a:effectLst/>
                <a:ea typeface="Times New Roman" panose="02020603050405020304" pitchFamily="18" charset="0"/>
              </a:rPr>
              <a:t> compares RT invoices not paid, Max of Unbilled RT amounts  over 14 recent operating days</a:t>
            </a:r>
          </a:p>
          <a:p>
            <a:pPr lvl="2">
              <a:spcBef>
                <a:spcPts val="0"/>
              </a:spcBef>
              <a:defRPr/>
            </a:pPr>
            <a:r>
              <a:rPr lang="en-US" dirty="0">
                <a:effectLst/>
                <a:ea typeface="Times New Roman" panose="02020603050405020304" pitchFamily="18" charset="0"/>
              </a:rPr>
              <a:t>Fourth OUT looks at sum of Outstanding Invoices then Unbilled DA, Final &amp; True-ups; and CARD revenues</a:t>
            </a:r>
          </a:p>
          <a:p>
            <a:pPr lvl="2">
              <a:spcBef>
                <a:spcPts val="0"/>
              </a:spcBef>
              <a:defRPr/>
            </a:pPr>
            <a:r>
              <a:rPr lang="en-US" dirty="0">
                <a:ea typeface="Times New Roman" panose="02020603050405020304" pitchFamily="18" charset="0"/>
              </a:rPr>
              <a:t>Fifth and final is Load Exposure to POLR’s for mass transition</a:t>
            </a:r>
            <a:endParaRPr lang="en-US" dirty="0">
              <a:effectLst/>
              <a:ea typeface="Times New Roman" panose="02020603050405020304" pitchFamily="18" charset="0"/>
            </a:endParaRP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i="1" baseline="-25000" dirty="0">
              <a:effectLst/>
              <a:ea typeface="Times New Roman" panose="02020603050405020304" pitchFamily="18" charset="0"/>
            </a:endParaRPr>
          </a:p>
          <a:p>
            <a:pPr lvl="1">
              <a:spcBef>
                <a:spcPts val="0"/>
              </a:spcBef>
              <a:defRPr/>
            </a:pPr>
            <a:endParaRPr lang="en-US" sz="2800" dirty="0"/>
          </a:p>
        </p:txBody>
      </p:sp>
    </p:spTree>
    <p:extLst>
      <p:ext uri="{BB962C8B-B14F-4D97-AF65-F5344CB8AC3E}">
        <p14:creationId xmlns:p14="http://schemas.microsoft.com/office/powerpoint/2010/main" val="3094407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07FDC-697F-5CA2-035E-B323DF170925}"/>
              </a:ext>
            </a:extLst>
          </p:cNvPr>
          <p:cNvSpPr>
            <a:spLocks noGrp="1"/>
          </p:cNvSpPr>
          <p:nvPr>
            <p:ph type="title"/>
          </p:nvPr>
        </p:nvSpPr>
        <p:spPr/>
        <p:txBody>
          <a:bodyPr/>
          <a:lstStyle/>
          <a:p>
            <a:r>
              <a:rPr lang="en-US" dirty="0"/>
              <a:t>Estimate Aggregate Liability / Collateral </a:t>
            </a:r>
            <a:r>
              <a:rPr lang="en-US" dirty="0" err="1"/>
              <a:t>req’t</a:t>
            </a:r>
            <a:endParaRPr lang="en-US" dirty="0"/>
          </a:p>
        </p:txBody>
      </p:sp>
      <p:sp>
        <p:nvSpPr>
          <p:cNvPr id="3" name="Content Placeholder 2">
            <a:extLst>
              <a:ext uri="{FF2B5EF4-FFF2-40B4-BE49-F238E27FC236}">
                <a16:creationId xmlns:a16="http://schemas.microsoft.com/office/drawing/2014/main" id="{089BE453-312D-5ABD-E4AB-1128BF08557C}"/>
              </a:ext>
            </a:extLst>
          </p:cNvPr>
          <p:cNvSpPr>
            <a:spLocks noGrp="1"/>
          </p:cNvSpPr>
          <p:nvPr>
            <p:ph idx="1"/>
          </p:nvPr>
        </p:nvSpPr>
        <p:spPr>
          <a:xfrm>
            <a:off x="838200" y="1509204"/>
            <a:ext cx="10515600" cy="4667759"/>
          </a:xfrm>
        </p:spPr>
        <p:txBody>
          <a:bodyPr>
            <a:normAutofit lnSpcReduction="10000"/>
          </a:bodyPr>
          <a:lstStyle/>
          <a:p>
            <a:pPr lvl="1">
              <a:spcBef>
                <a:spcPts val="0"/>
              </a:spcBef>
              <a:defRPr/>
            </a:pPr>
            <a:r>
              <a:rPr lang="en-US" sz="2800" b="1" dirty="0">
                <a:ea typeface="Times New Roman" panose="02020603050405020304" pitchFamily="18" charset="0"/>
              </a:rPr>
              <a:t>Proposed: </a:t>
            </a:r>
            <a:r>
              <a:rPr lang="en-US" sz="2800" dirty="0">
                <a:effectLst/>
                <a:ea typeface="Times New Roman" panose="02020603050405020304" pitchFamily="18" charset="0"/>
              </a:rPr>
              <a:t>EAL </a:t>
            </a:r>
            <a:r>
              <a:rPr lang="en-US" sz="2800" i="1" baseline="-25000" dirty="0">
                <a:effectLst/>
                <a:ea typeface="Times New Roman" panose="02020603050405020304" pitchFamily="18" charset="0"/>
              </a:rPr>
              <a:t>q</a:t>
            </a:r>
            <a:r>
              <a:rPr lang="en-US" sz="2800" dirty="0">
                <a:effectLst/>
                <a:ea typeface="Times New Roman" panose="02020603050405020304" pitchFamily="18" charset="0"/>
              </a:rPr>
              <a:t> = </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Max [Max {</a:t>
            </a:r>
            <a:r>
              <a:rPr lang="en-US" sz="2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NLE*RFAF </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during the previous </a:t>
            </a:r>
            <a:r>
              <a:rPr lang="en-US" sz="2800" dirty="0" err="1">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lrq</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 days}, </a:t>
            </a:r>
            <a:r>
              <a:rPr lang="en-US" sz="2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FAF*NLF]</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Max [(RTLCNS + UDAA),Max {ULE during the previous </a:t>
            </a:r>
            <a:r>
              <a:rPr lang="en-US" sz="2800" dirty="0" err="1">
                <a:effectLst/>
                <a:highlight>
                  <a:srgbClr val="00FF00"/>
                </a:highlight>
                <a:latin typeface="Calibri" panose="020F0502020204030204" pitchFamily="34" charset="0"/>
                <a:ea typeface="Calibri" panose="020F0502020204030204" pitchFamily="34" charset="0"/>
                <a:cs typeface="Calibri" panose="020F0502020204030204" pitchFamily="34" charset="0"/>
              </a:rPr>
              <a:t>lrq</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days}] </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800" dirty="0">
                <a:effectLst/>
                <a:latin typeface="Calibri" panose="020F0502020204030204" pitchFamily="34" charset="0"/>
                <a:ea typeface="Times New Roman" panose="02020603050405020304" pitchFamily="18" charset="0"/>
                <a:cs typeface="Calibri" panose="020F0502020204030204" pitchFamily="34" charset="0"/>
              </a:rPr>
              <a:t>OUT </a:t>
            </a:r>
            <a:r>
              <a:rPr lang="en-US" sz="2800" i="1" baseline="-25000" dirty="0">
                <a:effectLst/>
                <a:latin typeface="Calibri" panose="020F0502020204030204" pitchFamily="34" charset="0"/>
                <a:ea typeface="Times New Roman" panose="02020603050405020304" pitchFamily="18" charset="0"/>
                <a:cs typeface="Calibri" panose="020F0502020204030204" pitchFamily="34" charset="0"/>
              </a:rPr>
              <a:t>q </a:t>
            </a:r>
            <a:r>
              <a:rPr lang="en-US" sz="2800" dirty="0">
                <a:effectLst/>
                <a:latin typeface="Calibri" panose="020F0502020204030204" pitchFamily="34" charset="0"/>
                <a:ea typeface="Times New Roman" panose="02020603050405020304" pitchFamily="18" charset="0"/>
                <a:cs typeface="Calibri" panose="020F0502020204030204" pitchFamily="34" charset="0"/>
              </a:rPr>
              <a:t>+ ILE</a:t>
            </a:r>
            <a:r>
              <a:rPr lang="en-US" sz="2800" baseline="-25000" dirty="0">
                <a:effectLst/>
                <a:latin typeface="Calibri" panose="020F0502020204030204" pitchFamily="34" charset="0"/>
                <a:ea typeface="Times New Roman" panose="02020603050405020304" pitchFamily="18" charset="0"/>
                <a:cs typeface="Calibri" panose="020F0502020204030204" pitchFamily="34" charset="0"/>
              </a:rPr>
              <a:t> </a:t>
            </a:r>
            <a:r>
              <a:rPr lang="en-US" sz="2800" i="1" baseline="-25000" dirty="0">
                <a:effectLst/>
                <a:latin typeface="Calibri" panose="020F0502020204030204" pitchFamily="34" charset="0"/>
                <a:ea typeface="Times New Roman" panose="02020603050405020304" pitchFamily="18" charset="0"/>
                <a:cs typeface="Calibri" panose="020F0502020204030204" pitchFamily="34" charset="0"/>
              </a:rPr>
              <a:t>q</a:t>
            </a:r>
            <a:r>
              <a:rPr lang="en-US" sz="2800" i="1" baseline="-25000" dirty="0">
                <a:effectLst/>
                <a:ea typeface="Times New Roman" panose="02020603050405020304" pitchFamily="18" charset="0"/>
              </a:rPr>
              <a:t>.</a:t>
            </a:r>
          </a:p>
          <a:p>
            <a:pPr lvl="1">
              <a:spcBef>
                <a:spcPts val="0"/>
              </a:spcBef>
              <a:defRPr/>
            </a:pPr>
            <a:r>
              <a:rPr lang="en-US" sz="2800" dirty="0">
                <a:effectLst/>
                <a:ea typeface="Times New Roman" panose="02020603050405020304" pitchFamily="18" charset="0"/>
              </a:rPr>
              <a:t>First term: Max of [</a:t>
            </a:r>
            <a:r>
              <a:rPr lang="en-US" sz="2800" dirty="0">
                <a:effectLst/>
                <a:highlight>
                  <a:srgbClr val="00FFFF"/>
                </a:highlight>
                <a:ea typeface="Times New Roman" panose="02020603050405020304" pitchFamily="18" charset="0"/>
              </a:rPr>
              <a:t>DA/RT net liability </a:t>
            </a:r>
            <a:r>
              <a:rPr lang="en-US" sz="2800" dirty="0">
                <a:effectLst/>
                <a:ea typeface="Times New Roman" panose="02020603050405020304" pitchFamily="18" charset="0"/>
              </a:rPr>
              <a:t>extrapolated x </a:t>
            </a:r>
            <a:r>
              <a:rPr lang="en-US" sz="2800" dirty="0">
                <a:effectLst/>
                <a:highlight>
                  <a:srgbClr val="FFFF00"/>
                </a:highlight>
                <a:ea typeface="Times New Roman" panose="02020603050405020304" pitchFamily="18" charset="0"/>
              </a:rPr>
              <a:t>RFAF</a:t>
            </a:r>
            <a:r>
              <a:rPr lang="en-US" sz="2800" dirty="0">
                <a:effectLst/>
                <a:ea typeface="Times New Roman" panose="02020603050405020304" pitchFamily="18" charset="0"/>
              </a:rPr>
              <a:t> and </a:t>
            </a:r>
            <a:r>
              <a:rPr lang="en-US" sz="2800" dirty="0">
                <a:effectLst/>
                <a:highlight>
                  <a:srgbClr val="FFFF00"/>
                </a:highlight>
                <a:ea typeface="Times New Roman" panose="02020603050405020304" pitchFamily="18" charset="0"/>
              </a:rPr>
              <a:t>FAF</a:t>
            </a:r>
            <a:r>
              <a:rPr lang="en-US" sz="2800" dirty="0">
                <a:effectLst/>
                <a:ea typeface="Times New Roman" panose="02020603050405020304" pitchFamily="18" charset="0"/>
              </a:rPr>
              <a:t> x net DA/RT liability forward]</a:t>
            </a:r>
          </a:p>
          <a:p>
            <a:pPr lvl="1">
              <a:spcBef>
                <a:spcPts val="0"/>
              </a:spcBef>
              <a:defRPr/>
            </a:pPr>
            <a:r>
              <a:rPr lang="en-US" sz="2800" dirty="0">
                <a:effectLst/>
                <a:ea typeface="Times New Roman" panose="02020603050405020304" pitchFamily="18" charset="0"/>
              </a:rPr>
              <a:t>Second term: Max of  RT complete not settled + unbilled DA amounts and Unbilled Liability Extrapolated (based on 14d of DA/RT initial statements)</a:t>
            </a:r>
          </a:p>
          <a:p>
            <a:pPr lvl="1">
              <a:spcBef>
                <a:spcPts val="0"/>
              </a:spcBef>
              <a:defRPr/>
            </a:pPr>
            <a:r>
              <a:rPr lang="en-US" sz="2800" dirty="0">
                <a:effectLst/>
                <a:ea typeface="Times New Roman" panose="02020603050405020304" pitchFamily="18" charset="0"/>
              </a:rPr>
              <a:t>Final terms remain OUT and ILE</a:t>
            </a:r>
          </a:p>
          <a:p>
            <a:pPr lvl="2">
              <a:spcBef>
                <a:spcPts val="0"/>
              </a:spcBef>
              <a:defRPr/>
            </a:pPr>
            <a:r>
              <a:rPr lang="en-US" sz="2400" dirty="0">
                <a:effectLst/>
                <a:highlight>
                  <a:srgbClr val="FFFF00"/>
                </a:highlight>
                <a:ea typeface="Times New Roman" panose="02020603050405020304" pitchFamily="18" charset="0"/>
              </a:rPr>
              <a:t>RFAF</a:t>
            </a:r>
            <a:r>
              <a:rPr lang="en-US" sz="2400" dirty="0">
                <a:effectLst/>
                <a:ea typeface="Times New Roman" panose="02020603050405020304" pitchFamily="18" charset="0"/>
              </a:rPr>
              <a:t>: 21-day future prices / 14 days RTM Prices corresponding to the 14 days in NLE; runs from min 0.5 to max 1.5</a:t>
            </a:r>
            <a:endParaRPr lang="en-US" sz="2400" dirty="0">
              <a:ea typeface="Times New Roman" panose="02020603050405020304" pitchFamily="18" charset="0"/>
            </a:endParaRPr>
          </a:p>
          <a:p>
            <a:pPr lvl="2">
              <a:spcBef>
                <a:spcPts val="0"/>
              </a:spcBef>
              <a:defRPr/>
            </a:pPr>
            <a:r>
              <a:rPr lang="en-US" sz="2400" dirty="0">
                <a:effectLst/>
                <a:highlight>
                  <a:srgbClr val="FFFF00"/>
                </a:highlight>
                <a:ea typeface="Times New Roman" panose="02020603050405020304" pitchFamily="18" charset="0"/>
              </a:rPr>
              <a:t>FAF</a:t>
            </a:r>
            <a:r>
              <a:rPr lang="en-US" sz="2400" dirty="0">
                <a:effectLst/>
                <a:ea typeface="Times New Roman" panose="02020603050405020304" pitchFamily="18" charset="0"/>
              </a:rPr>
              <a:t>: = 21 day futures prices / most recent days 7 RTM Prices corresponding to the 7 days in NLF. Set a floor of 1 for FAF no cap. </a:t>
            </a: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i="1" baseline="-25000" dirty="0">
              <a:effectLst/>
              <a:ea typeface="Times New Roman" panose="02020603050405020304" pitchFamily="18" charset="0"/>
            </a:endParaRPr>
          </a:p>
          <a:p>
            <a:pPr lvl="1">
              <a:spcBef>
                <a:spcPts val="0"/>
              </a:spcBef>
              <a:defRPr/>
            </a:pPr>
            <a:endParaRPr lang="en-US" sz="2800" dirty="0"/>
          </a:p>
        </p:txBody>
      </p:sp>
    </p:spTree>
    <p:extLst>
      <p:ext uri="{BB962C8B-B14F-4D97-AF65-F5344CB8AC3E}">
        <p14:creationId xmlns:p14="http://schemas.microsoft.com/office/powerpoint/2010/main" val="2342008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4C184-DB3E-EC75-D544-D67E745EDD4E}"/>
              </a:ext>
            </a:extLst>
          </p:cNvPr>
          <p:cNvSpPr>
            <a:spLocks noGrp="1"/>
          </p:cNvSpPr>
          <p:nvPr>
            <p:ph type="title"/>
          </p:nvPr>
        </p:nvSpPr>
        <p:spPr/>
        <p:txBody>
          <a:bodyPr/>
          <a:lstStyle/>
          <a:p>
            <a:r>
              <a:rPr lang="en-US" sz="4400" dirty="0"/>
              <a:t>Current EAL Formula vs. Proposal(s) </a:t>
            </a:r>
            <a:endParaRPr lang="en-US" dirty="0"/>
          </a:p>
        </p:txBody>
      </p:sp>
      <p:sp>
        <p:nvSpPr>
          <p:cNvPr id="3" name="Content Placeholder 2">
            <a:extLst>
              <a:ext uri="{FF2B5EF4-FFF2-40B4-BE49-F238E27FC236}">
                <a16:creationId xmlns:a16="http://schemas.microsoft.com/office/drawing/2014/main" id="{AF8D1E66-EE09-83E7-8AC9-3737989A9624}"/>
              </a:ext>
            </a:extLst>
          </p:cNvPr>
          <p:cNvSpPr>
            <a:spLocks noGrp="1"/>
          </p:cNvSpPr>
          <p:nvPr>
            <p:ph idx="1"/>
          </p:nvPr>
        </p:nvSpPr>
        <p:spPr/>
        <p:txBody>
          <a:bodyPr/>
          <a:lstStyle/>
          <a:p>
            <a:pPr marL="0" marR="0" indent="0">
              <a:lnSpc>
                <a:spcPct val="107000"/>
              </a:lnSpc>
              <a:spcBef>
                <a:spcPts val="0"/>
              </a:spcBef>
              <a:spcAft>
                <a:spcPts val="0"/>
              </a:spcAft>
              <a:buNone/>
            </a:pPr>
            <a:r>
              <a:rPr lang="en-US" sz="1400" b="1" dirty="0">
                <a:latin typeface="+mj-lt"/>
                <a:ea typeface="Times New Roman" panose="02020603050405020304" pitchFamily="18" charset="0"/>
              </a:rPr>
              <a:t>Current: Apply the forward factor to the </a:t>
            </a:r>
            <a:r>
              <a:rPr lang="en-US" sz="1400" b="1" u="sng" dirty="0">
                <a:latin typeface="+mj-lt"/>
                <a:ea typeface="Times New Roman" panose="02020603050405020304" pitchFamily="18" charset="0"/>
              </a:rPr>
              <a:t>highest</a:t>
            </a:r>
            <a:r>
              <a:rPr lang="en-US" sz="1400" b="1" dirty="0">
                <a:latin typeface="+mj-lt"/>
                <a:ea typeface="Times New Roman" panose="02020603050405020304" pitchFamily="18" charset="0"/>
              </a:rPr>
              <a:t> extrapolated historical RTM average exposures over the look back period.  </a:t>
            </a:r>
          </a:p>
          <a:p>
            <a:pPr marL="0" marR="0" indent="0">
              <a:lnSpc>
                <a:spcPct val="107000"/>
              </a:lnSpc>
              <a:spcBef>
                <a:spcPts val="0"/>
              </a:spcBef>
              <a:spcAft>
                <a:spcPts val="0"/>
              </a:spcAft>
              <a:buNone/>
            </a:pPr>
            <a:endParaRPr lang="en-US" sz="1400" b="1" dirty="0">
              <a:effectLst/>
              <a:latin typeface="+mj-lt"/>
              <a:ea typeface="Times New Roman" panose="02020603050405020304" pitchFamily="18" charset="0"/>
            </a:endParaRPr>
          </a:p>
          <a:p>
            <a:pPr marL="0" marR="0" indent="0">
              <a:lnSpc>
                <a:spcPct val="107000"/>
              </a:lnSpc>
              <a:spcBef>
                <a:spcPts val="0"/>
              </a:spcBef>
              <a:spcAft>
                <a:spcPts val="0"/>
              </a:spcAft>
              <a:buNone/>
            </a:pPr>
            <a:r>
              <a:rPr lang="en-US" sz="1400" dirty="0">
                <a:effectLst/>
                <a:latin typeface="+mj-lt"/>
                <a:ea typeface="Times New Roman" panose="02020603050405020304" pitchFamily="18" charset="0"/>
              </a:rPr>
              <a:t>EAL </a:t>
            </a:r>
            <a:r>
              <a:rPr lang="en-US" sz="1400" i="1" baseline="-25000" dirty="0">
                <a:effectLst/>
                <a:latin typeface="+mj-lt"/>
                <a:ea typeface="Times New Roman" panose="02020603050405020304" pitchFamily="18" charset="0"/>
              </a:rPr>
              <a:t>q</a:t>
            </a:r>
            <a:r>
              <a:rPr lang="en-US" sz="1400" dirty="0">
                <a:effectLst/>
                <a:latin typeface="+mj-lt"/>
                <a:ea typeface="Times New Roman" panose="02020603050405020304" pitchFamily="18" charset="0"/>
              </a:rPr>
              <a:t> = Max [IEL during the first 40-day period only beginning on the date that the Counter-Party commences activity in ERCOT markets, </a:t>
            </a:r>
            <a:r>
              <a:rPr lang="en-US" sz="1400" dirty="0">
                <a:effectLst/>
                <a:highlight>
                  <a:srgbClr val="00FFFF"/>
                </a:highlight>
                <a:latin typeface="+mj-lt"/>
                <a:ea typeface="Times New Roman" panose="02020603050405020304" pitchFamily="18" charset="0"/>
              </a:rPr>
              <a:t>RFAF * Max {RTLE during the previous </a:t>
            </a:r>
            <a:r>
              <a:rPr lang="en-US" sz="1400" i="1" dirty="0" err="1">
                <a:effectLst/>
                <a:highlight>
                  <a:srgbClr val="00FFFF"/>
                </a:highlight>
                <a:latin typeface="+mj-lt"/>
                <a:ea typeface="Times New Roman" panose="02020603050405020304" pitchFamily="18" charset="0"/>
              </a:rPr>
              <a:t>lrq</a:t>
            </a:r>
            <a:r>
              <a:rPr lang="en-US" sz="1400" i="1" dirty="0">
                <a:effectLst/>
                <a:highlight>
                  <a:srgbClr val="00FFFF"/>
                </a:highlight>
                <a:latin typeface="+mj-lt"/>
                <a:ea typeface="Times New Roman" panose="02020603050405020304" pitchFamily="18" charset="0"/>
              </a:rPr>
              <a:t> </a:t>
            </a:r>
            <a:r>
              <a:rPr lang="en-US" sz="1400" dirty="0">
                <a:effectLst/>
                <a:highlight>
                  <a:srgbClr val="00FFFF"/>
                </a:highlight>
                <a:latin typeface="+mj-lt"/>
                <a:ea typeface="Times New Roman" panose="02020603050405020304" pitchFamily="18" charset="0"/>
              </a:rPr>
              <a:t>days}, RTLF</a:t>
            </a:r>
            <a:r>
              <a:rPr lang="en-US" sz="1400" dirty="0">
                <a:effectLst/>
                <a:latin typeface="+mj-lt"/>
                <a:ea typeface="Times New Roman" panose="02020603050405020304" pitchFamily="18" charset="0"/>
              </a:rPr>
              <a:t>] + DFAF * DALE + </a:t>
            </a:r>
            <a:r>
              <a:rPr lang="en-US" sz="1400" dirty="0">
                <a:effectLst/>
                <a:highlight>
                  <a:srgbClr val="00FF00"/>
                </a:highlight>
                <a:latin typeface="+mj-lt"/>
                <a:ea typeface="Times New Roman" panose="02020603050405020304" pitchFamily="18" charset="0"/>
              </a:rPr>
              <a:t>Max [RTLCNS, Max {URTA during the previous </a:t>
            </a:r>
            <a:r>
              <a:rPr lang="en-US" sz="1400" i="1" dirty="0" err="1">
                <a:effectLst/>
                <a:highlight>
                  <a:srgbClr val="00FF00"/>
                </a:highlight>
                <a:latin typeface="+mj-lt"/>
                <a:ea typeface="Times New Roman" panose="02020603050405020304" pitchFamily="18" charset="0"/>
              </a:rPr>
              <a:t>lrq</a:t>
            </a:r>
            <a:r>
              <a:rPr lang="en-US" sz="1400" i="1" dirty="0">
                <a:effectLst/>
                <a:highlight>
                  <a:srgbClr val="00FF00"/>
                </a:highlight>
                <a:latin typeface="+mj-lt"/>
                <a:ea typeface="Times New Roman" panose="02020603050405020304" pitchFamily="18" charset="0"/>
              </a:rPr>
              <a:t> </a:t>
            </a:r>
            <a:r>
              <a:rPr lang="en-US" sz="1400" dirty="0">
                <a:effectLst/>
                <a:highlight>
                  <a:srgbClr val="00FF00"/>
                </a:highlight>
                <a:latin typeface="+mj-lt"/>
                <a:ea typeface="Times New Roman" panose="02020603050405020304" pitchFamily="18" charset="0"/>
              </a:rPr>
              <a:t>days}]</a:t>
            </a:r>
            <a:r>
              <a:rPr lang="en-US" sz="1400" dirty="0">
                <a:effectLst/>
                <a:latin typeface="+mj-lt"/>
                <a:ea typeface="Times New Roman" panose="02020603050405020304" pitchFamily="18" charset="0"/>
              </a:rPr>
              <a:t> + OUT</a:t>
            </a:r>
            <a:r>
              <a:rPr lang="en-US" sz="1400" i="1" baseline="-25000" dirty="0">
                <a:effectLst/>
                <a:latin typeface="+mj-lt"/>
                <a:ea typeface="Times New Roman" panose="02020603050405020304" pitchFamily="18" charset="0"/>
              </a:rPr>
              <a:t> </a:t>
            </a:r>
            <a:r>
              <a:rPr lang="en-US" sz="1400" dirty="0">
                <a:effectLst/>
                <a:latin typeface="+mj-lt"/>
                <a:ea typeface="Times New Roman" panose="02020603050405020304" pitchFamily="18" charset="0"/>
              </a:rPr>
              <a:t> + ILE</a:t>
            </a:r>
            <a:r>
              <a:rPr lang="en-US" sz="1400" baseline="-25000" dirty="0">
                <a:effectLst/>
                <a:latin typeface="+mj-lt"/>
                <a:ea typeface="Times New Roman" panose="02020603050405020304" pitchFamily="18" charset="0"/>
              </a:rPr>
              <a:t> </a:t>
            </a:r>
            <a:endParaRPr lang="en-US" sz="1400" i="1" baseline="-25000" dirty="0">
              <a:effectLst/>
              <a:latin typeface="+mj-lt"/>
              <a:ea typeface="Times New Roman" panose="02020603050405020304" pitchFamily="18" charset="0"/>
            </a:endParaRPr>
          </a:p>
          <a:p>
            <a:pPr marL="0" marR="0" indent="0" algn="ctr">
              <a:lnSpc>
                <a:spcPct val="107000"/>
              </a:lnSpc>
              <a:spcBef>
                <a:spcPts val="0"/>
              </a:spcBef>
              <a:spcAft>
                <a:spcPts val="0"/>
              </a:spcAft>
              <a:buNone/>
            </a:pPr>
            <a:endParaRPr lang="en-US" sz="1400" i="1" baseline="-25000" dirty="0">
              <a:latin typeface="+mj-lt"/>
              <a:ea typeface="Times New Roman" panose="02020603050405020304" pitchFamily="18" charset="0"/>
            </a:endParaRPr>
          </a:p>
          <a:p>
            <a:pPr marL="0" indent="0" algn="ctr">
              <a:lnSpc>
                <a:spcPct val="107000"/>
              </a:lnSpc>
              <a:spcBef>
                <a:spcPts val="0"/>
              </a:spcBef>
              <a:buNone/>
            </a:pPr>
            <a:endParaRPr lang="en-US" sz="1400" dirty="0">
              <a:solidFill>
                <a:srgbClr val="FF0000"/>
              </a:solidFill>
              <a:latin typeface="+mj-lt"/>
              <a:ea typeface="Calibri" panose="020F0502020204030204" pitchFamily="34" charset="0"/>
            </a:endParaRPr>
          </a:p>
          <a:p>
            <a:pPr marL="0" indent="0">
              <a:lnSpc>
                <a:spcPct val="107000"/>
              </a:lnSpc>
              <a:spcBef>
                <a:spcPts val="0"/>
              </a:spcBef>
              <a:buNone/>
            </a:pPr>
            <a:r>
              <a:rPr lang="en-US" sz="1400" b="1" dirty="0">
                <a:effectLst/>
                <a:latin typeface="+mj-lt"/>
                <a:ea typeface="Calibri" panose="020F0502020204030204" pitchFamily="34" charset="0"/>
                <a:cs typeface="Calibri" panose="020F0502020204030204" pitchFamily="34" charset="0"/>
              </a:rPr>
              <a:t>Scenario #2c: </a:t>
            </a:r>
            <a:r>
              <a:rPr lang="en-US" sz="1400" b="1" dirty="0">
                <a:latin typeface="+mj-lt"/>
                <a:ea typeface="Times New Roman" panose="02020603050405020304" pitchFamily="18" charset="0"/>
              </a:rPr>
              <a:t>Apply the forward factor to each extrapolated historical average exposures and take the highest over the look back period. </a:t>
            </a:r>
          </a:p>
          <a:p>
            <a:pPr marL="0" indent="0" algn="ctr">
              <a:lnSpc>
                <a:spcPct val="107000"/>
              </a:lnSpc>
              <a:spcBef>
                <a:spcPts val="0"/>
              </a:spcBef>
              <a:buNone/>
            </a:pPr>
            <a:endParaRPr lang="en-US" sz="1400" dirty="0">
              <a:solidFill>
                <a:srgbClr val="FF0000"/>
              </a:solidFill>
              <a:latin typeface="+mj-lt"/>
              <a:ea typeface="Calibri" panose="020F0502020204030204" pitchFamily="34" charset="0"/>
            </a:endParaRPr>
          </a:p>
          <a:p>
            <a:pPr marL="0" indent="0">
              <a:lnSpc>
                <a:spcPct val="107000"/>
              </a:lnSpc>
              <a:spcBef>
                <a:spcPts val="0"/>
              </a:spcBef>
              <a:buNone/>
            </a:pPr>
            <a:r>
              <a:rPr lang="en-US" sz="1400" dirty="0">
                <a:effectLst/>
                <a:latin typeface="Arial-BoldMT"/>
                <a:ea typeface="Calibri" panose="020F0502020204030204" pitchFamily="34" charset="0"/>
                <a:cs typeface="Arial-BoldMT"/>
              </a:rPr>
              <a:t>EAL q = Max [IEL during the first 40-day period only beginning on the date that the Counter-Party commences activity in ERCOT markets, </a:t>
            </a:r>
            <a:r>
              <a:rPr lang="en-US" sz="1400" dirty="0">
                <a:solidFill>
                  <a:srgbClr val="FF0000"/>
                </a:solidFill>
                <a:effectLst/>
                <a:highlight>
                  <a:srgbClr val="FFFF00"/>
                </a:highlight>
                <a:latin typeface="Arial-BoldMT"/>
                <a:ea typeface="Calibri" panose="020F0502020204030204" pitchFamily="34" charset="0"/>
                <a:cs typeface="Arial-BoldMT"/>
              </a:rPr>
              <a:t>Max{(</a:t>
            </a:r>
            <a:r>
              <a:rPr lang="en-US" sz="1400" dirty="0">
                <a:effectLst/>
                <a:highlight>
                  <a:srgbClr val="FFFF00"/>
                </a:highlight>
                <a:latin typeface="Arial-BoldMT"/>
                <a:ea typeface="Calibri" panose="020F0502020204030204" pitchFamily="34" charset="0"/>
                <a:cs typeface="Arial-BoldMT"/>
              </a:rPr>
              <a:t>RFAF * </a:t>
            </a:r>
            <a:r>
              <a:rPr lang="en-US" sz="1400" strike="sngStrike" dirty="0">
                <a:solidFill>
                  <a:srgbClr val="FF0000"/>
                </a:solidFill>
                <a:effectLst/>
                <a:highlight>
                  <a:srgbClr val="FFFF00"/>
                </a:highlight>
                <a:latin typeface="Arial-BoldMT"/>
                <a:ea typeface="Calibri" panose="020F0502020204030204" pitchFamily="34" charset="0"/>
                <a:cs typeface="Arial-BoldMT"/>
              </a:rPr>
              <a:t>Max {</a:t>
            </a:r>
            <a:r>
              <a:rPr lang="en-US" sz="1400" dirty="0">
                <a:effectLst/>
                <a:highlight>
                  <a:srgbClr val="FFFF00"/>
                </a:highlight>
                <a:latin typeface="Arial-BoldMT"/>
                <a:ea typeface="Calibri" panose="020F0502020204030204" pitchFamily="34" charset="0"/>
                <a:cs typeface="Arial-BoldMT"/>
              </a:rPr>
              <a:t>RTLE</a:t>
            </a:r>
            <a:r>
              <a:rPr lang="en-US" sz="1400" dirty="0">
                <a:solidFill>
                  <a:srgbClr val="FF0000"/>
                </a:solidFill>
                <a:effectLst/>
                <a:highlight>
                  <a:srgbClr val="FFFF00"/>
                </a:highlight>
                <a:latin typeface="Arial-BoldMT"/>
                <a:ea typeface="Calibri" panose="020F0502020204030204" pitchFamily="34" charset="0"/>
                <a:cs typeface="Arial-BoldMT"/>
              </a:rPr>
              <a:t>)</a:t>
            </a:r>
            <a:r>
              <a:rPr lang="en-US" sz="1400" dirty="0">
                <a:effectLst/>
                <a:highlight>
                  <a:srgbClr val="FFFF00"/>
                </a:highlight>
                <a:latin typeface="Arial-BoldMT"/>
                <a:ea typeface="Calibri" panose="020F0502020204030204" pitchFamily="34" charset="0"/>
                <a:cs typeface="Arial-BoldMT"/>
              </a:rPr>
              <a:t> </a:t>
            </a:r>
            <a:r>
              <a:rPr lang="en-US" sz="1400" dirty="0">
                <a:effectLst/>
                <a:latin typeface="Arial-BoldMT"/>
                <a:ea typeface="Calibri" panose="020F0502020204030204" pitchFamily="34" charset="0"/>
                <a:cs typeface="Arial-BoldMT"/>
              </a:rPr>
              <a:t>during the previous </a:t>
            </a:r>
            <a:r>
              <a:rPr lang="en-US" sz="1400" dirty="0" err="1">
                <a:effectLst/>
                <a:latin typeface="Arial-BoldMT"/>
                <a:ea typeface="Calibri" panose="020F0502020204030204" pitchFamily="34" charset="0"/>
                <a:cs typeface="Arial-BoldMT"/>
              </a:rPr>
              <a:t>lrq</a:t>
            </a:r>
            <a:r>
              <a:rPr lang="en-US" sz="1400" dirty="0">
                <a:effectLst/>
                <a:latin typeface="Arial-BoldMT"/>
                <a:ea typeface="Calibri" panose="020F0502020204030204" pitchFamily="34" charset="0"/>
                <a:cs typeface="Arial-BoldMT"/>
              </a:rPr>
              <a:t> days}, RTLF] + DFAF * DALE + Max [RTLCNS, Max {URTA during the previous </a:t>
            </a:r>
            <a:r>
              <a:rPr lang="en-US" sz="1400" dirty="0" err="1">
                <a:effectLst/>
                <a:latin typeface="Arial-BoldMT"/>
                <a:ea typeface="Calibri" panose="020F0502020204030204" pitchFamily="34" charset="0"/>
                <a:cs typeface="Arial-BoldMT"/>
              </a:rPr>
              <a:t>lrq</a:t>
            </a:r>
            <a:r>
              <a:rPr lang="en-US" sz="1400" dirty="0">
                <a:effectLst/>
                <a:latin typeface="Arial-BoldMT"/>
                <a:ea typeface="Calibri" panose="020F0502020204030204" pitchFamily="34" charset="0"/>
                <a:cs typeface="Arial-BoldMT"/>
              </a:rPr>
              <a:t> days}] + OUT + ILE </a:t>
            </a:r>
          </a:p>
          <a:p>
            <a:pPr marL="0" indent="0" algn="ctr">
              <a:lnSpc>
                <a:spcPct val="107000"/>
              </a:lnSpc>
              <a:spcBef>
                <a:spcPts val="0"/>
              </a:spcBef>
              <a:buNone/>
            </a:pPr>
            <a:endParaRPr lang="en-US" sz="1400" dirty="0">
              <a:solidFill>
                <a:srgbClr val="FF0000"/>
              </a:solidFill>
              <a:effectLst/>
              <a:latin typeface="+mj-lt"/>
              <a:ea typeface="Times New Roman" panose="02020603050405020304" pitchFamily="18" charset="0"/>
            </a:endParaRPr>
          </a:p>
          <a:p>
            <a:pPr lvl="1">
              <a:spcBef>
                <a:spcPts val="0"/>
              </a:spcBef>
              <a:buFont typeface="+mj-lt"/>
              <a:buAutoNum type="arabicPeriod"/>
            </a:pPr>
            <a:r>
              <a:rPr lang="en-US" sz="1000" dirty="0">
                <a:effectLst/>
                <a:latin typeface="Calibri" panose="020F0502020204030204" pitchFamily="34" charset="0"/>
                <a:ea typeface="Calibri" panose="020F0502020204030204" pitchFamily="34" charset="0"/>
                <a:cs typeface="Calibri" panose="020F0502020204030204" pitchFamily="34" charset="0"/>
              </a:rPr>
              <a:t>Minimum of 2 days for MCE for load (vs. 1 day for the current framework) </a:t>
            </a:r>
          </a:p>
          <a:p>
            <a:pPr lvl="1">
              <a:spcBef>
                <a:spcPts val="0"/>
              </a:spcBef>
              <a:buFont typeface="+mj-lt"/>
              <a:buAutoNum type="arabicPeriod"/>
            </a:pPr>
            <a:r>
              <a:rPr lang="en-US" sz="1000" dirty="0">
                <a:effectLst/>
                <a:latin typeface="Calibri" panose="020F0502020204030204" pitchFamily="34" charset="0"/>
                <a:ea typeface="Times New Roman" panose="02020603050405020304" pitchFamily="18" charset="0"/>
                <a:cs typeface="Calibri" panose="020F0502020204030204" pitchFamily="34" charset="0"/>
              </a:rPr>
              <a:t>Look-back periods:</a:t>
            </a:r>
            <a:endParaRPr lang="en-US" sz="1000" dirty="0">
              <a:effectLst/>
              <a:latin typeface="Calibri" panose="020F0502020204030204" pitchFamily="34" charset="0"/>
              <a:cs typeface="Calibri" panose="020F0502020204030204" pitchFamily="34" charset="0"/>
            </a:endParaRPr>
          </a:p>
          <a:p>
            <a:pPr marL="1143000" marR="0" lvl="2" indent="-228600">
              <a:spcBef>
                <a:spcPts val="0"/>
              </a:spcBef>
              <a:spcAft>
                <a:spcPts val="0"/>
              </a:spcAft>
              <a:buFont typeface="+mj-lt"/>
              <a:buAutoNum type="alphaLcParenR"/>
              <a:tabLst>
                <a:tab pos="1371600" algn="l"/>
              </a:tabLst>
            </a:pPr>
            <a:r>
              <a:rPr lang="en-US" sz="1000" kern="100" dirty="0">
                <a:effectLst/>
                <a:latin typeface="Calibri" panose="020F0502020204030204" pitchFamily="34" charset="0"/>
                <a:ea typeface="Calibri" panose="020F0502020204030204" pitchFamily="34" charset="0"/>
                <a:cs typeface="Calibri" panose="020F0502020204030204" pitchFamily="34" charset="0"/>
              </a:rPr>
              <a:t>40 days from May 16 through Sep 15 (summer months) and 20 days lookback from Sep 16 through May 15 (non summer months)</a:t>
            </a:r>
          </a:p>
          <a:p>
            <a:pPr marL="1143000" marR="0" lvl="2" indent="-228600">
              <a:spcBef>
                <a:spcPts val="0"/>
              </a:spcBef>
              <a:spcAft>
                <a:spcPts val="0"/>
              </a:spcAft>
              <a:buFont typeface="+mj-lt"/>
              <a:buAutoNum type="alphaLcParenR"/>
              <a:tabLst>
                <a:tab pos="1371600" algn="l"/>
              </a:tabLst>
            </a:pPr>
            <a:r>
              <a:rPr lang="en-US" sz="1000" kern="100" dirty="0">
                <a:effectLst/>
                <a:latin typeface="Calibri" panose="020F0502020204030204" pitchFamily="34" charset="0"/>
                <a:ea typeface="Calibri" panose="020F0502020204030204" pitchFamily="34" charset="0"/>
                <a:cs typeface="Calibri" panose="020F0502020204030204" pitchFamily="34" charset="0"/>
              </a:rPr>
              <a:t>Traders 20 days irrespective of months.</a:t>
            </a:r>
          </a:p>
          <a:p>
            <a:endParaRPr lang="en-US" dirty="0"/>
          </a:p>
        </p:txBody>
      </p:sp>
    </p:spTree>
    <p:extLst>
      <p:ext uri="{BB962C8B-B14F-4D97-AF65-F5344CB8AC3E}">
        <p14:creationId xmlns:p14="http://schemas.microsoft.com/office/powerpoint/2010/main" val="457602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CC6C1-7F73-BA74-3D4E-9AB66AC882EE}"/>
              </a:ext>
            </a:extLst>
          </p:cNvPr>
          <p:cNvSpPr>
            <a:spLocks noGrp="1"/>
          </p:cNvSpPr>
          <p:nvPr>
            <p:ph type="title"/>
          </p:nvPr>
        </p:nvSpPr>
        <p:spPr/>
        <p:txBody>
          <a:bodyPr/>
          <a:lstStyle/>
          <a:p>
            <a:r>
              <a:rPr lang="en-US" dirty="0"/>
              <a:t>Double top or 2</a:t>
            </a:r>
            <a:r>
              <a:rPr lang="en-US" baseline="30000" dirty="0"/>
              <a:t>nd</a:t>
            </a:r>
            <a:r>
              <a:rPr lang="en-US" dirty="0"/>
              <a:t> higher top example - TPEA </a:t>
            </a:r>
          </a:p>
        </p:txBody>
      </p:sp>
      <p:sp>
        <p:nvSpPr>
          <p:cNvPr id="4" name="Slide Number Placeholder 3">
            <a:extLst>
              <a:ext uri="{FF2B5EF4-FFF2-40B4-BE49-F238E27FC236}">
                <a16:creationId xmlns:a16="http://schemas.microsoft.com/office/drawing/2014/main" id="{75277CCF-A63B-D772-2049-8516D3C29EF8}"/>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7</a:t>
            </a:fld>
            <a:endParaRPr lang="en-US" dirty="0"/>
          </a:p>
        </p:txBody>
      </p:sp>
      <p:sp>
        <p:nvSpPr>
          <p:cNvPr id="5" name="Content Placeholder 2">
            <a:extLst>
              <a:ext uri="{FF2B5EF4-FFF2-40B4-BE49-F238E27FC236}">
                <a16:creationId xmlns:a16="http://schemas.microsoft.com/office/drawing/2014/main" id="{1CD81FFA-5988-7755-B03E-A53C0A0185A7}"/>
              </a:ext>
            </a:extLst>
          </p:cNvPr>
          <p:cNvSpPr>
            <a:spLocks noGrp="1"/>
          </p:cNvSpPr>
          <p:nvPr>
            <p:ph idx="1"/>
          </p:nvPr>
        </p:nvSpPr>
        <p:spPr>
          <a:xfrm>
            <a:off x="1828800" y="723900"/>
            <a:ext cx="8534400" cy="5676900"/>
          </a:xfrm>
        </p:spPr>
        <p:txBody>
          <a:bodyPr/>
          <a:lstStyle/>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p:txBody>
      </p:sp>
      <p:pic>
        <p:nvPicPr>
          <p:cNvPr id="6" name="Picture 5">
            <a:extLst>
              <a:ext uri="{FF2B5EF4-FFF2-40B4-BE49-F238E27FC236}">
                <a16:creationId xmlns:a16="http://schemas.microsoft.com/office/drawing/2014/main" id="{A174FE46-EC23-4CE6-9C19-5F19E3D3700F}"/>
              </a:ext>
            </a:extLst>
          </p:cNvPr>
          <p:cNvPicPr>
            <a:picLocks noChangeAspect="1"/>
          </p:cNvPicPr>
          <p:nvPr/>
        </p:nvPicPr>
        <p:blipFill>
          <a:blip r:embed="rId2"/>
          <a:stretch>
            <a:fillRect/>
          </a:stretch>
        </p:blipFill>
        <p:spPr>
          <a:xfrm>
            <a:off x="1636373" y="1690687"/>
            <a:ext cx="6256562" cy="4241699"/>
          </a:xfrm>
          <a:prstGeom prst="rect">
            <a:avLst/>
          </a:prstGeom>
        </p:spPr>
      </p:pic>
      <p:sp>
        <p:nvSpPr>
          <p:cNvPr id="7" name="Content Placeholder 2">
            <a:extLst>
              <a:ext uri="{FF2B5EF4-FFF2-40B4-BE49-F238E27FC236}">
                <a16:creationId xmlns:a16="http://schemas.microsoft.com/office/drawing/2014/main" id="{F2512281-96CE-9EE8-08CE-CE7BB92AEAF0}"/>
              </a:ext>
            </a:extLst>
          </p:cNvPr>
          <p:cNvSpPr txBox="1">
            <a:spLocks/>
          </p:cNvSpPr>
          <p:nvPr/>
        </p:nvSpPr>
        <p:spPr>
          <a:xfrm>
            <a:off x="8305800" y="1753299"/>
            <a:ext cx="2885114" cy="540950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400" b="1" dirty="0">
                <a:latin typeface="Calibri" panose="020F0502020204030204" pitchFamily="34" charset="0"/>
                <a:ea typeface="Times New Roman" panose="02020603050405020304" pitchFamily="18" charset="0"/>
              </a:rPr>
              <a:t>Disadvantage of the current EAL formula:</a:t>
            </a:r>
          </a:p>
          <a:p>
            <a:pPr marL="0" indent="0">
              <a:spcBef>
                <a:spcPts val="0"/>
              </a:spcBef>
              <a:buNone/>
            </a:pPr>
            <a:r>
              <a:rPr lang="en-US" sz="1400" dirty="0">
                <a:latin typeface="Calibri" panose="020F0502020204030204" pitchFamily="34" charset="0"/>
                <a:ea typeface="Times New Roman" panose="02020603050405020304" pitchFamily="18" charset="0"/>
              </a:rPr>
              <a:t>Overcollateralization and the related cost to the marketplace caused by “Double top or higher 2</a:t>
            </a:r>
            <a:r>
              <a:rPr lang="en-US" sz="1400" baseline="30000" dirty="0">
                <a:latin typeface="Calibri" panose="020F0502020204030204" pitchFamily="34" charset="0"/>
                <a:ea typeface="Times New Roman" panose="02020603050405020304" pitchFamily="18" charset="0"/>
              </a:rPr>
              <a:t>nd</a:t>
            </a:r>
            <a:r>
              <a:rPr lang="en-US" sz="1400" dirty="0">
                <a:latin typeface="Calibri" panose="020F0502020204030204" pitchFamily="34" charset="0"/>
                <a:ea typeface="Times New Roman" panose="02020603050405020304" pitchFamily="18" charset="0"/>
              </a:rPr>
              <a:t> top”, which was brought up by a number of market participants. The current EAL/TPEA framework could lead to unreasonably high collateralization (large positive gaps), especially when the high volatility event is followed up by another price surge.  This is due to the current framework applying the forward factor against the highest extrapolated historical exposure.    </a:t>
            </a:r>
          </a:p>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a:p>
            <a:pPr marL="0" indent="0">
              <a:spcBef>
                <a:spcPts val="0"/>
              </a:spcBef>
              <a:buNone/>
            </a:pPr>
            <a:endParaRPr lang="en-US" sz="1400" b="1"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569835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23860-7F53-4966-86CF-75E2176DF76A}"/>
              </a:ext>
            </a:extLst>
          </p:cNvPr>
          <p:cNvSpPr>
            <a:spLocks noGrp="1"/>
          </p:cNvSpPr>
          <p:nvPr>
            <p:ph type="title"/>
          </p:nvPr>
        </p:nvSpPr>
        <p:spPr>
          <a:xfrm>
            <a:off x="1905000" y="243683"/>
            <a:ext cx="8458200" cy="518691"/>
          </a:xfrm>
        </p:spPr>
        <p:txBody>
          <a:bodyPr/>
          <a:lstStyle/>
          <a:p>
            <a:pPr algn="ctr"/>
            <a:r>
              <a:rPr lang="en-US" sz="2000" dirty="0"/>
              <a:t>ERCOT recommendation: S2c</a:t>
            </a:r>
          </a:p>
        </p:txBody>
      </p:sp>
      <p:sp>
        <p:nvSpPr>
          <p:cNvPr id="4" name="Slide Number Placeholder 3">
            <a:extLst>
              <a:ext uri="{FF2B5EF4-FFF2-40B4-BE49-F238E27FC236}">
                <a16:creationId xmlns:a16="http://schemas.microsoft.com/office/drawing/2014/main" id="{17DB2987-2A6C-46E9-A624-4603F6AF7783}"/>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8</a:t>
            </a:fld>
            <a:endParaRPr lang="en-US" dirty="0"/>
          </a:p>
        </p:txBody>
      </p:sp>
      <p:sp>
        <p:nvSpPr>
          <p:cNvPr id="7" name="Content Placeholder 2">
            <a:extLst>
              <a:ext uri="{FF2B5EF4-FFF2-40B4-BE49-F238E27FC236}">
                <a16:creationId xmlns:a16="http://schemas.microsoft.com/office/drawing/2014/main" id="{5A0835AC-BF0E-4AAB-93DF-8A0DC56B9C1E}"/>
              </a:ext>
            </a:extLst>
          </p:cNvPr>
          <p:cNvSpPr>
            <a:spLocks noGrp="1"/>
          </p:cNvSpPr>
          <p:nvPr>
            <p:ph idx="1"/>
          </p:nvPr>
        </p:nvSpPr>
        <p:spPr>
          <a:xfrm>
            <a:off x="1851660" y="1066800"/>
            <a:ext cx="8724900" cy="5189913"/>
          </a:xfrm>
        </p:spPr>
        <p:txBody>
          <a:bodyPr/>
          <a:lstStyle/>
          <a:p>
            <a:pPr marL="0" indent="0">
              <a:lnSpc>
                <a:spcPct val="107000"/>
              </a:lnSpc>
              <a:spcBef>
                <a:spcPts val="0"/>
              </a:spcBef>
              <a:buNone/>
            </a:pPr>
            <a:r>
              <a:rPr lang="en-US" sz="1400" b="1" dirty="0">
                <a:ea typeface="Calibri" panose="020F0502020204030204" pitchFamily="34" charset="0"/>
                <a:cs typeface="Arial-BoldMT"/>
              </a:rPr>
              <a:t>Scenario #2c: </a:t>
            </a:r>
            <a:endParaRPr lang="en-US" sz="1400" dirty="0">
              <a:ea typeface="Calibri" panose="020F0502020204030204" pitchFamily="34" charset="0"/>
              <a:cs typeface="Arial-BoldMT"/>
            </a:endParaRPr>
          </a:p>
          <a:p>
            <a:pPr marL="0" indent="0" algn="ctr">
              <a:lnSpc>
                <a:spcPct val="107000"/>
              </a:lnSpc>
              <a:spcBef>
                <a:spcPts val="0"/>
              </a:spcBef>
              <a:buNone/>
            </a:pPr>
            <a:endParaRPr lang="en-US" sz="1400" dirty="0">
              <a:solidFill>
                <a:srgbClr val="FF0000"/>
              </a:solidFill>
              <a:ea typeface="Times New Roman" panose="02020603050405020304" pitchFamily="18" charset="0"/>
            </a:endParaRPr>
          </a:p>
          <a:p>
            <a:pPr marL="0" indent="0">
              <a:lnSpc>
                <a:spcPct val="107000"/>
              </a:lnSpc>
              <a:spcBef>
                <a:spcPts val="0"/>
              </a:spcBef>
              <a:buNone/>
            </a:pPr>
            <a:r>
              <a:rPr lang="en-US" sz="1400" dirty="0">
                <a:ea typeface="Times New Roman" panose="02020603050405020304" pitchFamily="18" charset="0"/>
              </a:rPr>
              <a:t>Advantages:</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Solves the overcollateralization issue due to “double top”</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Reduces negative gaps across the board for all MP activity type and all periods analyzed </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Easier to implement vs. S6:  </a:t>
            </a:r>
          </a:p>
          <a:p>
            <a:pPr lvl="2">
              <a:spcBef>
                <a:spcPts val="0"/>
              </a:spcBef>
              <a:buFont typeface="Wingdings" panose="05000000000000000000" pitchFamily="2" charset="2"/>
              <a:buChar char="§"/>
            </a:pPr>
            <a:r>
              <a:rPr lang="en-US" sz="1400" dirty="0">
                <a:ea typeface="Calibri" panose="020F0502020204030204" pitchFamily="34" charset="0"/>
                <a:cs typeface="Calibri" panose="020F0502020204030204" pitchFamily="34" charset="0"/>
              </a:rPr>
              <a:t>Scenario 2c cost estimate – $</a:t>
            </a:r>
          </a:p>
          <a:p>
            <a:pPr lvl="2">
              <a:spcBef>
                <a:spcPts val="0"/>
              </a:spcBef>
              <a:buFont typeface="Wingdings" panose="05000000000000000000" pitchFamily="2" charset="2"/>
              <a:buChar char="§"/>
            </a:pPr>
            <a:r>
              <a:rPr lang="en-US" sz="1400" dirty="0">
                <a:ea typeface="Calibri" panose="020F0502020204030204" pitchFamily="34" charset="0"/>
                <a:cs typeface="Calibri" panose="020F0502020204030204" pitchFamily="34" charset="0"/>
              </a:rPr>
              <a:t>Scenario 6 cost range - $$$$  </a:t>
            </a:r>
          </a:p>
          <a:p>
            <a:pPr marL="0" indent="0">
              <a:lnSpc>
                <a:spcPct val="107000"/>
              </a:lnSpc>
              <a:spcBef>
                <a:spcPts val="0"/>
              </a:spcBef>
              <a:buNone/>
            </a:pPr>
            <a:r>
              <a:rPr lang="en-US" sz="1400" dirty="0">
                <a:ea typeface="Times New Roman" panose="02020603050405020304" pitchFamily="18" charset="0"/>
              </a:rPr>
              <a:t>Disadvantages:</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For some entities and under certain circumstances EAL will lose the sensitivity to futures movements </a:t>
            </a:r>
          </a:p>
          <a:p>
            <a:pPr marL="457200" lvl="1" indent="0">
              <a:spcBef>
                <a:spcPts val="0"/>
              </a:spcBef>
              <a:buNone/>
            </a:pPr>
            <a:endParaRPr lang="en-US" sz="1400" dirty="0">
              <a:ea typeface="Calibri" panose="020F0502020204030204" pitchFamily="34" charset="0"/>
              <a:cs typeface="Calibri" panose="020F0502020204030204" pitchFamily="34" charset="0"/>
            </a:endParaRPr>
          </a:p>
          <a:p>
            <a:pPr marL="0" indent="0">
              <a:lnSpc>
                <a:spcPct val="107000"/>
              </a:lnSpc>
              <a:spcBef>
                <a:spcPts val="0"/>
              </a:spcBef>
              <a:buNone/>
            </a:pPr>
            <a:r>
              <a:rPr lang="en-US" sz="1400" b="1" dirty="0">
                <a:ea typeface="Calibri" panose="020F0502020204030204" pitchFamily="34" charset="0"/>
                <a:cs typeface="Arial-BoldMT"/>
              </a:rPr>
              <a:t>Scenario #6: </a:t>
            </a:r>
            <a:endParaRPr lang="en-US" sz="1400" dirty="0">
              <a:ea typeface="Calibri" panose="020F0502020204030204" pitchFamily="34" charset="0"/>
              <a:cs typeface="Arial-BoldMT"/>
            </a:endParaRPr>
          </a:p>
          <a:p>
            <a:pPr marL="0" indent="0" algn="ctr">
              <a:lnSpc>
                <a:spcPct val="107000"/>
              </a:lnSpc>
              <a:spcBef>
                <a:spcPts val="0"/>
              </a:spcBef>
              <a:buNone/>
            </a:pPr>
            <a:endParaRPr lang="en-US" sz="1400" dirty="0">
              <a:ea typeface="Times New Roman" panose="02020603050405020304" pitchFamily="18" charset="0"/>
            </a:endParaRPr>
          </a:p>
          <a:p>
            <a:pPr marL="0" indent="0">
              <a:lnSpc>
                <a:spcPct val="107000"/>
              </a:lnSpc>
              <a:spcBef>
                <a:spcPts val="0"/>
              </a:spcBef>
              <a:buNone/>
            </a:pPr>
            <a:r>
              <a:rPr lang="en-US" sz="1400" dirty="0">
                <a:ea typeface="Times New Roman" panose="02020603050405020304" pitchFamily="18" charset="0"/>
              </a:rPr>
              <a:t>Advantages:</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Solves the overcollateralization issue due to “double top”</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Reduces negative gaps for most entities, especially for load </a:t>
            </a:r>
          </a:p>
          <a:p>
            <a:pPr marL="457200" lvl="1" indent="0">
              <a:spcBef>
                <a:spcPts val="0"/>
              </a:spcBef>
              <a:buNone/>
            </a:pPr>
            <a:endParaRPr lang="en-US" sz="1400" dirty="0">
              <a:ea typeface="Calibri" panose="020F0502020204030204" pitchFamily="34" charset="0"/>
              <a:cs typeface="Calibri" panose="020F0502020204030204" pitchFamily="34" charset="0"/>
            </a:endParaRPr>
          </a:p>
          <a:p>
            <a:pPr marL="0" indent="0">
              <a:lnSpc>
                <a:spcPct val="107000"/>
              </a:lnSpc>
              <a:spcBef>
                <a:spcPts val="0"/>
              </a:spcBef>
              <a:buNone/>
            </a:pPr>
            <a:r>
              <a:rPr lang="en-US" sz="1400" dirty="0">
                <a:ea typeface="Times New Roman" panose="02020603050405020304" pitchFamily="18" charset="0"/>
              </a:rPr>
              <a:t>Disadvantages:</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For some periods, increases negative gaps for some MP’s or segment of the market (e.g., Traders)   </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Costly to implement vs. S2c. Cost and length of implementation could be as much 4 times compared to S2c</a:t>
            </a:r>
          </a:p>
          <a:p>
            <a:pPr lvl="1">
              <a:spcBef>
                <a:spcPts val="0"/>
              </a:spcBef>
              <a:buFont typeface="+mj-lt"/>
              <a:buAutoNum type="arabicPeriod"/>
            </a:pPr>
            <a:r>
              <a:rPr lang="en-US" sz="1400" dirty="0">
                <a:ea typeface="Calibri" panose="020F0502020204030204" pitchFamily="34" charset="0"/>
                <a:cs typeface="Calibri" panose="020F0502020204030204" pitchFamily="34" charset="0"/>
              </a:rPr>
              <a:t>For some entities and under certain circumstances EAL will lose the sensitivity to futures movements </a:t>
            </a:r>
          </a:p>
          <a:p>
            <a:pPr lvl="1">
              <a:spcBef>
                <a:spcPts val="0"/>
              </a:spcBef>
              <a:buFont typeface="+mj-lt"/>
              <a:buAutoNum type="arabicPeriod"/>
            </a:pPr>
            <a:endParaRPr lang="en-US" sz="1200" dirty="0">
              <a:ea typeface="Calibri" panose="020F0502020204030204" pitchFamily="34" charset="0"/>
              <a:cs typeface="Calibri" panose="020F0502020204030204" pitchFamily="34" charset="0"/>
            </a:endParaRPr>
          </a:p>
          <a:p>
            <a:pPr marL="457200" lvl="1" indent="0">
              <a:spcBef>
                <a:spcPts val="0"/>
              </a:spcBef>
              <a:buNone/>
            </a:pPr>
            <a:endParaRPr lang="en-US" sz="1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7637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a:xfrm>
            <a:off x="838200" y="365125"/>
            <a:ext cx="10515600" cy="868057"/>
          </a:xfrm>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a:xfrm>
            <a:off x="838200" y="1367406"/>
            <a:ext cx="10515600" cy="4809557"/>
          </a:xfrm>
        </p:spPr>
        <p:txBody>
          <a:bodyPr>
            <a:norm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NPRR1243, Revision to Requirements for Notice and Release of Protected Information or ECEII to Certain Governmental Authorities.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NPRR1250, RPS Mandatory Program Termination.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NPRR1252, Pre-notice for Sharing of Some Information, Addition of Research and Innovation Partner, Clarifying Notice Requirements.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NPRR1247, Incorporation of Congestion Cost Savings Test in Economic Evaluation of Transmission Projects.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NPRR1253, Incorporate ESR Charging Load Information into ICCP.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NPRR1258, TSP Performance Monitoring Update. </a:t>
            </a:r>
            <a:endParaRPr lang="en-US" sz="20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0931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87ff0d5-859f-4698-9b9b-079befd22fd5}" enabled="1" method="Standard" siteId="{482dc10d-9180-4c99-816e-70ee2557afd5}" contentBits="0" removed="0"/>
</clbl:labelList>
</file>

<file path=docProps/app.xml><?xml version="1.0" encoding="utf-8"?>
<Properties xmlns="http://schemas.openxmlformats.org/officeDocument/2006/extended-properties" xmlns:vt="http://schemas.openxmlformats.org/officeDocument/2006/docPropsVTypes">
  <TotalTime>2704</TotalTime>
  <Words>1283</Words>
  <Application>Microsoft Office PowerPoint</Application>
  <PresentationFormat>Widescreen</PresentationFormat>
  <Paragraphs>104</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Aptos</vt:lpstr>
      <vt:lpstr>Arial</vt:lpstr>
      <vt:lpstr>Arial-BoldMT</vt:lpstr>
      <vt:lpstr>Calibri</vt:lpstr>
      <vt:lpstr>Calibri Light</vt:lpstr>
      <vt:lpstr>Roboto</vt:lpstr>
      <vt:lpstr>Times New Roman</vt:lpstr>
      <vt:lpstr>Wingdings</vt:lpstr>
      <vt:lpstr>Office Theme</vt:lpstr>
      <vt:lpstr>Credit Finance Sub Group Update to the Technical Advisory Committee</vt:lpstr>
      <vt:lpstr>General Update </vt:lpstr>
      <vt:lpstr>CMM System and Report Enhancements for December 2024</vt:lpstr>
      <vt:lpstr>Estimate Aggregate Liability / Collateral req’t</vt:lpstr>
      <vt:lpstr>Estimate Aggregate Liability / Collateral req’t</vt:lpstr>
      <vt:lpstr>Current EAL Formula vs. Proposal(s) </vt:lpstr>
      <vt:lpstr>Double top or 2nd higher top example - TPEA </vt:lpstr>
      <vt:lpstr>ERCOT recommendation: S2c</vt:lpstr>
      <vt:lpstr>NPRR’s Reviewed</vt:lpstr>
      <vt:lpstr>Monthly Highlights: Sept – Oct 2024</vt:lpstr>
      <vt:lpstr>Available Credit by Type Compared to Total Potential Exposure (TPE): October YTD</vt:lpstr>
      <vt:lpstr>Discretionary Collateral October T2Mos</vt:lpstr>
      <vt:lpstr>Issuer Credit Limits vs Total LC Amounts Per Issuer: End-October 2024</vt:lpstr>
      <vt:lpstr>Questions?</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Sager, Brenden</cp:lastModifiedBy>
  <cp:revision>72</cp:revision>
  <dcterms:created xsi:type="dcterms:W3CDTF">2022-08-01T15:23:51Z</dcterms:created>
  <dcterms:modified xsi:type="dcterms:W3CDTF">2024-11-19T20:46:08Z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2024-09-18T20:41:41Z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fb0cf853-2bb6-46bc-b0a5-93f16a1c1c2c</vt:lpwstr>
  </property>
  <property fmtid="{D5CDD505-2E9C-101B-9397-08002B2CF9AE}" pid="8" name="MSIP_Label_7084cbda-52b8-46fb-a7b7-cb5bd465ed85_ContentBits">
    <vt:lpwstr>0</vt:lpwstr>
  </property>
</Properties>
</file>