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321" r:id="rId6"/>
    <p:sldId id="335" r:id="rId7"/>
    <p:sldId id="367" r:id="rId8"/>
    <p:sldId id="356" r:id="rId9"/>
    <p:sldId id="362" r:id="rId10"/>
    <p:sldId id="365"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Booe" initials="JB" lastIdx="1" clrIdx="0">
    <p:extLst>
      <p:ext uri="{19B8F6BF-5375-455C-9EA6-DF929625EA0E}">
        <p15:presenceInfo xmlns:p15="http://schemas.microsoft.com/office/powerpoint/2012/main" userId="Jonathan Bo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BD"/>
    <a:srgbClr val="EF7D31"/>
    <a:srgbClr val="193767"/>
    <a:srgbClr val="F03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96272"/>
  </p:normalViewPr>
  <p:slideViewPr>
    <p:cSldViewPr snapToGrid="0" snapToObjects="1">
      <p:cViewPr varScale="1">
        <p:scale>
          <a:sx n="68" d="100"/>
          <a:sy n="68" d="100"/>
        </p:scale>
        <p:origin x="96" y="188"/>
      </p:cViewPr>
      <p:guideLst>
        <p:guide orient="horz" pos="2184"/>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DC561-7985-4192-86E3-2C86A16D72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4F773E-8D31-41C8-BE24-C4D1E24CF98B}">
      <dgm:prSet custT="1"/>
      <dgm:spPr>
        <a:solidFill>
          <a:srgbClr val="009ABD"/>
        </a:solidFill>
        <a:ln>
          <a:noFill/>
        </a:ln>
      </dgm:spPr>
      <dgm:t>
        <a:bodyPr/>
        <a:lstStyle/>
        <a:p>
          <a:pPr marL="0"/>
          <a:r>
            <a:rPr lang="en-US" sz="1600" b="1" dirty="0">
              <a:effectLst/>
              <a:latin typeface="Garamond-Bold"/>
              <a:cs typeface="Arial" panose="020B0604020202020204" pitchFamily="34" charset="0"/>
            </a:rPr>
            <a:t>Department of Energy</a:t>
          </a:r>
        </a:p>
      </dgm:t>
    </dgm:pt>
    <dgm:pt modelId="{8B522CDC-F0EF-4245-BC0A-52E83E02054B}" type="parTrans" cxnId="{B2397CC7-26A7-4E42-BAE3-A0EB124FB80A}">
      <dgm:prSet/>
      <dgm:spPr/>
      <dgm:t>
        <a:bodyPr/>
        <a:lstStyle/>
        <a:p>
          <a:endParaRPr lang="en-US" sz="1400">
            <a:latin typeface="Arial" panose="020B0604020202020204" pitchFamily="34" charset="0"/>
            <a:cs typeface="Arial" panose="020B0604020202020204" pitchFamily="34" charset="0"/>
          </a:endParaRPr>
        </a:p>
      </dgm:t>
    </dgm:pt>
    <dgm:pt modelId="{EA269EF1-FDE2-4A6E-A4F5-E83E3F72F3C7}" type="sibTrans" cxnId="{B2397CC7-26A7-4E42-BAE3-A0EB124FB80A}">
      <dgm:prSet/>
      <dgm:spPr/>
      <dgm:t>
        <a:bodyPr/>
        <a:lstStyle/>
        <a:p>
          <a:endParaRPr lang="en-US" sz="1400">
            <a:latin typeface="Arial" panose="020B0604020202020204" pitchFamily="34" charset="0"/>
            <a:cs typeface="Arial" panose="020B0604020202020204" pitchFamily="34" charset="0"/>
          </a:endParaRPr>
        </a:p>
      </dgm:t>
    </dgm:pt>
    <dgm:pt modelId="{FE671EFB-11F5-4B95-A756-C917D7A7E9D6}">
      <dgm:prSet custT="1"/>
      <dgm:spPr>
        <a:solidFill>
          <a:srgbClr val="009ABD"/>
        </a:solidFill>
        <a:ln>
          <a:noFill/>
        </a:ln>
      </dgm:spPr>
      <dgm:t>
        <a:bodyPr/>
        <a:lstStyle/>
        <a:p>
          <a:r>
            <a:rPr lang="en-US" sz="1600" b="1" dirty="0">
              <a:effectLst/>
              <a:latin typeface="Garamond-Bold"/>
              <a:cs typeface="Arial" panose="020B0604020202020204" pitchFamily="34" charset="0"/>
            </a:rPr>
            <a:t>National Petroleum Council</a:t>
          </a:r>
          <a:endParaRPr lang="en-US" sz="1600" dirty="0">
            <a:effectLst/>
            <a:latin typeface="Garamond-Bold"/>
            <a:cs typeface="Arial" panose="020B0604020202020204" pitchFamily="34" charset="0"/>
          </a:endParaRPr>
        </a:p>
      </dgm:t>
    </dgm:pt>
    <dgm:pt modelId="{8F61001B-28C6-43C9-AC49-459B149244E6}" type="parTrans" cxnId="{4681AA86-B3E9-49F5-B16F-6063E28282C2}">
      <dgm:prSet/>
      <dgm:spPr/>
      <dgm:t>
        <a:bodyPr/>
        <a:lstStyle/>
        <a:p>
          <a:endParaRPr lang="en-US" sz="1400">
            <a:latin typeface="Arial" panose="020B0604020202020204" pitchFamily="34" charset="0"/>
            <a:cs typeface="Arial" panose="020B0604020202020204" pitchFamily="34" charset="0"/>
          </a:endParaRPr>
        </a:p>
      </dgm:t>
    </dgm:pt>
    <dgm:pt modelId="{F91834A9-C7D3-41F8-95AE-278B7E0FE931}" type="sibTrans" cxnId="{4681AA86-B3E9-49F5-B16F-6063E28282C2}">
      <dgm:prSet/>
      <dgm:spPr/>
      <dgm:t>
        <a:bodyPr/>
        <a:lstStyle/>
        <a:p>
          <a:endParaRPr lang="en-US" sz="1400">
            <a:latin typeface="Arial" panose="020B0604020202020204" pitchFamily="34" charset="0"/>
            <a:cs typeface="Arial" panose="020B0604020202020204" pitchFamily="34" charset="0"/>
          </a:endParaRPr>
        </a:p>
      </dgm:t>
    </dgm:pt>
    <dgm:pt modelId="{7C08DB1D-11E2-C240-9D90-94C278DCD760}">
      <dgm:prSet custT="1"/>
      <dgm:spPr>
        <a:solidFill>
          <a:srgbClr val="009ABD"/>
        </a:solidFill>
        <a:ln>
          <a:noFill/>
        </a:ln>
      </dgm:spPr>
      <dgm:t>
        <a:bodyPr/>
        <a:lstStyle/>
        <a:p>
          <a:pPr marL="0"/>
          <a:r>
            <a:rPr lang="en-US" sz="1600" b="1" dirty="0">
              <a:effectLst/>
              <a:latin typeface="Garamond-Bold"/>
              <a:cs typeface="Arial" panose="020B0604020202020204" pitchFamily="34" charset="0"/>
            </a:rPr>
            <a:t>National Institute of Standards and Technology</a:t>
          </a:r>
        </a:p>
        <a:p>
          <a:pPr marL="0"/>
          <a:endParaRPr lang="en-US" sz="1400" b="1" dirty="0">
            <a:latin typeface="Arial" panose="020B0604020202020204" pitchFamily="34" charset="0"/>
            <a:cs typeface="Arial" panose="020B0604020202020204" pitchFamily="34" charset="0"/>
          </a:endParaRPr>
        </a:p>
      </dgm:t>
    </dgm:pt>
    <dgm:pt modelId="{5B9B1E59-CB02-9742-B08D-28AF1787357E}" type="parTrans" cxnId="{EB20BE43-1D4F-AA44-8F79-C2C5C9FD0E29}">
      <dgm:prSet/>
      <dgm:spPr/>
      <dgm:t>
        <a:bodyPr/>
        <a:lstStyle/>
        <a:p>
          <a:endParaRPr lang="en-US" sz="1400">
            <a:latin typeface="Arial" panose="020B0604020202020204" pitchFamily="34" charset="0"/>
            <a:cs typeface="Arial" panose="020B0604020202020204" pitchFamily="34" charset="0"/>
          </a:endParaRPr>
        </a:p>
      </dgm:t>
    </dgm:pt>
    <dgm:pt modelId="{B56C769D-56BF-C645-A7AC-A2EEC9E92F8F}" type="sibTrans" cxnId="{EB20BE43-1D4F-AA44-8F79-C2C5C9FD0E29}">
      <dgm:prSet/>
      <dgm:spPr/>
      <dgm:t>
        <a:bodyPr/>
        <a:lstStyle/>
        <a:p>
          <a:endParaRPr lang="en-US" sz="1400">
            <a:latin typeface="Arial" panose="020B0604020202020204" pitchFamily="34" charset="0"/>
            <a:cs typeface="Arial" panose="020B0604020202020204" pitchFamily="34" charset="0"/>
          </a:endParaRPr>
        </a:p>
      </dgm:t>
    </dgm:pt>
    <dgm:pt modelId="{2F51D76A-A693-E94F-A084-8A8015C8B9FF}">
      <dgm:prSet custT="1"/>
      <dgm:spPr>
        <a:solidFill>
          <a:srgbClr val="009ABD"/>
        </a:solidFill>
        <a:ln>
          <a:noFill/>
        </a:ln>
      </dgm:spPr>
      <dgm:t>
        <a:bodyPr/>
        <a:lstStyle/>
        <a:p>
          <a:r>
            <a:rPr lang="en-US" sz="1600" b="1" dirty="0">
              <a:effectLst/>
              <a:latin typeface="Garamond-Bold"/>
              <a:cs typeface="Arial" panose="020B0604020202020204" pitchFamily="34" charset="0"/>
            </a:rPr>
            <a:t>Federal Energy Regulatory Commission</a:t>
          </a:r>
        </a:p>
      </dgm:t>
    </dgm:pt>
    <dgm:pt modelId="{C1BA5247-6832-A047-AA6E-CC8A8A51F1B5}" type="parTrans" cxnId="{823356F4-0A13-1F4D-8230-BB0AAD8DC9EF}">
      <dgm:prSet/>
      <dgm:spPr/>
      <dgm:t>
        <a:bodyPr/>
        <a:lstStyle/>
        <a:p>
          <a:endParaRPr lang="en-US" sz="1400">
            <a:latin typeface="Arial" panose="020B0604020202020204" pitchFamily="34" charset="0"/>
            <a:cs typeface="Arial" panose="020B0604020202020204" pitchFamily="34" charset="0"/>
          </a:endParaRPr>
        </a:p>
      </dgm:t>
    </dgm:pt>
    <dgm:pt modelId="{4601D686-C6C7-8F4D-9A23-EE7CEE68210C}" type="sibTrans" cxnId="{823356F4-0A13-1F4D-8230-BB0AAD8DC9EF}">
      <dgm:prSet/>
      <dgm:spPr/>
      <dgm:t>
        <a:bodyPr/>
        <a:lstStyle/>
        <a:p>
          <a:endParaRPr lang="en-US" sz="1400">
            <a:latin typeface="Arial" panose="020B0604020202020204" pitchFamily="34" charset="0"/>
            <a:cs typeface="Arial" panose="020B0604020202020204" pitchFamily="34" charset="0"/>
          </a:endParaRPr>
        </a:p>
      </dgm:t>
    </dgm:pt>
    <dgm:pt modelId="{AB1A440E-3967-324D-B7BA-8079AA26D3E0}">
      <dgm:prSet custT="1"/>
      <dgm:spPr>
        <a:solidFill>
          <a:srgbClr val="009ABD"/>
        </a:solidFill>
        <a:ln w="12700" cap="flat" cmpd="sng" algn="ctr">
          <a:noFill/>
          <a:prstDash val="solid"/>
          <a:miter lim="800000"/>
        </a:ln>
        <a:effectLst/>
      </dgm:spPr>
      <dgm:t>
        <a:bodyPr spcFirstLastPara="0" vert="horz" wrap="square" lIns="45720" tIns="45720" rIns="45720" bIns="45720" numCol="1" spcCol="1270" anchor="ctr" anchorCtr="0"/>
        <a:lstStyle/>
        <a:p>
          <a:pPr marL="0" lvl="0" indent="0" algn="ctr" defTabSz="488950">
            <a:lnSpc>
              <a:spcPct val="90000"/>
            </a:lnSpc>
            <a:spcBef>
              <a:spcPct val="0"/>
            </a:spcBef>
            <a:spcAft>
              <a:spcPct val="35000"/>
            </a:spcAft>
            <a:buNone/>
          </a:pPr>
          <a:r>
            <a:rPr lang="en-US" sz="1600" b="1" kern="1200" dirty="0">
              <a:solidFill>
                <a:prstClr val="white"/>
              </a:solidFill>
              <a:effectLst/>
              <a:latin typeface="Garamond-Bold"/>
              <a:ea typeface="+mn-ea"/>
              <a:cs typeface="Arial" panose="020B0604020202020204" pitchFamily="34" charset="0"/>
            </a:rPr>
            <a:t>North American Electric Reliability Corporation </a:t>
          </a:r>
        </a:p>
      </dgm:t>
    </dgm:pt>
    <dgm:pt modelId="{BA39BDD4-8542-7C44-A255-579D67650F07}" type="parTrans" cxnId="{2FB60191-2F83-1043-B80D-528E2CEDD813}">
      <dgm:prSet/>
      <dgm:spPr/>
      <dgm:t>
        <a:bodyPr/>
        <a:lstStyle/>
        <a:p>
          <a:endParaRPr lang="en-US" sz="1400">
            <a:latin typeface="Arial" panose="020B0604020202020204" pitchFamily="34" charset="0"/>
            <a:cs typeface="Arial" panose="020B0604020202020204" pitchFamily="34" charset="0"/>
          </a:endParaRPr>
        </a:p>
      </dgm:t>
    </dgm:pt>
    <dgm:pt modelId="{40B9F37F-FFBC-B24C-BF5F-AF11E9354566}" type="sibTrans" cxnId="{2FB60191-2F83-1043-B80D-528E2CEDD813}">
      <dgm:prSet/>
      <dgm:spPr/>
      <dgm:t>
        <a:bodyPr/>
        <a:lstStyle/>
        <a:p>
          <a:endParaRPr lang="en-US" sz="1400">
            <a:latin typeface="Arial" panose="020B0604020202020204" pitchFamily="34" charset="0"/>
            <a:cs typeface="Arial" panose="020B0604020202020204" pitchFamily="34" charset="0"/>
          </a:endParaRPr>
        </a:p>
      </dgm:t>
    </dgm:pt>
    <dgm:pt modelId="{EA2C85DF-C69D-8746-AF8C-76F10583D9D5}">
      <dgm:prSet custT="1"/>
      <dgm:spPr>
        <a:solidFill>
          <a:srgbClr val="009ABD"/>
        </a:solidFill>
        <a:ln w="12700" cap="flat" cmpd="sng" algn="ctr">
          <a:no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n-US" sz="1600" b="1" kern="1200" dirty="0">
              <a:solidFill>
                <a:prstClr val="white"/>
              </a:solidFill>
              <a:effectLst/>
              <a:latin typeface="Garamond-Bold"/>
              <a:ea typeface="+mn-ea"/>
              <a:cs typeface="Arial" panose="020B0604020202020204" pitchFamily="34" charset="0"/>
            </a:rPr>
            <a:t>National Association of Regulatory Utility Commissioners </a:t>
          </a:r>
        </a:p>
      </dgm:t>
    </dgm:pt>
    <dgm:pt modelId="{04A69861-F75C-0545-85B7-1D7CF8BE8DD5}" type="parTrans" cxnId="{87A20CED-61C3-F548-A38D-281562454035}">
      <dgm:prSet/>
      <dgm:spPr/>
      <dgm:t>
        <a:bodyPr/>
        <a:lstStyle/>
        <a:p>
          <a:endParaRPr lang="en-US" sz="1400">
            <a:latin typeface="Arial" panose="020B0604020202020204" pitchFamily="34" charset="0"/>
            <a:cs typeface="Arial" panose="020B0604020202020204" pitchFamily="34" charset="0"/>
          </a:endParaRPr>
        </a:p>
      </dgm:t>
    </dgm:pt>
    <dgm:pt modelId="{3C7A8B4C-2CBB-3C48-9A02-7C3930D0F2B6}" type="sibTrans" cxnId="{87A20CED-61C3-F548-A38D-281562454035}">
      <dgm:prSet/>
      <dgm:spPr/>
      <dgm:t>
        <a:bodyPr/>
        <a:lstStyle/>
        <a:p>
          <a:endParaRPr lang="en-US" sz="1400">
            <a:latin typeface="Arial" panose="020B0604020202020204" pitchFamily="34" charset="0"/>
            <a:cs typeface="Arial" panose="020B0604020202020204" pitchFamily="34" charset="0"/>
          </a:endParaRPr>
        </a:p>
      </dgm:t>
    </dgm:pt>
    <dgm:pt modelId="{B4DDA936-F985-F949-A7B2-2EF903877A32}" type="pres">
      <dgm:prSet presAssocID="{BD2DC561-7985-4192-86E3-2C86A16D72C7}" presName="diagram" presStyleCnt="0">
        <dgm:presLayoutVars>
          <dgm:dir/>
          <dgm:resizeHandles val="exact"/>
        </dgm:presLayoutVars>
      </dgm:prSet>
      <dgm:spPr/>
    </dgm:pt>
    <dgm:pt modelId="{0360EC9F-815C-6C4C-BE86-149ECFFFB882}" type="pres">
      <dgm:prSet presAssocID="{0D4F773E-8D31-41C8-BE24-C4D1E24CF98B}" presName="node" presStyleLbl="node1" presStyleIdx="0" presStyleCnt="6" custScaleY="139110" custLinFactNeighborX="-3840" custLinFactNeighborY="2928">
        <dgm:presLayoutVars>
          <dgm:bulletEnabled val="1"/>
        </dgm:presLayoutVars>
      </dgm:prSet>
      <dgm:spPr>
        <a:prstGeom prst="round2DiagRect">
          <a:avLst/>
        </a:prstGeom>
      </dgm:spPr>
    </dgm:pt>
    <dgm:pt modelId="{444CE2E8-A75A-6344-BD7F-E641D1BE47EF}" type="pres">
      <dgm:prSet presAssocID="{EA269EF1-FDE2-4A6E-A4F5-E83E3F72F3C7}" presName="sibTrans" presStyleCnt="0"/>
      <dgm:spPr/>
    </dgm:pt>
    <dgm:pt modelId="{41FB16BA-3030-E147-B7F0-64D466E6C434}" type="pres">
      <dgm:prSet presAssocID="{7C08DB1D-11E2-C240-9D90-94C278DCD760}" presName="node" presStyleLbl="node1" presStyleIdx="1" presStyleCnt="6" custScaleY="139110" custLinFactX="-13840" custLinFactY="59365" custLinFactNeighborX="-100000" custLinFactNeighborY="100000">
        <dgm:presLayoutVars>
          <dgm:bulletEnabled val="1"/>
        </dgm:presLayoutVars>
      </dgm:prSet>
      <dgm:spPr>
        <a:prstGeom prst="round2DiagRect">
          <a:avLst/>
        </a:prstGeom>
      </dgm:spPr>
    </dgm:pt>
    <dgm:pt modelId="{B21D15F6-4530-0544-A6FF-DF9632DA4B66}" type="pres">
      <dgm:prSet presAssocID="{B56C769D-56BF-C645-A7AC-A2EEC9E92F8F}" presName="sibTrans" presStyleCnt="0"/>
      <dgm:spPr/>
    </dgm:pt>
    <dgm:pt modelId="{7F233509-971D-7742-9B2D-62FB2C64B132}" type="pres">
      <dgm:prSet presAssocID="{2F51D76A-A693-E94F-A084-8A8015C8B9FF}" presName="node" presStyleLbl="node1" presStyleIdx="2" presStyleCnt="6" custScaleY="139110" custLinFactX="-10000" custLinFactNeighborX="-100000" custLinFactNeighborY="2928">
        <dgm:presLayoutVars>
          <dgm:bulletEnabled val="1"/>
        </dgm:presLayoutVars>
      </dgm:prSet>
      <dgm:spPr>
        <a:prstGeom prst="round2DiagRect">
          <a:avLst/>
        </a:prstGeom>
      </dgm:spPr>
    </dgm:pt>
    <dgm:pt modelId="{8340773B-B5FE-BD4A-BC92-65B610EF1CCA}" type="pres">
      <dgm:prSet presAssocID="{4601D686-C6C7-8F4D-9A23-EE7CEE68210C}" presName="sibTrans" presStyleCnt="0"/>
      <dgm:spPr/>
    </dgm:pt>
    <dgm:pt modelId="{F3B6FF8D-AB05-6A47-B6B6-905485906977}" type="pres">
      <dgm:prSet presAssocID="{EA2C85DF-C69D-8746-AF8C-76F10583D9D5}" presName="node" presStyleLbl="node1" presStyleIdx="3" presStyleCnt="6" custScaleY="139110" custLinFactX="100000" custLinFactY="-52848" custLinFactNeighborX="123840" custLinFactNeighborY="-100000">
        <dgm:presLayoutVars>
          <dgm:bulletEnabled val="1"/>
        </dgm:presLayoutVars>
      </dgm:prSet>
      <dgm:spPr>
        <a:xfrm>
          <a:off x="1570296" y="1248229"/>
          <a:ext cx="1425908" cy="855544"/>
        </a:xfrm>
        <a:prstGeom prst="round2DiagRect">
          <a:avLst/>
        </a:prstGeom>
      </dgm:spPr>
    </dgm:pt>
    <dgm:pt modelId="{0571509E-EBB4-7845-B671-3B38E4BE063A}" type="pres">
      <dgm:prSet presAssocID="{3C7A8B4C-2CBB-3C48-9A02-7C3930D0F2B6}" presName="sibTrans" presStyleCnt="0"/>
      <dgm:spPr/>
    </dgm:pt>
    <dgm:pt modelId="{F584A7AF-B785-3A49-8562-4D827A70065E}" type="pres">
      <dgm:prSet presAssocID="{AB1A440E-3967-324D-B7BA-8079AA26D3E0}" presName="node" presStyleLbl="node1" presStyleIdx="4" presStyleCnt="6" custScaleY="139110" custLinFactNeighborX="0" custLinFactNeighborY="139">
        <dgm:presLayoutVars>
          <dgm:bulletEnabled val="1"/>
        </dgm:presLayoutVars>
      </dgm:prSet>
      <dgm:spPr>
        <a:xfrm>
          <a:off x="493675" y="2255501"/>
          <a:ext cx="1608640" cy="965184"/>
        </a:xfrm>
        <a:prstGeom prst="round2DiagRect">
          <a:avLst/>
        </a:prstGeom>
      </dgm:spPr>
    </dgm:pt>
    <dgm:pt modelId="{E0AAA69A-9454-9543-A194-951A84BCEBCF}" type="pres">
      <dgm:prSet presAssocID="{40B9F37F-FFBC-B24C-BF5F-AF11E9354566}" presName="sibTrans" presStyleCnt="0"/>
      <dgm:spPr/>
    </dgm:pt>
    <dgm:pt modelId="{762EAFA5-C58A-B843-BBC3-DEB0F2DD794B}" type="pres">
      <dgm:prSet presAssocID="{FE671EFB-11F5-4B95-A756-C917D7A7E9D6}" presName="node" presStyleLbl="node1" presStyleIdx="5" presStyleCnt="6" custScaleY="139110" custLinFactX="10000" custLinFactNeighborX="100000" custLinFactNeighborY="17147">
        <dgm:presLayoutVars>
          <dgm:bulletEnabled val="1"/>
        </dgm:presLayoutVars>
      </dgm:prSet>
      <dgm:spPr>
        <a:prstGeom prst="round2DiagRect">
          <a:avLst/>
        </a:prstGeom>
      </dgm:spPr>
    </dgm:pt>
  </dgm:ptLst>
  <dgm:cxnLst>
    <dgm:cxn modelId="{1795C21E-B144-1A4A-AFE1-E53C76F96C60}" type="presOf" srcId="{7C08DB1D-11E2-C240-9D90-94C278DCD760}" destId="{41FB16BA-3030-E147-B7F0-64D466E6C434}" srcOrd="0" destOrd="0" presId="urn:microsoft.com/office/officeart/2005/8/layout/default"/>
    <dgm:cxn modelId="{EB20BE43-1D4F-AA44-8F79-C2C5C9FD0E29}" srcId="{BD2DC561-7985-4192-86E3-2C86A16D72C7}" destId="{7C08DB1D-11E2-C240-9D90-94C278DCD760}" srcOrd="1" destOrd="0" parTransId="{5B9B1E59-CB02-9742-B08D-28AF1787357E}" sibTransId="{B56C769D-56BF-C645-A7AC-A2EEC9E92F8F}"/>
    <dgm:cxn modelId="{8E51954C-A111-7C40-B423-EE8B83E6FD63}" type="presOf" srcId="{AB1A440E-3967-324D-B7BA-8079AA26D3E0}" destId="{F584A7AF-B785-3A49-8562-4D827A70065E}" srcOrd="0" destOrd="0" presId="urn:microsoft.com/office/officeart/2005/8/layout/default"/>
    <dgm:cxn modelId="{C0D9427B-17A5-104B-A631-AE6C622F95E6}" type="presOf" srcId="{EA2C85DF-C69D-8746-AF8C-76F10583D9D5}" destId="{F3B6FF8D-AB05-6A47-B6B6-905485906977}" srcOrd="0" destOrd="0" presId="urn:microsoft.com/office/officeart/2005/8/layout/default"/>
    <dgm:cxn modelId="{4681AA86-B3E9-49F5-B16F-6063E28282C2}" srcId="{BD2DC561-7985-4192-86E3-2C86A16D72C7}" destId="{FE671EFB-11F5-4B95-A756-C917D7A7E9D6}" srcOrd="5" destOrd="0" parTransId="{8F61001B-28C6-43C9-AC49-459B149244E6}" sibTransId="{F91834A9-C7D3-41F8-95AE-278B7E0FE931}"/>
    <dgm:cxn modelId="{2FB60191-2F83-1043-B80D-528E2CEDD813}" srcId="{BD2DC561-7985-4192-86E3-2C86A16D72C7}" destId="{AB1A440E-3967-324D-B7BA-8079AA26D3E0}" srcOrd="4" destOrd="0" parTransId="{BA39BDD4-8542-7C44-A255-579D67650F07}" sibTransId="{40B9F37F-FFBC-B24C-BF5F-AF11E9354566}"/>
    <dgm:cxn modelId="{EF5D339D-E56B-3648-B11D-2A0FFDFBB61D}" type="presOf" srcId="{0D4F773E-8D31-41C8-BE24-C4D1E24CF98B}" destId="{0360EC9F-815C-6C4C-BE86-149ECFFFB882}" srcOrd="0" destOrd="0" presId="urn:microsoft.com/office/officeart/2005/8/layout/default"/>
    <dgm:cxn modelId="{B2397CC7-26A7-4E42-BAE3-A0EB124FB80A}" srcId="{BD2DC561-7985-4192-86E3-2C86A16D72C7}" destId="{0D4F773E-8D31-41C8-BE24-C4D1E24CF98B}" srcOrd="0" destOrd="0" parTransId="{8B522CDC-F0EF-4245-BC0A-52E83E02054B}" sibTransId="{EA269EF1-FDE2-4A6E-A4F5-E83E3F72F3C7}"/>
    <dgm:cxn modelId="{427CF0CE-FEDE-E741-8375-1AEB56AE0DDB}" type="presOf" srcId="{2F51D76A-A693-E94F-A084-8A8015C8B9FF}" destId="{7F233509-971D-7742-9B2D-62FB2C64B132}" srcOrd="0" destOrd="0" presId="urn:microsoft.com/office/officeart/2005/8/layout/default"/>
    <dgm:cxn modelId="{87A20CED-61C3-F548-A38D-281562454035}" srcId="{BD2DC561-7985-4192-86E3-2C86A16D72C7}" destId="{EA2C85DF-C69D-8746-AF8C-76F10583D9D5}" srcOrd="3" destOrd="0" parTransId="{04A69861-F75C-0545-85B7-1D7CF8BE8DD5}" sibTransId="{3C7A8B4C-2CBB-3C48-9A02-7C3930D0F2B6}"/>
    <dgm:cxn modelId="{823356F4-0A13-1F4D-8230-BB0AAD8DC9EF}" srcId="{BD2DC561-7985-4192-86E3-2C86A16D72C7}" destId="{2F51D76A-A693-E94F-A084-8A8015C8B9FF}" srcOrd="2" destOrd="0" parTransId="{C1BA5247-6832-A047-AA6E-CC8A8A51F1B5}" sibTransId="{4601D686-C6C7-8F4D-9A23-EE7CEE68210C}"/>
    <dgm:cxn modelId="{D9575BF7-7E16-6C4D-B5C9-0ED63B859625}" type="presOf" srcId="{BD2DC561-7985-4192-86E3-2C86A16D72C7}" destId="{B4DDA936-F985-F949-A7B2-2EF903877A32}" srcOrd="0" destOrd="0" presId="urn:microsoft.com/office/officeart/2005/8/layout/default"/>
    <dgm:cxn modelId="{DAF812F9-6054-7F49-A35E-77D47717FC49}" type="presOf" srcId="{FE671EFB-11F5-4B95-A756-C917D7A7E9D6}" destId="{762EAFA5-C58A-B843-BBC3-DEB0F2DD794B}" srcOrd="0" destOrd="0" presId="urn:microsoft.com/office/officeart/2005/8/layout/default"/>
    <dgm:cxn modelId="{2B757CA4-E0AD-B849-A370-875E89459688}" type="presParOf" srcId="{B4DDA936-F985-F949-A7B2-2EF903877A32}" destId="{0360EC9F-815C-6C4C-BE86-149ECFFFB882}" srcOrd="0" destOrd="0" presId="urn:microsoft.com/office/officeart/2005/8/layout/default"/>
    <dgm:cxn modelId="{E7ADF2BB-32C4-F94B-A8B3-A2C91F10A13E}" type="presParOf" srcId="{B4DDA936-F985-F949-A7B2-2EF903877A32}" destId="{444CE2E8-A75A-6344-BD7F-E641D1BE47EF}" srcOrd="1" destOrd="0" presId="urn:microsoft.com/office/officeart/2005/8/layout/default"/>
    <dgm:cxn modelId="{FABCAA58-7C53-E048-9A7B-66F4C267A221}" type="presParOf" srcId="{B4DDA936-F985-F949-A7B2-2EF903877A32}" destId="{41FB16BA-3030-E147-B7F0-64D466E6C434}" srcOrd="2" destOrd="0" presId="urn:microsoft.com/office/officeart/2005/8/layout/default"/>
    <dgm:cxn modelId="{0A25F4B2-B89F-324B-A815-4850B67F6E85}" type="presParOf" srcId="{B4DDA936-F985-F949-A7B2-2EF903877A32}" destId="{B21D15F6-4530-0544-A6FF-DF9632DA4B66}" srcOrd="3" destOrd="0" presId="urn:microsoft.com/office/officeart/2005/8/layout/default"/>
    <dgm:cxn modelId="{21C237E5-0960-014E-A224-0D6D605C94F6}" type="presParOf" srcId="{B4DDA936-F985-F949-A7B2-2EF903877A32}" destId="{7F233509-971D-7742-9B2D-62FB2C64B132}" srcOrd="4" destOrd="0" presId="urn:microsoft.com/office/officeart/2005/8/layout/default"/>
    <dgm:cxn modelId="{56478FBF-5E69-6F4E-B0CD-4B4596D2AA99}" type="presParOf" srcId="{B4DDA936-F985-F949-A7B2-2EF903877A32}" destId="{8340773B-B5FE-BD4A-BC92-65B610EF1CCA}" srcOrd="5" destOrd="0" presId="urn:microsoft.com/office/officeart/2005/8/layout/default"/>
    <dgm:cxn modelId="{F7A1CFFE-AAF8-4D45-9A74-3B29BFE5089B}" type="presParOf" srcId="{B4DDA936-F985-F949-A7B2-2EF903877A32}" destId="{F3B6FF8D-AB05-6A47-B6B6-905485906977}" srcOrd="6" destOrd="0" presId="urn:microsoft.com/office/officeart/2005/8/layout/default"/>
    <dgm:cxn modelId="{3E8DD947-6DBE-C844-AE42-C835D33C53F7}" type="presParOf" srcId="{B4DDA936-F985-F949-A7B2-2EF903877A32}" destId="{0571509E-EBB4-7845-B671-3B38E4BE063A}" srcOrd="7" destOrd="0" presId="urn:microsoft.com/office/officeart/2005/8/layout/default"/>
    <dgm:cxn modelId="{4045BE5C-5322-E54E-8EFC-62805D319E58}" type="presParOf" srcId="{B4DDA936-F985-F949-A7B2-2EF903877A32}" destId="{F584A7AF-B785-3A49-8562-4D827A70065E}" srcOrd="8" destOrd="0" presId="urn:microsoft.com/office/officeart/2005/8/layout/default"/>
    <dgm:cxn modelId="{4BF9CF3A-B779-F04E-9CF9-34207DBC5F20}" type="presParOf" srcId="{B4DDA936-F985-F949-A7B2-2EF903877A32}" destId="{E0AAA69A-9454-9543-A194-951A84BCEBCF}" srcOrd="9" destOrd="0" presId="urn:microsoft.com/office/officeart/2005/8/layout/default"/>
    <dgm:cxn modelId="{BA2DCDD9-9EE2-E04E-AC17-EAE263D7A2C5}" type="presParOf" srcId="{B4DDA936-F985-F949-A7B2-2EF903877A32}" destId="{762EAFA5-C58A-B843-BBC3-DEB0F2DD794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D2DC561-7985-4192-86E3-2C86A16D72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671EFB-11F5-4B95-A756-C917D7A7E9D6}">
      <dgm:prSet custT="1"/>
      <dgm:spPr>
        <a:solidFill>
          <a:schemeClr val="accent2"/>
        </a:solidFill>
        <a:ln>
          <a:noFill/>
        </a:ln>
      </dgm:spPr>
      <dgm:t>
        <a:bodyPr/>
        <a:lstStyle/>
        <a:p>
          <a:pPr algn="ctr" defTabSz="91440"/>
          <a:r>
            <a:rPr lang="en-US" sz="1800" b="1" i="0" u="none" dirty="0">
              <a:effectLst/>
              <a:latin typeface="Garamond-Bold"/>
              <a:cs typeface="Arial" panose="020B0604020202020204" pitchFamily="34" charset="0"/>
            </a:rPr>
            <a:t>The </a:t>
          </a:r>
          <a:r>
            <a:rPr lang="en-US" sz="1800" b="1" dirty="0">
              <a:effectLst/>
              <a:latin typeface="Garamond-Bold"/>
              <a:cs typeface="Arial" panose="020B0604020202020204" pitchFamily="34" charset="0"/>
            </a:rPr>
            <a:t>North American Energy Standards Board serves as an industry forum for the development and promotion of standards to support the wholesale and retail natural gas and electricity markets</a:t>
          </a:r>
        </a:p>
      </dgm:t>
    </dgm:pt>
    <dgm:pt modelId="{8F61001B-28C6-43C9-AC49-459B149244E6}" type="parTrans" cxnId="{4681AA86-B3E9-49F5-B16F-6063E28282C2}">
      <dgm:prSet/>
      <dgm:spPr/>
      <dgm:t>
        <a:bodyPr/>
        <a:lstStyle/>
        <a:p>
          <a:endParaRPr lang="en-US" sz="1400">
            <a:latin typeface="Arial" panose="020B0604020202020204" pitchFamily="34" charset="0"/>
            <a:cs typeface="Arial" panose="020B0604020202020204" pitchFamily="34" charset="0"/>
          </a:endParaRPr>
        </a:p>
      </dgm:t>
    </dgm:pt>
    <dgm:pt modelId="{F91834A9-C7D3-41F8-95AE-278B7E0FE931}" type="sibTrans" cxnId="{4681AA86-B3E9-49F5-B16F-6063E28282C2}">
      <dgm:prSet/>
      <dgm:spPr/>
      <dgm:t>
        <a:bodyPr/>
        <a:lstStyle/>
        <a:p>
          <a:endParaRPr lang="en-US" sz="1400">
            <a:latin typeface="Arial" panose="020B0604020202020204" pitchFamily="34" charset="0"/>
            <a:cs typeface="Arial" panose="020B0604020202020204" pitchFamily="34" charset="0"/>
          </a:endParaRPr>
        </a:p>
      </dgm:t>
    </dgm:pt>
    <dgm:pt modelId="{B4DDA936-F985-F949-A7B2-2EF903877A32}" type="pres">
      <dgm:prSet presAssocID="{BD2DC561-7985-4192-86E3-2C86A16D72C7}" presName="diagram" presStyleCnt="0">
        <dgm:presLayoutVars>
          <dgm:dir/>
          <dgm:resizeHandles val="exact"/>
        </dgm:presLayoutVars>
      </dgm:prSet>
      <dgm:spPr/>
    </dgm:pt>
    <dgm:pt modelId="{762EAFA5-C58A-B843-BBC3-DEB0F2DD794B}" type="pres">
      <dgm:prSet presAssocID="{FE671EFB-11F5-4B95-A756-C917D7A7E9D6}" presName="node" presStyleLbl="node1" presStyleIdx="0" presStyleCnt="1" custScaleX="974078" custScaleY="288027" custLinFactY="-15158" custLinFactNeighborX="2870" custLinFactNeighborY="-100000">
        <dgm:presLayoutVars>
          <dgm:bulletEnabled val="1"/>
        </dgm:presLayoutVars>
      </dgm:prSet>
      <dgm:spPr>
        <a:prstGeom prst="round2DiagRect">
          <a:avLst/>
        </a:prstGeom>
      </dgm:spPr>
    </dgm:pt>
  </dgm:ptLst>
  <dgm:cxnLst>
    <dgm:cxn modelId="{4681AA86-B3E9-49F5-B16F-6063E28282C2}" srcId="{BD2DC561-7985-4192-86E3-2C86A16D72C7}" destId="{FE671EFB-11F5-4B95-A756-C917D7A7E9D6}" srcOrd="0" destOrd="0" parTransId="{8F61001B-28C6-43C9-AC49-459B149244E6}" sibTransId="{F91834A9-C7D3-41F8-95AE-278B7E0FE931}"/>
    <dgm:cxn modelId="{D9575BF7-7E16-6C4D-B5C9-0ED63B859625}" type="presOf" srcId="{BD2DC561-7985-4192-86E3-2C86A16D72C7}" destId="{B4DDA936-F985-F949-A7B2-2EF903877A32}" srcOrd="0" destOrd="0" presId="urn:microsoft.com/office/officeart/2005/8/layout/default"/>
    <dgm:cxn modelId="{DAF812F9-6054-7F49-A35E-77D47717FC49}" type="presOf" srcId="{FE671EFB-11F5-4B95-A756-C917D7A7E9D6}" destId="{762EAFA5-C58A-B843-BBC3-DEB0F2DD794B}" srcOrd="0" destOrd="0" presId="urn:microsoft.com/office/officeart/2005/8/layout/default"/>
    <dgm:cxn modelId="{BA2DCDD9-9EE2-E04E-AC17-EAE263D7A2C5}" type="presParOf" srcId="{B4DDA936-F985-F949-A7B2-2EF903877A32}" destId="{762EAFA5-C58A-B843-BBC3-DEB0F2DD794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0EC9F-815C-6C4C-BE86-149ECFFFB882}">
      <dsp:nvSpPr>
        <dsp:cNvPr id="0" name=""/>
        <dsp:cNvSpPr/>
      </dsp:nvSpPr>
      <dsp:spPr>
        <a:xfrm>
          <a:off x="0" y="34452"/>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Garamond-Bold"/>
              <a:cs typeface="Arial" panose="020B0604020202020204" pitchFamily="34" charset="0"/>
            </a:rPr>
            <a:t>Department of Energy</a:t>
          </a:r>
        </a:p>
      </dsp:txBody>
      <dsp:txXfrm>
        <a:off x="76284" y="110736"/>
        <a:ext cx="1719685" cy="1410127"/>
      </dsp:txXfrm>
    </dsp:sp>
    <dsp:sp modelId="{41FB16BA-3030-E147-B7F0-64D466E6C434}">
      <dsp:nvSpPr>
        <dsp:cNvPr id="0" name=""/>
        <dsp:cNvSpPr/>
      </dsp:nvSpPr>
      <dsp:spPr>
        <a:xfrm>
          <a:off x="0" y="1753040"/>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Garamond-Bold"/>
              <a:cs typeface="Arial" panose="020B0604020202020204" pitchFamily="34" charset="0"/>
            </a:rPr>
            <a:t>National Institute of Standards and Technology</a:t>
          </a:r>
        </a:p>
        <a:p>
          <a:pPr marL="0" lvl="0" indent="0" algn="ctr" defTabSz="7112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dsp:txBody>
      <dsp:txXfrm>
        <a:off x="76284" y="1829324"/>
        <a:ext cx="1719685" cy="1410127"/>
      </dsp:txXfrm>
    </dsp:sp>
    <dsp:sp modelId="{7F233509-971D-7742-9B2D-62FB2C64B132}">
      <dsp:nvSpPr>
        <dsp:cNvPr id="0" name=""/>
        <dsp:cNvSpPr/>
      </dsp:nvSpPr>
      <dsp:spPr>
        <a:xfrm>
          <a:off x="2131373" y="34452"/>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Garamond-Bold"/>
              <a:cs typeface="Arial" panose="020B0604020202020204" pitchFamily="34" charset="0"/>
            </a:rPr>
            <a:t>Federal Energy Regulatory Commission</a:t>
          </a:r>
        </a:p>
      </dsp:txBody>
      <dsp:txXfrm>
        <a:off x="2207657" y="110736"/>
        <a:ext cx="1719685" cy="1410127"/>
      </dsp:txXfrm>
    </dsp:sp>
    <dsp:sp modelId="{F3B6FF8D-AB05-6A47-B6B6-905485906977}">
      <dsp:nvSpPr>
        <dsp:cNvPr id="0" name=""/>
        <dsp:cNvSpPr/>
      </dsp:nvSpPr>
      <dsp:spPr>
        <a:xfrm>
          <a:off x="4262746" y="34459"/>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600" b="1" kern="1200" dirty="0">
              <a:solidFill>
                <a:prstClr val="white"/>
              </a:solidFill>
              <a:effectLst/>
              <a:latin typeface="Garamond-Bold"/>
              <a:ea typeface="+mn-ea"/>
              <a:cs typeface="Arial" panose="020B0604020202020204" pitchFamily="34" charset="0"/>
            </a:rPr>
            <a:t>National Association of Regulatory Utility Commissioners </a:t>
          </a:r>
        </a:p>
      </dsp:txBody>
      <dsp:txXfrm>
        <a:off x="4339030" y="110743"/>
        <a:ext cx="1719685" cy="1410127"/>
      </dsp:txXfrm>
    </dsp:sp>
    <dsp:sp modelId="{F584A7AF-B785-3A49-8562-4D827A70065E}">
      <dsp:nvSpPr>
        <dsp:cNvPr id="0" name=""/>
        <dsp:cNvSpPr/>
      </dsp:nvSpPr>
      <dsp:spPr>
        <a:xfrm>
          <a:off x="2131373" y="1753040"/>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88950">
            <a:lnSpc>
              <a:spcPct val="90000"/>
            </a:lnSpc>
            <a:spcBef>
              <a:spcPct val="0"/>
            </a:spcBef>
            <a:spcAft>
              <a:spcPct val="35000"/>
            </a:spcAft>
            <a:buNone/>
          </a:pPr>
          <a:r>
            <a:rPr lang="en-US" sz="1600" b="1" kern="1200" dirty="0">
              <a:solidFill>
                <a:prstClr val="white"/>
              </a:solidFill>
              <a:effectLst/>
              <a:latin typeface="Garamond-Bold"/>
              <a:ea typeface="+mn-ea"/>
              <a:cs typeface="Arial" panose="020B0604020202020204" pitchFamily="34" charset="0"/>
            </a:rPr>
            <a:t>North American Electric Reliability Corporation </a:t>
          </a:r>
        </a:p>
      </dsp:txBody>
      <dsp:txXfrm>
        <a:off x="2207657" y="1829324"/>
        <a:ext cx="1719685" cy="1410127"/>
      </dsp:txXfrm>
    </dsp:sp>
    <dsp:sp modelId="{762EAFA5-C58A-B843-BBC3-DEB0F2DD794B}">
      <dsp:nvSpPr>
        <dsp:cNvPr id="0" name=""/>
        <dsp:cNvSpPr/>
      </dsp:nvSpPr>
      <dsp:spPr>
        <a:xfrm>
          <a:off x="4262746" y="1753040"/>
          <a:ext cx="1872253" cy="1562695"/>
        </a:xfrm>
        <a:prstGeom prst="round2DiagRect">
          <a:avLst/>
        </a:prstGeom>
        <a:solidFill>
          <a:srgbClr val="009A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Garamond-Bold"/>
              <a:cs typeface="Arial" panose="020B0604020202020204" pitchFamily="34" charset="0"/>
            </a:rPr>
            <a:t>National Petroleum Council</a:t>
          </a:r>
          <a:endParaRPr lang="en-US" sz="1600" kern="1200" dirty="0">
            <a:effectLst/>
            <a:latin typeface="Garamond-Bold"/>
            <a:cs typeface="Arial" panose="020B0604020202020204" pitchFamily="34" charset="0"/>
          </a:endParaRPr>
        </a:p>
      </dsp:txBody>
      <dsp:txXfrm>
        <a:off x="4339030" y="1829324"/>
        <a:ext cx="1719685" cy="1410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EAFA5-C58A-B843-BBC3-DEB0F2DD794B}">
      <dsp:nvSpPr>
        <dsp:cNvPr id="0" name=""/>
        <dsp:cNvSpPr/>
      </dsp:nvSpPr>
      <dsp:spPr>
        <a:xfrm>
          <a:off x="123702" y="0"/>
          <a:ext cx="6133987" cy="1088262"/>
        </a:xfrm>
        <a:prstGeom prst="round2Diag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91440">
            <a:lnSpc>
              <a:spcPct val="90000"/>
            </a:lnSpc>
            <a:spcBef>
              <a:spcPct val="0"/>
            </a:spcBef>
            <a:spcAft>
              <a:spcPct val="35000"/>
            </a:spcAft>
            <a:buNone/>
          </a:pPr>
          <a:r>
            <a:rPr lang="en-US" sz="1800" b="1" i="0" u="none" kern="1200" dirty="0">
              <a:effectLst/>
              <a:latin typeface="Garamond-Bold"/>
              <a:cs typeface="Arial" panose="020B0604020202020204" pitchFamily="34" charset="0"/>
            </a:rPr>
            <a:t>The </a:t>
          </a:r>
          <a:r>
            <a:rPr lang="en-US" sz="1800" b="1" kern="1200" dirty="0">
              <a:effectLst/>
              <a:latin typeface="Garamond-Bold"/>
              <a:cs typeface="Arial" panose="020B0604020202020204" pitchFamily="34" charset="0"/>
            </a:rPr>
            <a:t>North American Energy Standards Board serves as an industry forum for the development and promotion of standards to support the wholesale and retail natural gas and electricity markets</a:t>
          </a:r>
        </a:p>
      </dsp:txBody>
      <dsp:txXfrm>
        <a:off x="176827" y="53125"/>
        <a:ext cx="6027737" cy="982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1B58-A7BA-3B41-9725-FC83FAB5DAED}"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BD570-7FD2-BB4F-87D2-219D8AE9C7AD}" type="slidenum">
              <a:rPr lang="en-US" smtClean="0"/>
              <a:t>‹#›</a:t>
            </a:fld>
            <a:endParaRPr lang="en-US"/>
          </a:p>
        </p:txBody>
      </p:sp>
    </p:spTree>
    <p:extLst>
      <p:ext uri="{BB962C8B-B14F-4D97-AF65-F5344CB8AC3E}">
        <p14:creationId xmlns:p14="http://schemas.microsoft.com/office/powerpoint/2010/main" val="303099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BD570-7FD2-BB4F-87D2-219D8AE9C7AD}" type="slidenum">
              <a:rPr lang="en-US" smtClean="0"/>
              <a:t>5</a:t>
            </a:fld>
            <a:endParaRPr lang="en-US"/>
          </a:p>
        </p:txBody>
      </p:sp>
    </p:spTree>
    <p:extLst>
      <p:ext uri="{BB962C8B-B14F-4D97-AF65-F5344CB8AC3E}">
        <p14:creationId xmlns:p14="http://schemas.microsoft.com/office/powerpoint/2010/main" val="38995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BD570-7FD2-BB4F-87D2-219D8AE9C7AD}" type="slidenum">
              <a:rPr lang="en-US" smtClean="0"/>
              <a:t>6</a:t>
            </a:fld>
            <a:endParaRPr lang="en-US"/>
          </a:p>
        </p:txBody>
      </p:sp>
    </p:spTree>
    <p:extLst>
      <p:ext uri="{BB962C8B-B14F-4D97-AF65-F5344CB8AC3E}">
        <p14:creationId xmlns:p14="http://schemas.microsoft.com/office/powerpoint/2010/main" val="53088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BD570-7FD2-BB4F-87D2-219D8AE9C7AD}" type="slidenum">
              <a:rPr lang="en-US" smtClean="0"/>
              <a:t>7</a:t>
            </a:fld>
            <a:endParaRPr lang="en-US"/>
          </a:p>
        </p:txBody>
      </p:sp>
    </p:spTree>
    <p:extLst>
      <p:ext uri="{BB962C8B-B14F-4D97-AF65-F5344CB8AC3E}">
        <p14:creationId xmlns:p14="http://schemas.microsoft.com/office/powerpoint/2010/main" val="155479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BA33CE-5DD4-654E-8715-42D13FD1D489}"/>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pic>
        <p:nvPicPr>
          <p:cNvPr id="6" name="Picture 5" descr="Icon&#10;&#10;Description automatically generated">
            <a:extLst>
              <a:ext uri="{FF2B5EF4-FFF2-40B4-BE49-F238E27FC236}">
                <a16:creationId xmlns:a16="http://schemas.microsoft.com/office/drawing/2014/main" id="{E0829BBE-AB31-9E40-8CA4-C2CAA1DBDC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851" y="6120853"/>
            <a:ext cx="357916" cy="603984"/>
          </a:xfrm>
          <a:prstGeom prst="rect">
            <a:avLst/>
          </a:prstGeom>
        </p:spPr>
      </p:pic>
    </p:spTree>
    <p:extLst>
      <p:ext uri="{BB962C8B-B14F-4D97-AF65-F5344CB8AC3E}">
        <p14:creationId xmlns:p14="http://schemas.microsoft.com/office/powerpoint/2010/main" val="100337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0">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6732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DA7E026-94B3-A444-940B-BA2B5DDEAA9D}"/>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33934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BA33CE-5DD4-654E-8715-42D13FD1D489}"/>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
        <p:nvSpPr>
          <p:cNvPr id="3" name="Rectangle 2">
            <a:extLst>
              <a:ext uri="{FF2B5EF4-FFF2-40B4-BE49-F238E27FC236}">
                <a16:creationId xmlns:a16="http://schemas.microsoft.com/office/drawing/2014/main" id="{B0E54CD9-AE1A-5B40-AFB0-71884555DBE0}"/>
              </a:ext>
            </a:extLst>
          </p:cNvPr>
          <p:cNvSpPr/>
          <p:nvPr userDrawn="1"/>
        </p:nvSpPr>
        <p:spPr>
          <a:xfrm>
            <a:off x="0" y="-1"/>
            <a:ext cx="12191997" cy="6858000"/>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a:extLst>
              <a:ext uri="{FF2B5EF4-FFF2-40B4-BE49-F238E27FC236}">
                <a16:creationId xmlns:a16="http://schemas.microsoft.com/office/drawing/2014/main" id="{28107CA8-8A10-EF47-8872-B8885070AE77}"/>
              </a:ext>
            </a:extLst>
          </p:cNvPr>
          <p:cNvSpPr/>
          <p:nvPr userDrawn="1"/>
        </p:nvSpPr>
        <p:spPr>
          <a:xfrm>
            <a:off x="-133205" y="-138174"/>
            <a:ext cx="5117787" cy="2156545"/>
          </a:xfrm>
          <a:custGeom>
            <a:avLst/>
            <a:gdLst>
              <a:gd name="connsiteX0" fmla="*/ 0 w 4650058"/>
              <a:gd name="connsiteY0" fmla="*/ 0 h 2352908"/>
              <a:gd name="connsiteX1" fmla="*/ 3092332 w 4650058"/>
              <a:gd name="connsiteY1" fmla="*/ 0 h 2352908"/>
              <a:gd name="connsiteX2" fmla="*/ 3092332 w 4650058"/>
              <a:gd name="connsiteY2" fmla="*/ 2 h 2352908"/>
              <a:gd name="connsiteX3" fmla="*/ 4650058 w 4650058"/>
              <a:gd name="connsiteY3" fmla="*/ 2 h 2352908"/>
              <a:gd name="connsiteX4" fmla="*/ 4650058 w 4650058"/>
              <a:gd name="connsiteY4" fmla="*/ 643055 h 2352908"/>
              <a:gd name="connsiteX5" fmla="*/ 4650058 w 4650058"/>
              <a:gd name="connsiteY5" fmla="*/ 1795348 h 2352908"/>
              <a:gd name="connsiteX6" fmla="*/ 4650058 w 4650058"/>
              <a:gd name="connsiteY6" fmla="*/ 2010937 h 2352908"/>
              <a:gd name="connsiteX7" fmla="*/ 4308087 w 4650058"/>
              <a:gd name="connsiteY7" fmla="*/ 2352908 h 2352908"/>
              <a:gd name="connsiteX8" fmla="*/ 721110 w 4650058"/>
              <a:gd name="connsiteY8" fmla="*/ 2352908 h 2352908"/>
              <a:gd name="connsiteX9" fmla="*/ 721100 w 4650058"/>
              <a:gd name="connsiteY9" fmla="*/ 2352907 h 2352908"/>
              <a:gd name="connsiteX10" fmla="*/ 0 w 4650058"/>
              <a:gd name="connsiteY10" fmla="*/ 2352907 h 235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0058" h="2352908">
                <a:moveTo>
                  <a:pt x="0" y="0"/>
                </a:moveTo>
                <a:lnTo>
                  <a:pt x="3092332" y="0"/>
                </a:lnTo>
                <a:lnTo>
                  <a:pt x="3092332" y="2"/>
                </a:lnTo>
                <a:lnTo>
                  <a:pt x="4650058" y="2"/>
                </a:lnTo>
                <a:lnTo>
                  <a:pt x="4650058" y="643055"/>
                </a:lnTo>
                <a:lnTo>
                  <a:pt x="4650058" y="1795348"/>
                </a:lnTo>
                <a:lnTo>
                  <a:pt x="4650058" y="2010937"/>
                </a:lnTo>
                <a:cubicBezTo>
                  <a:pt x="4650058" y="2199802"/>
                  <a:pt x="4496952" y="2352908"/>
                  <a:pt x="4308087" y="2352908"/>
                </a:cubicBezTo>
                <a:lnTo>
                  <a:pt x="721110" y="2352908"/>
                </a:lnTo>
                <a:lnTo>
                  <a:pt x="721100" y="2352907"/>
                </a:lnTo>
                <a:lnTo>
                  <a:pt x="0" y="23529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660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37557" y="1510463"/>
            <a:ext cx="4682836" cy="119948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23DB7FA0-48BB-2343-BB40-35B056E34EEE}"/>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
        <p:nvSpPr>
          <p:cNvPr id="9" name="Text Placeholder 8">
            <a:extLst>
              <a:ext uri="{FF2B5EF4-FFF2-40B4-BE49-F238E27FC236}">
                <a16:creationId xmlns:a16="http://schemas.microsoft.com/office/drawing/2014/main" id="{2FF71682-EB3F-3B47-8C32-5490F4168230}"/>
              </a:ext>
            </a:extLst>
          </p:cNvPr>
          <p:cNvSpPr>
            <a:spLocks noGrp="1"/>
          </p:cNvSpPr>
          <p:nvPr>
            <p:ph type="body" sz="quarter" idx="13" hasCustomPrompt="1"/>
          </p:nvPr>
        </p:nvSpPr>
        <p:spPr>
          <a:xfrm>
            <a:off x="538163" y="2892425"/>
            <a:ext cx="4681537" cy="2593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Tree>
    <p:extLst>
      <p:ext uri="{BB962C8B-B14F-4D97-AF65-F5344CB8AC3E}">
        <p14:creationId xmlns:p14="http://schemas.microsoft.com/office/powerpoint/2010/main" val="74313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37557" y="1510463"/>
            <a:ext cx="4682836" cy="119948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23DB7FA0-48BB-2343-BB40-35B056E34EEE}"/>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
        <p:nvSpPr>
          <p:cNvPr id="9" name="Text Placeholder 8">
            <a:extLst>
              <a:ext uri="{FF2B5EF4-FFF2-40B4-BE49-F238E27FC236}">
                <a16:creationId xmlns:a16="http://schemas.microsoft.com/office/drawing/2014/main" id="{2FF71682-EB3F-3B47-8C32-5490F4168230}"/>
              </a:ext>
            </a:extLst>
          </p:cNvPr>
          <p:cNvSpPr>
            <a:spLocks noGrp="1"/>
          </p:cNvSpPr>
          <p:nvPr>
            <p:ph type="body" sz="quarter" idx="13" hasCustomPrompt="1"/>
          </p:nvPr>
        </p:nvSpPr>
        <p:spPr>
          <a:xfrm>
            <a:off x="538163" y="2892425"/>
            <a:ext cx="4681537" cy="2593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
        <p:nvSpPr>
          <p:cNvPr id="4" name="Text Placeholder 3">
            <a:extLst>
              <a:ext uri="{FF2B5EF4-FFF2-40B4-BE49-F238E27FC236}">
                <a16:creationId xmlns:a16="http://schemas.microsoft.com/office/drawing/2014/main" id="{D140FF94-6DC1-B043-B3D1-21AF78370A5F}"/>
              </a:ext>
            </a:extLst>
          </p:cNvPr>
          <p:cNvSpPr>
            <a:spLocks noGrp="1"/>
          </p:cNvSpPr>
          <p:nvPr>
            <p:ph type="body" sz="quarter" idx="14" hasCustomPrompt="1"/>
          </p:nvPr>
        </p:nvSpPr>
        <p:spPr>
          <a:xfrm>
            <a:off x="538163" y="946005"/>
            <a:ext cx="4681537" cy="381981"/>
          </a:xfrm>
          <a:prstGeom prst="rect">
            <a:avLst/>
          </a:prstGeom>
        </p:spPr>
        <p:txBody>
          <a:bodyPr/>
          <a:lstStyle>
            <a:lvl1pPr marL="0" indent="0">
              <a:buNone/>
              <a:defRPr sz="1600" b="1">
                <a:solidFill>
                  <a:srgbClr val="009ABD"/>
                </a:solidFill>
                <a:latin typeface="Arial" panose="020B0604020202020204" pitchFamily="34" charset="0"/>
                <a:cs typeface="Arial" panose="020B0604020202020204" pitchFamily="34" charset="0"/>
              </a:defRPr>
            </a:lvl1pPr>
          </a:lstStyle>
          <a:p>
            <a:pPr lvl="0"/>
            <a:r>
              <a:rPr lang="en-US" dirty="0"/>
              <a:t>EDIT TEXT</a:t>
            </a:r>
          </a:p>
        </p:txBody>
      </p:sp>
    </p:spTree>
    <p:extLst>
      <p:ext uri="{BB962C8B-B14F-4D97-AF65-F5344CB8AC3E}">
        <p14:creationId xmlns:p14="http://schemas.microsoft.com/office/powerpoint/2010/main" val="291729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68FE3-06C3-FB4E-8B8D-A82BF1F5D9B3}"/>
              </a:ext>
            </a:extLst>
          </p:cNvPr>
          <p:cNvSpPr/>
          <p:nvPr userDrawn="1"/>
        </p:nvSpPr>
        <p:spPr>
          <a:xfrm>
            <a:off x="-2" y="0"/>
            <a:ext cx="12192001"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18160" y="466365"/>
            <a:ext cx="4150821" cy="667471"/>
          </a:xfrm>
          <a:prstGeom prst="rect">
            <a:avLst/>
          </a:prstGeom>
        </p:spPr>
        <p:txBody>
          <a:bodyPr anchor="ct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23DB7FA0-48BB-2343-BB40-35B056E34EEE}"/>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Tree>
    <p:extLst>
      <p:ext uri="{BB962C8B-B14F-4D97-AF65-F5344CB8AC3E}">
        <p14:creationId xmlns:p14="http://schemas.microsoft.com/office/powerpoint/2010/main" val="283676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37557" y="1510463"/>
            <a:ext cx="4682836" cy="119948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7" name="Slide Number Placeholder 5">
            <a:extLst>
              <a:ext uri="{FF2B5EF4-FFF2-40B4-BE49-F238E27FC236}">
                <a16:creationId xmlns:a16="http://schemas.microsoft.com/office/drawing/2014/main" id="{D7E48308-5A4D-7B4B-8820-5434B3C0FA53}"/>
              </a:ext>
            </a:extLst>
          </p:cNvPr>
          <p:cNvSpPr txBox="1">
            <a:spLocks/>
          </p:cNvSpPr>
          <p:nvPr userDrawn="1"/>
        </p:nvSpPr>
        <p:spPr>
          <a:xfrm>
            <a:off x="8959735" y="6356350"/>
            <a:ext cx="2743200" cy="365125"/>
          </a:xfrm>
          <a:prstGeom prst="rect">
            <a:avLst/>
          </a:prstGeom>
        </p:spPr>
        <p:txBody>
          <a:bodyPr/>
          <a:lstStyle>
            <a:defPPr>
              <a:defRPr lang="en-US"/>
            </a:defPPr>
            <a:lvl1pPr marL="0" algn="r" defTabSz="914400" rtl="0" eaLnBrk="1" latinLnBrk="0" hangingPunct="1">
              <a:defRPr sz="1600" kern="1200">
                <a:solidFill>
                  <a:schemeClr val="bg2">
                    <a:lumMod val="9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F4FF0D-A2F3-8046-AF6A-412C64216D80}" type="slidenum">
              <a:rPr lang="en-US" smtClean="0"/>
              <a:pPr/>
              <a:t>‹#›</a:t>
            </a:fld>
            <a:endParaRPr lang="en-US"/>
          </a:p>
        </p:txBody>
      </p:sp>
      <p:sp>
        <p:nvSpPr>
          <p:cNvPr id="9" name="Text Placeholder 8">
            <a:extLst>
              <a:ext uri="{FF2B5EF4-FFF2-40B4-BE49-F238E27FC236}">
                <a16:creationId xmlns:a16="http://schemas.microsoft.com/office/drawing/2014/main" id="{7EA1DDF0-DE0C-CD49-AD1D-DC08F9D11E2E}"/>
              </a:ext>
            </a:extLst>
          </p:cNvPr>
          <p:cNvSpPr>
            <a:spLocks noGrp="1"/>
          </p:cNvSpPr>
          <p:nvPr>
            <p:ph type="body" sz="quarter" idx="10" hasCustomPrompt="1"/>
          </p:nvPr>
        </p:nvSpPr>
        <p:spPr>
          <a:xfrm>
            <a:off x="537557" y="2925908"/>
            <a:ext cx="2238375" cy="2825750"/>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
        <p:nvSpPr>
          <p:cNvPr id="12" name="Text Placeholder 11">
            <a:extLst>
              <a:ext uri="{FF2B5EF4-FFF2-40B4-BE49-F238E27FC236}">
                <a16:creationId xmlns:a16="http://schemas.microsoft.com/office/drawing/2014/main" id="{8B848206-81D7-9E41-B3F4-608137F140EF}"/>
              </a:ext>
            </a:extLst>
          </p:cNvPr>
          <p:cNvSpPr>
            <a:spLocks noGrp="1"/>
          </p:cNvSpPr>
          <p:nvPr>
            <p:ph type="body" sz="quarter" idx="11" hasCustomPrompt="1"/>
          </p:nvPr>
        </p:nvSpPr>
        <p:spPr>
          <a:xfrm>
            <a:off x="2878975" y="2925908"/>
            <a:ext cx="2339975" cy="2874962"/>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Tree>
    <p:extLst>
      <p:ext uri="{BB962C8B-B14F-4D97-AF65-F5344CB8AC3E}">
        <p14:creationId xmlns:p14="http://schemas.microsoft.com/office/powerpoint/2010/main" val="139456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37556" y="762317"/>
            <a:ext cx="5081847" cy="58434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7" name="Slide Number Placeholder 5">
            <a:extLst>
              <a:ext uri="{FF2B5EF4-FFF2-40B4-BE49-F238E27FC236}">
                <a16:creationId xmlns:a16="http://schemas.microsoft.com/office/drawing/2014/main" id="{D7E48308-5A4D-7B4B-8820-5434B3C0FA53}"/>
              </a:ext>
            </a:extLst>
          </p:cNvPr>
          <p:cNvSpPr txBox="1">
            <a:spLocks/>
          </p:cNvSpPr>
          <p:nvPr userDrawn="1"/>
        </p:nvSpPr>
        <p:spPr>
          <a:xfrm>
            <a:off x="8959735" y="6356350"/>
            <a:ext cx="2743200" cy="365125"/>
          </a:xfrm>
          <a:prstGeom prst="rect">
            <a:avLst/>
          </a:prstGeom>
        </p:spPr>
        <p:txBody>
          <a:bodyPr/>
          <a:lstStyle>
            <a:defPPr>
              <a:defRPr lang="en-US"/>
            </a:defPPr>
            <a:lvl1pPr marL="0" algn="r" defTabSz="914400" rtl="0" eaLnBrk="1" latinLnBrk="0" hangingPunct="1">
              <a:defRPr sz="1600" kern="1200">
                <a:solidFill>
                  <a:schemeClr val="bg2">
                    <a:lumMod val="9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F4FF0D-A2F3-8046-AF6A-412C64216D80}" type="slidenum">
              <a:rPr lang="en-US" smtClean="0"/>
              <a:pPr/>
              <a:t>‹#›</a:t>
            </a:fld>
            <a:endParaRPr lang="en-US"/>
          </a:p>
        </p:txBody>
      </p:sp>
      <p:sp>
        <p:nvSpPr>
          <p:cNvPr id="11" name="Text Placeholder 8">
            <a:extLst>
              <a:ext uri="{FF2B5EF4-FFF2-40B4-BE49-F238E27FC236}">
                <a16:creationId xmlns:a16="http://schemas.microsoft.com/office/drawing/2014/main" id="{C43E23BE-D352-454B-8C47-17AE8F6DA5CA}"/>
              </a:ext>
            </a:extLst>
          </p:cNvPr>
          <p:cNvSpPr>
            <a:spLocks noGrp="1"/>
          </p:cNvSpPr>
          <p:nvPr>
            <p:ph type="body" sz="quarter" idx="13" hasCustomPrompt="1"/>
          </p:nvPr>
        </p:nvSpPr>
        <p:spPr>
          <a:xfrm>
            <a:off x="1402687" y="4902055"/>
            <a:ext cx="2753677" cy="11936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
        <p:nvSpPr>
          <p:cNvPr id="13" name="Text Placeholder 8">
            <a:extLst>
              <a:ext uri="{FF2B5EF4-FFF2-40B4-BE49-F238E27FC236}">
                <a16:creationId xmlns:a16="http://schemas.microsoft.com/office/drawing/2014/main" id="{3C34F5C5-F48E-2A4A-9FD7-BFB6B494F20F}"/>
              </a:ext>
            </a:extLst>
          </p:cNvPr>
          <p:cNvSpPr>
            <a:spLocks noGrp="1"/>
          </p:cNvSpPr>
          <p:nvPr>
            <p:ph type="body" sz="quarter" idx="15" hasCustomPrompt="1"/>
          </p:nvPr>
        </p:nvSpPr>
        <p:spPr>
          <a:xfrm>
            <a:off x="7971301" y="4871892"/>
            <a:ext cx="2753677" cy="11936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
        <p:nvSpPr>
          <p:cNvPr id="14" name="Text Placeholder 8">
            <a:extLst>
              <a:ext uri="{FF2B5EF4-FFF2-40B4-BE49-F238E27FC236}">
                <a16:creationId xmlns:a16="http://schemas.microsoft.com/office/drawing/2014/main" id="{2AA6525E-701E-1A44-A7A3-8054BD03C05B}"/>
              </a:ext>
            </a:extLst>
          </p:cNvPr>
          <p:cNvSpPr>
            <a:spLocks noGrp="1"/>
          </p:cNvSpPr>
          <p:nvPr>
            <p:ph type="body" sz="quarter" idx="16" hasCustomPrompt="1"/>
          </p:nvPr>
        </p:nvSpPr>
        <p:spPr>
          <a:xfrm>
            <a:off x="4686994" y="4902055"/>
            <a:ext cx="2753677" cy="11936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Tree>
    <p:extLst>
      <p:ext uri="{BB962C8B-B14F-4D97-AF65-F5344CB8AC3E}">
        <p14:creationId xmlns:p14="http://schemas.microsoft.com/office/powerpoint/2010/main" val="297673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7339F1-FA3B-E744-BA63-C3F5D558E1A1}"/>
              </a:ext>
            </a:extLst>
          </p:cNvPr>
          <p:cNvSpPr>
            <a:spLocks noGrp="1"/>
          </p:cNvSpPr>
          <p:nvPr>
            <p:ph type="ctrTitle" hasCustomPrompt="1"/>
          </p:nvPr>
        </p:nvSpPr>
        <p:spPr>
          <a:xfrm>
            <a:off x="537557" y="1277706"/>
            <a:ext cx="4682836" cy="119948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7" name="Slide Number Placeholder 5">
            <a:extLst>
              <a:ext uri="{FF2B5EF4-FFF2-40B4-BE49-F238E27FC236}">
                <a16:creationId xmlns:a16="http://schemas.microsoft.com/office/drawing/2014/main" id="{D7E48308-5A4D-7B4B-8820-5434B3C0FA53}"/>
              </a:ext>
            </a:extLst>
          </p:cNvPr>
          <p:cNvSpPr txBox="1">
            <a:spLocks/>
          </p:cNvSpPr>
          <p:nvPr userDrawn="1"/>
        </p:nvSpPr>
        <p:spPr>
          <a:xfrm>
            <a:off x="8959735" y="6356350"/>
            <a:ext cx="2743200" cy="365125"/>
          </a:xfrm>
          <a:prstGeom prst="rect">
            <a:avLst/>
          </a:prstGeom>
        </p:spPr>
        <p:txBody>
          <a:bodyPr/>
          <a:lstStyle>
            <a:defPPr>
              <a:defRPr lang="en-US"/>
            </a:defPPr>
            <a:lvl1pPr marL="0" algn="r" defTabSz="914400" rtl="0" eaLnBrk="1" latinLnBrk="0" hangingPunct="1">
              <a:defRPr sz="1600" kern="1200">
                <a:solidFill>
                  <a:schemeClr val="bg2">
                    <a:lumMod val="9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F4FF0D-A2F3-8046-AF6A-412C64216D80}" type="slidenum">
              <a:rPr lang="en-US" smtClean="0"/>
              <a:pPr/>
              <a:t>‹#›</a:t>
            </a:fld>
            <a:endParaRPr lang="en-US"/>
          </a:p>
        </p:txBody>
      </p:sp>
      <p:sp>
        <p:nvSpPr>
          <p:cNvPr id="10" name="Text Placeholder 8">
            <a:extLst>
              <a:ext uri="{FF2B5EF4-FFF2-40B4-BE49-F238E27FC236}">
                <a16:creationId xmlns:a16="http://schemas.microsoft.com/office/drawing/2014/main" id="{21CF223C-DA7D-0E44-88F7-80F7BD365598}"/>
              </a:ext>
            </a:extLst>
          </p:cNvPr>
          <p:cNvSpPr>
            <a:spLocks noGrp="1"/>
          </p:cNvSpPr>
          <p:nvPr>
            <p:ph type="body" sz="quarter" idx="10" hasCustomPrompt="1"/>
          </p:nvPr>
        </p:nvSpPr>
        <p:spPr>
          <a:xfrm>
            <a:off x="537557" y="2925908"/>
            <a:ext cx="2238375" cy="70282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
        <p:nvSpPr>
          <p:cNvPr id="11" name="Text Placeholder 11">
            <a:extLst>
              <a:ext uri="{FF2B5EF4-FFF2-40B4-BE49-F238E27FC236}">
                <a16:creationId xmlns:a16="http://schemas.microsoft.com/office/drawing/2014/main" id="{5B093CFF-F408-BB45-9339-8B6DB548BF60}"/>
              </a:ext>
            </a:extLst>
          </p:cNvPr>
          <p:cNvSpPr>
            <a:spLocks noGrp="1"/>
          </p:cNvSpPr>
          <p:nvPr>
            <p:ph type="body" sz="quarter" idx="11" hasCustomPrompt="1"/>
          </p:nvPr>
        </p:nvSpPr>
        <p:spPr>
          <a:xfrm>
            <a:off x="2878975" y="2925908"/>
            <a:ext cx="2339975" cy="71506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
        <p:nvSpPr>
          <p:cNvPr id="14" name="Text Placeholder 8">
            <a:extLst>
              <a:ext uri="{FF2B5EF4-FFF2-40B4-BE49-F238E27FC236}">
                <a16:creationId xmlns:a16="http://schemas.microsoft.com/office/drawing/2014/main" id="{AF705947-7CD8-F14C-A2FA-96394E8BD651}"/>
              </a:ext>
            </a:extLst>
          </p:cNvPr>
          <p:cNvSpPr>
            <a:spLocks noGrp="1"/>
          </p:cNvSpPr>
          <p:nvPr>
            <p:ph type="body" sz="quarter" idx="12" hasCustomPrompt="1"/>
          </p:nvPr>
        </p:nvSpPr>
        <p:spPr>
          <a:xfrm>
            <a:off x="537557" y="4258715"/>
            <a:ext cx="2238375" cy="70282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
        <p:nvSpPr>
          <p:cNvPr id="15" name="Text Placeholder 11">
            <a:extLst>
              <a:ext uri="{FF2B5EF4-FFF2-40B4-BE49-F238E27FC236}">
                <a16:creationId xmlns:a16="http://schemas.microsoft.com/office/drawing/2014/main" id="{996A1186-F0F2-CF43-814D-C0B928E954A4}"/>
              </a:ext>
            </a:extLst>
          </p:cNvPr>
          <p:cNvSpPr>
            <a:spLocks noGrp="1"/>
          </p:cNvSpPr>
          <p:nvPr>
            <p:ph type="body" sz="quarter" idx="13" hasCustomPrompt="1"/>
          </p:nvPr>
        </p:nvSpPr>
        <p:spPr>
          <a:xfrm>
            <a:off x="2878975" y="4258715"/>
            <a:ext cx="2339975" cy="71506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dirty="0"/>
              <a:t>Click to edit list</a:t>
            </a:r>
          </a:p>
        </p:txBody>
      </p:sp>
    </p:spTree>
    <p:extLst>
      <p:ext uri="{BB962C8B-B14F-4D97-AF65-F5344CB8AC3E}">
        <p14:creationId xmlns:p14="http://schemas.microsoft.com/office/powerpoint/2010/main" val="282767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4EDCBCB-3DC9-9D4D-97CC-29E8C462222E}"/>
              </a:ext>
            </a:extLst>
          </p:cNvPr>
          <p:cNvSpPr>
            <a:spLocks noGrp="1"/>
          </p:cNvSpPr>
          <p:nvPr>
            <p:ph type="sldNum" sz="quarter" idx="12"/>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
        <p:nvSpPr>
          <p:cNvPr id="8" name="Title 1">
            <a:extLst>
              <a:ext uri="{FF2B5EF4-FFF2-40B4-BE49-F238E27FC236}">
                <a16:creationId xmlns:a16="http://schemas.microsoft.com/office/drawing/2014/main" id="{F305DAEB-99C1-9D46-834A-C3C85EBF36D2}"/>
              </a:ext>
            </a:extLst>
          </p:cNvPr>
          <p:cNvSpPr>
            <a:spLocks noGrp="1"/>
          </p:cNvSpPr>
          <p:nvPr>
            <p:ph type="ctrTitle" hasCustomPrompt="1"/>
          </p:nvPr>
        </p:nvSpPr>
        <p:spPr>
          <a:xfrm>
            <a:off x="6618317" y="1510463"/>
            <a:ext cx="4682836" cy="1199485"/>
          </a:xfrm>
          <a:prstGeom prst="rect">
            <a:avLst/>
          </a:prstGeom>
        </p:spPr>
        <p:txBody>
          <a:bodyPr anchor="t"/>
          <a:lstStyle>
            <a:lvl1pPr algn="l">
              <a:defRPr sz="4000" b="1">
                <a:latin typeface="Arial" panose="020B0604020202020204" pitchFamily="34" charset="0"/>
                <a:cs typeface="Arial" panose="020B0604020202020204" pitchFamily="34" charset="0"/>
              </a:defRPr>
            </a:lvl1pPr>
          </a:lstStyle>
          <a:p>
            <a:r>
              <a:rPr lang="en-US" dirty="0"/>
              <a:t>Click to edit title</a:t>
            </a:r>
          </a:p>
        </p:txBody>
      </p:sp>
      <p:sp>
        <p:nvSpPr>
          <p:cNvPr id="10" name="Text Placeholder 8">
            <a:extLst>
              <a:ext uri="{FF2B5EF4-FFF2-40B4-BE49-F238E27FC236}">
                <a16:creationId xmlns:a16="http://schemas.microsoft.com/office/drawing/2014/main" id="{DB636229-DE42-3A4B-BF9C-8D8182D1F856}"/>
              </a:ext>
            </a:extLst>
          </p:cNvPr>
          <p:cNvSpPr>
            <a:spLocks noGrp="1"/>
          </p:cNvSpPr>
          <p:nvPr>
            <p:ph type="body" sz="quarter" idx="13" hasCustomPrompt="1"/>
          </p:nvPr>
        </p:nvSpPr>
        <p:spPr>
          <a:xfrm>
            <a:off x="6618317" y="3058680"/>
            <a:ext cx="4681537" cy="2593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Body text</a:t>
            </a:r>
          </a:p>
        </p:txBody>
      </p:sp>
    </p:spTree>
    <p:extLst>
      <p:ext uri="{BB962C8B-B14F-4D97-AF65-F5344CB8AC3E}">
        <p14:creationId xmlns:p14="http://schemas.microsoft.com/office/powerpoint/2010/main" val="334715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B4B1F60-BD10-454A-94D4-B8DC5A2E829C}"/>
              </a:ext>
            </a:extLst>
          </p:cNvPr>
          <p:cNvSpPr>
            <a:spLocks noGrp="1"/>
          </p:cNvSpPr>
          <p:nvPr>
            <p:ph type="sldNum" sz="quarter" idx="4"/>
          </p:nvPr>
        </p:nvSpPr>
        <p:spPr>
          <a:xfrm>
            <a:off x="8959735" y="6356350"/>
            <a:ext cx="2743200" cy="365125"/>
          </a:xfrm>
          <a:prstGeom prst="rect">
            <a:avLst/>
          </a:prstGeom>
        </p:spPr>
        <p:txBody>
          <a:bodyPr/>
          <a:lstStyle>
            <a:lvl1pPr algn="r">
              <a:defRPr sz="1600">
                <a:solidFill>
                  <a:schemeClr val="bg2">
                    <a:lumMod val="90000"/>
                  </a:schemeClr>
                </a:solidFill>
                <a:latin typeface="Arial" panose="020B0604020202020204" pitchFamily="34" charset="0"/>
                <a:cs typeface="Arial" panose="020B0604020202020204" pitchFamily="34" charset="0"/>
              </a:defRPr>
            </a:lvl1pPr>
          </a:lstStyle>
          <a:p>
            <a:fld id="{0BF4FF0D-A2F3-8046-AF6A-412C64216D80}" type="slidenum">
              <a:rPr lang="en-US" smtClean="0"/>
              <a:pPr/>
              <a:t>‹#›</a:t>
            </a:fld>
            <a:endParaRPr lang="en-US"/>
          </a:p>
        </p:txBody>
      </p:sp>
    </p:spTree>
    <p:extLst>
      <p:ext uri="{BB962C8B-B14F-4D97-AF65-F5344CB8AC3E}">
        <p14:creationId xmlns:p14="http://schemas.microsoft.com/office/powerpoint/2010/main" val="1095391971"/>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68" r:id="rId3"/>
    <p:sldLayoutId id="2147483675" r:id="rId4"/>
    <p:sldLayoutId id="2147483674" r:id="rId5"/>
    <p:sldLayoutId id="2147483669" r:id="rId6"/>
    <p:sldLayoutId id="2147483672" r:id="rId7"/>
    <p:sldLayoutId id="2147483671" r:id="rId8"/>
    <p:sldLayoutId id="2147483670" r:id="rId9"/>
    <p:sldLayoutId id="214748367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ping in a building in blue tone color">
            <a:extLst>
              <a:ext uri="{FF2B5EF4-FFF2-40B4-BE49-F238E27FC236}">
                <a16:creationId xmlns:a16="http://schemas.microsoft.com/office/drawing/2014/main" id="{DE393966-E199-A643-90FF-73F8BAD93A1E}"/>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4EC54429-3B19-B341-9DFB-AE1049E71523}"/>
              </a:ext>
            </a:extLst>
          </p:cNvPr>
          <p:cNvSpPr/>
          <p:nvPr/>
        </p:nvSpPr>
        <p:spPr>
          <a:xfrm>
            <a:off x="0" y="0"/>
            <a:ext cx="12208167"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62BCFB5-4BAE-974E-B069-62CB2DB2D8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6580" y="5320145"/>
            <a:ext cx="930507" cy="1020112"/>
          </a:xfrm>
          <a:prstGeom prst="rect">
            <a:avLst/>
          </a:prstGeom>
        </p:spPr>
      </p:pic>
      <p:sp>
        <p:nvSpPr>
          <p:cNvPr id="19" name="TextBox 18">
            <a:extLst>
              <a:ext uri="{FF2B5EF4-FFF2-40B4-BE49-F238E27FC236}">
                <a16:creationId xmlns:a16="http://schemas.microsoft.com/office/drawing/2014/main" id="{9D67E18A-FAF2-3A44-B9AC-C3E6CF73BC32}"/>
              </a:ext>
            </a:extLst>
          </p:cNvPr>
          <p:cNvSpPr txBox="1"/>
          <p:nvPr/>
        </p:nvSpPr>
        <p:spPr>
          <a:xfrm>
            <a:off x="586190" y="1793984"/>
            <a:ext cx="11035785" cy="584775"/>
          </a:xfrm>
          <a:prstGeom prst="rect">
            <a:avLst/>
          </a:prstGeom>
          <a:noFill/>
        </p:spPr>
        <p:txBody>
          <a:bodyPr wrap="square" rtlCol="0">
            <a:spAutoFit/>
          </a:bodyPr>
          <a:lstStyle/>
          <a:p>
            <a:pPr algn="r"/>
            <a:r>
              <a:rPr lang="en-US" sz="3200" b="1" dirty="0">
                <a:solidFill>
                  <a:srgbClr val="009ABD"/>
                </a:solidFill>
                <a:latin typeface="Arial Black" panose="020B0604020202020204" pitchFamily="34" charset="0"/>
                <a:cs typeface="Arial Black" panose="020B0604020202020204" pitchFamily="34" charset="0"/>
              </a:rPr>
              <a:t>ERCOT GEWG Meeting</a:t>
            </a:r>
          </a:p>
        </p:txBody>
      </p:sp>
      <p:sp>
        <p:nvSpPr>
          <p:cNvPr id="22" name="TextBox 21">
            <a:extLst>
              <a:ext uri="{FF2B5EF4-FFF2-40B4-BE49-F238E27FC236}">
                <a16:creationId xmlns:a16="http://schemas.microsoft.com/office/drawing/2014/main" id="{3BD9A4AF-5F10-6947-9898-F6AD47EBBC5C}"/>
              </a:ext>
            </a:extLst>
          </p:cNvPr>
          <p:cNvSpPr txBox="1"/>
          <p:nvPr/>
        </p:nvSpPr>
        <p:spPr>
          <a:xfrm>
            <a:off x="1600922" y="5813576"/>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24" name="TextBox 23">
            <a:extLst>
              <a:ext uri="{FF2B5EF4-FFF2-40B4-BE49-F238E27FC236}">
                <a16:creationId xmlns:a16="http://schemas.microsoft.com/office/drawing/2014/main" id="{BCEA54AA-6FC2-B44E-B298-8813C3E8B15D}"/>
              </a:ext>
            </a:extLst>
          </p:cNvPr>
          <p:cNvSpPr txBox="1"/>
          <p:nvPr/>
        </p:nvSpPr>
        <p:spPr>
          <a:xfrm>
            <a:off x="1115568" y="2896392"/>
            <a:ext cx="10506407" cy="584775"/>
          </a:xfrm>
          <a:prstGeom prst="rect">
            <a:avLst/>
          </a:prstGeom>
          <a:noFill/>
        </p:spPr>
        <p:txBody>
          <a:bodyPr wrap="square" rtlCol="0">
            <a:spAutoFit/>
          </a:bodyPr>
          <a:lstStyle/>
          <a:p>
            <a:pPr algn="r"/>
            <a:r>
              <a:rPr lang="en-US" sz="3200" b="1" dirty="0">
                <a:solidFill>
                  <a:schemeClr val="bg1"/>
                </a:solidFill>
                <a:latin typeface="Arial" panose="020B0604020202020204" pitchFamily="34" charset="0"/>
                <a:cs typeface="Arial" panose="020B0604020202020204" pitchFamily="34" charset="0"/>
              </a:rPr>
              <a:t>Recent NAESB Gas-Electric Activities</a:t>
            </a:r>
          </a:p>
        </p:txBody>
      </p:sp>
      <p:sp>
        <p:nvSpPr>
          <p:cNvPr id="9" name="TextBox 8">
            <a:extLst>
              <a:ext uri="{FF2B5EF4-FFF2-40B4-BE49-F238E27FC236}">
                <a16:creationId xmlns:a16="http://schemas.microsoft.com/office/drawing/2014/main" id="{C0DF5B06-5C92-45F3-A33E-93220684F8AD}"/>
              </a:ext>
            </a:extLst>
          </p:cNvPr>
          <p:cNvSpPr txBox="1"/>
          <p:nvPr/>
        </p:nvSpPr>
        <p:spPr>
          <a:xfrm>
            <a:off x="7156742" y="3891548"/>
            <a:ext cx="4455622" cy="369332"/>
          </a:xfrm>
          <a:prstGeom prst="rect">
            <a:avLst/>
          </a:prstGeom>
          <a:noFill/>
        </p:spPr>
        <p:txBody>
          <a:bodyPr wrap="square" rtlCol="0">
            <a:spAutoFit/>
          </a:bodyPr>
          <a:lstStyle/>
          <a:p>
            <a:pPr algn="r"/>
            <a:r>
              <a:rPr lang="en-US" b="1">
                <a:solidFill>
                  <a:srgbClr val="009ABD"/>
                </a:solidFill>
                <a:latin typeface="Arial Black" panose="020B0604020202020204" pitchFamily="34" charset="0"/>
              </a:rPr>
              <a:t>November 18, </a:t>
            </a:r>
            <a:r>
              <a:rPr lang="en-US" b="1" dirty="0">
                <a:solidFill>
                  <a:srgbClr val="009ABD"/>
                </a:solidFill>
                <a:latin typeface="Arial Black" panose="020B0604020202020204" pitchFamily="34" charset="0"/>
              </a:rPr>
              <a:t>2024</a:t>
            </a:r>
          </a:p>
        </p:txBody>
      </p:sp>
    </p:spTree>
    <p:extLst>
      <p:ext uri="{BB962C8B-B14F-4D97-AF65-F5344CB8AC3E}">
        <p14:creationId xmlns:p14="http://schemas.microsoft.com/office/powerpoint/2010/main" val="243471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Piping and tanks of an industrial factory">
            <a:extLst>
              <a:ext uri="{FF2B5EF4-FFF2-40B4-BE49-F238E27FC236}">
                <a16:creationId xmlns:a16="http://schemas.microsoft.com/office/drawing/2014/main" id="{63E1371E-1FD9-B845-8BA9-969314CF0A3F}"/>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418" y="0"/>
            <a:ext cx="12191997" cy="6858000"/>
          </a:xfrm>
          <a:prstGeom prst="rect">
            <a:avLst/>
          </a:prstGeom>
        </p:spPr>
      </p:pic>
      <p:sp>
        <p:nvSpPr>
          <p:cNvPr id="29" name="Rectangle 28">
            <a:extLst>
              <a:ext uri="{FF2B5EF4-FFF2-40B4-BE49-F238E27FC236}">
                <a16:creationId xmlns:a16="http://schemas.microsoft.com/office/drawing/2014/main" id="{AAB0D0CA-C2AD-0C43-8C7B-80564014BE28}"/>
              </a:ext>
            </a:extLst>
          </p:cNvPr>
          <p:cNvSpPr/>
          <p:nvPr/>
        </p:nvSpPr>
        <p:spPr>
          <a:xfrm>
            <a:off x="-7421" y="150541"/>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E0DE6B4-638D-BF45-9762-D9AADC489C7F}"/>
              </a:ext>
            </a:extLst>
          </p:cNvPr>
          <p:cNvSpPr/>
          <p:nvPr/>
        </p:nvSpPr>
        <p:spPr>
          <a:xfrm>
            <a:off x="0" y="-1"/>
            <a:ext cx="12191997" cy="6858000"/>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a:extLst>
              <a:ext uri="{FF2B5EF4-FFF2-40B4-BE49-F238E27FC236}">
                <a16:creationId xmlns:a16="http://schemas.microsoft.com/office/drawing/2014/main" id="{0CB54611-B853-A742-9F3B-DF4045020F61}"/>
              </a:ext>
            </a:extLst>
          </p:cNvPr>
          <p:cNvSpPr/>
          <p:nvPr/>
        </p:nvSpPr>
        <p:spPr>
          <a:xfrm>
            <a:off x="143541" y="-29688"/>
            <a:ext cx="4455823" cy="1682682"/>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Slide Number"/>
          <p:cNvSpPr txBox="1">
            <a:spLocks noGrp="1"/>
          </p:cNvSpPr>
          <p:nvPr>
            <p:ph type="sldNum" sz="quarter" idx="4294967295"/>
          </p:nvPr>
        </p:nvSpPr>
        <p:spPr>
          <a:xfrm>
            <a:off x="13795416" y="7746573"/>
            <a:ext cx="307007" cy="36471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chemeClr val="bg1"/>
                </a:solidFill>
                <a:latin typeface="Arial" panose="020B0604020202020204" pitchFamily="34" charset="0"/>
                <a:cs typeface="Arial" panose="020B0604020202020204" pitchFamily="34" charset="0"/>
              </a:rPr>
              <a:t>2</a:t>
            </a:fld>
            <a:endParaRPr>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EE335F21-1F18-F142-834A-4EBA1CC64A97}"/>
              </a:ext>
            </a:extLst>
          </p:cNvPr>
          <p:cNvSpPr txBox="1">
            <a:spLocks/>
          </p:cNvSpPr>
          <p:nvPr/>
        </p:nvSpPr>
        <p:spPr>
          <a:xfrm>
            <a:off x="327624" y="756953"/>
            <a:ext cx="4139873"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3000" dirty="0">
                <a:latin typeface="Arial Black" panose="020B0604020202020204" pitchFamily="34" charset="0"/>
                <a:cs typeface="Arial Black" panose="020B0604020202020204" pitchFamily="34" charset="0"/>
              </a:rPr>
              <a:t>Quick Facts</a:t>
            </a:r>
          </a:p>
        </p:txBody>
      </p:sp>
      <p:grpSp>
        <p:nvGrpSpPr>
          <p:cNvPr id="70" name="Group 69">
            <a:extLst>
              <a:ext uri="{FF2B5EF4-FFF2-40B4-BE49-F238E27FC236}">
                <a16:creationId xmlns:a16="http://schemas.microsoft.com/office/drawing/2014/main" id="{51A0E2E0-9A47-004C-8437-75C7113B7D7F}"/>
              </a:ext>
            </a:extLst>
          </p:cNvPr>
          <p:cNvGrpSpPr/>
          <p:nvPr/>
        </p:nvGrpSpPr>
        <p:grpSpPr>
          <a:xfrm>
            <a:off x="604139" y="1930874"/>
            <a:ext cx="2026659" cy="1198492"/>
            <a:chOff x="604139" y="1930875"/>
            <a:chExt cx="2026659" cy="1198492"/>
          </a:xfrm>
        </p:grpSpPr>
        <p:sp>
          <p:nvSpPr>
            <p:cNvPr id="33" name="Title 1">
              <a:extLst>
                <a:ext uri="{FF2B5EF4-FFF2-40B4-BE49-F238E27FC236}">
                  <a16:creationId xmlns:a16="http://schemas.microsoft.com/office/drawing/2014/main" id="{D5B361A9-0244-1345-B03E-9E6CF8BFF45E}"/>
                </a:ext>
              </a:extLst>
            </p:cNvPr>
            <p:cNvSpPr txBox="1">
              <a:spLocks/>
            </p:cNvSpPr>
            <p:nvPr/>
          </p:nvSpPr>
          <p:spPr>
            <a:xfrm>
              <a:off x="604139" y="1930875"/>
              <a:ext cx="202665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latin typeface="Arial Black" panose="020B0604020202020204" pitchFamily="34" charset="0"/>
                  <a:cs typeface="Arial Black" panose="020B0604020202020204" pitchFamily="34" charset="0"/>
                </a:rPr>
                <a:t>1994</a:t>
              </a:r>
            </a:p>
          </p:txBody>
        </p:sp>
        <p:sp>
          <p:nvSpPr>
            <p:cNvPr id="3" name="Rectangle 2">
              <a:extLst>
                <a:ext uri="{FF2B5EF4-FFF2-40B4-BE49-F238E27FC236}">
                  <a16:creationId xmlns:a16="http://schemas.microsoft.com/office/drawing/2014/main" id="{63EFD74A-EA6C-E14A-B9ED-D4848031F7D8}"/>
                </a:ext>
              </a:extLst>
            </p:cNvPr>
            <p:cNvSpPr/>
            <p:nvPr/>
          </p:nvSpPr>
          <p:spPr>
            <a:xfrm>
              <a:off x="610749" y="2544592"/>
              <a:ext cx="2013438" cy="584775"/>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GISB </a:t>
              </a:r>
            </a:p>
            <a:p>
              <a:pPr algn="ctr"/>
              <a:r>
                <a:rPr lang="en-US" sz="1600" b="1" dirty="0">
                  <a:solidFill>
                    <a:schemeClr val="bg1"/>
                  </a:solidFill>
                  <a:latin typeface="Arial" panose="020B0604020202020204" pitchFamily="34" charset="0"/>
                  <a:cs typeface="Arial" panose="020B0604020202020204" pitchFamily="34" charset="0"/>
                </a:rPr>
                <a:t>Founded</a:t>
              </a:r>
            </a:p>
          </p:txBody>
        </p:sp>
      </p:grpSp>
      <p:grpSp>
        <p:nvGrpSpPr>
          <p:cNvPr id="57" name="Group 56">
            <a:extLst>
              <a:ext uri="{FF2B5EF4-FFF2-40B4-BE49-F238E27FC236}">
                <a16:creationId xmlns:a16="http://schemas.microsoft.com/office/drawing/2014/main" id="{25A1A07F-7F1C-FD49-9477-ABA9EC2D43DE}"/>
              </a:ext>
            </a:extLst>
          </p:cNvPr>
          <p:cNvGrpSpPr/>
          <p:nvPr/>
        </p:nvGrpSpPr>
        <p:grpSpPr>
          <a:xfrm>
            <a:off x="3371252" y="1930874"/>
            <a:ext cx="2026659" cy="1198493"/>
            <a:chOff x="3371252" y="1930874"/>
            <a:chExt cx="2026659" cy="1198493"/>
          </a:xfrm>
        </p:grpSpPr>
        <p:sp>
          <p:nvSpPr>
            <p:cNvPr id="37" name="Title 1">
              <a:extLst>
                <a:ext uri="{FF2B5EF4-FFF2-40B4-BE49-F238E27FC236}">
                  <a16:creationId xmlns:a16="http://schemas.microsoft.com/office/drawing/2014/main" id="{287A7903-3CF2-5142-9EBF-BCCE7F4F0562}"/>
                </a:ext>
              </a:extLst>
            </p:cNvPr>
            <p:cNvSpPr txBox="1">
              <a:spLocks/>
            </p:cNvSpPr>
            <p:nvPr/>
          </p:nvSpPr>
          <p:spPr>
            <a:xfrm>
              <a:off x="3371252" y="1930874"/>
              <a:ext cx="202665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latin typeface="Arial Black" panose="020B0604020202020204" pitchFamily="34" charset="0"/>
                  <a:cs typeface="Arial Black" panose="020B0604020202020204" pitchFamily="34" charset="0"/>
                </a:rPr>
                <a:t>2001</a:t>
              </a:r>
            </a:p>
          </p:txBody>
        </p:sp>
        <p:sp>
          <p:nvSpPr>
            <p:cNvPr id="38" name="Rectangle 37">
              <a:extLst>
                <a:ext uri="{FF2B5EF4-FFF2-40B4-BE49-F238E27FC236}">
                  <a16:creationId xmlns:a16="http://schemas.microsoft.com/office/drawing/2014/main" id="{1C555D6D-2695-9841-AADA-B0E800281672}"/>
                </a:ext>
              </a:extLst>
            </p:cNvPr>
            <p:cNvSpPr/>
            <p:nvPr/>
          </p:nvSpPr>
          <p:spPr>
            <a:xfrm>
              <a:off x="3378741" y="2544592"/>
              <a:ext cx="2011680" cy="584775"/>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NAESB Established</a:t>
              </a:r>
            </a:p>
          </p:txBody>
        </p:sp>
      </p:grpSp>
      <p:cxnSp>
        <p:nvCxnSpPr>
          <p:cNvPr id="11" name="Straight Connector 10">
            <a:extLst>
              <a:ext uri="{FF2B5EF4-FFF2-40B4-BE49-F238E27FC236}">
                <a16:creationId xmlns:a16="http://schemas.microsoft.com/office/drawing/2014/main" id="{60CC9313-09BB-F445-830A-FD204A29A0B0}"/>
              </a:ext>
            </a:extLst>
          </p:cNvPr>
          <p:cNvCxnSpPr>
            <a:cxnSpLocks/>
          </p:cNvCxnSpPr>
          <p:nvPr/>
        </p:nvCxnSpPr>
        <p:spPr>
          <a:xfrm>
            <a:off x="3001171" y="2091208"/>
            <a:ext cx="0" cy="87782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Placeholder 3">
            <a:extLst>
              <a:ext uri="{FF2B5EF4-FFF2-40B4-BE49-F238E27FC236}">
                <a16:creationId xmlns:a16="http://schemas.microsoft.com/office/drawing/2014/main" id="{B2E3F3F7-FC35-3740-8BB7-A19F57524874}"/>
              </a:ext>
            </a:extLst>
          </p:cNvPr>
          <p:cNvSpPr txBox="1">
            <a:spLocks/>
          </p:cNvSpPr>
          <p:nvPr/>
        </p:nvSpPr>
        <p:spPr>
          <a:xfrm>
            <a:off x="312550" y="451781"/>
            <a:ext cx="4242499" cy="729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9ABD"/>
                </a:solidFill>
                <a:latin typeface="Arial" panose="020B0604020202020204" pitchFamily="34" charset="0"/>
                <a:cs typeface="Arial" panose="020B0604020202020204" pitchFamily="34" charset="0"/>
              </a:rPr>
              <a:t>North American Energy Standards Board</a:t>
            </a:r>
            <a:endParaRPr lang="en-US" sz="1600" dirty="0">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E3EDBC5-5F7E-094A-BDA5-8876739E4462}"/>
              </a:ext>
            </a:extLst>
          </p:cNvPr>
          <p:cNvGrpSpPr/>
          <p:nvPr/>
        </p:nvGrpSpPr>
        <p:grpSpPr>
          <a:xfrm>
            <a:off x="604138" y="3429000"/>
            <a:ext cx="2026660" cy="1195423"/>
            <a:chOff x="604138" y="3429000"/>
            <a:chExt cx="2026660" cy="1195423"/>
          </a:xfrm>
        </p:grpSpPr>
        <p:sp>
          <p:nvSpPr>
            <p:cNvPr id="62" name="Title 1">
              <a:extLst>
                <a:ext uri="{FF2B5EF4-FFF2-40B4-BE49-F238E27FC236}">
                  <a16:creationId xmlns:a16="http://schemas.microsoft.com/office/drawing/2014/main" id="{2A3B9C0E-443B-5540-A35E-6FD91500A6A9}"/>
                </a:ext>
              </a:extLst>
            </p:cNvPr>
            <p:cNvSpPr txBox="1">
              <a:spLocks/>
            </p:cNvSpPr>
            <p:nvPr/>
          </p:nvSpPr>
          <p:spPr>
            <a:xfrm>
              <a:off x="604139" y="3429000"/>
              <a:ext cx="202665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latin typeface="Arial Black" panose="020B0604020202020204" pitchFamily="34" charset="0"/>
                  <a:cs typeface="Arial Black" panose="020B0604020202020204" pitchFamily="34" charset="0"/>
                </a:rPr>
                <a:t>29</a:t>
              </a:r>
            </a:p>
          </p:txBody>
        </p:sp>
        <p:sp>
          <p:nvSpPr>
            <p:cNvPr id="63" name="Rectangle 62">
              <a:extLst>
                <a:ext uri="{FF2B5EF4-FFF2-40B4-BE49-F238E27FC236}">
                  <a16:creationId xmlns:a16="http://schemas.microsoft.com/office/drawing/2014/main" id="{3D071BEC-A9C5-474B-9F8D-F1618168A9E3}"/>
                </a:ext>
              </a:extLst>
            </p:cNvPr>
            <p:cNvSpPr/>
            <p:nvPr/>
          </p:nvSpPr>
          <p:spPr>
            <a:xfrm>
              <a:off x="604138" y="4039648"/>
              <a:ext cx="2026660" cy="584775"/>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Years of Standards Development</a:t>
              </a:r>
            </a:p>
          </p:txBody>
        </p:sp>
      </p:grpSp>
      <p:sp>
        <p:nvSpPr>
          <p:cNvPr id="65" name="Rectangle 64">
            <a:extLst>
              <a:ext uri="{FF2B5EF4-FFF2-40B4-BE49-F238E27FC236}">
                <a16:creationId xmlns:a16="http://schemas.microsoft.com/office/drawing/2014/main" id="{DFCF5495-7E50-8C4F-99A7-D962F7BE07AD}"/>
              </a:ext>
            </a:extLst>
          </p:cNvPr>
          <p:cNvSpPr/>
          <p:nvPr/>
        </p:nvSpPr>
        <p:spPr>
          <a:xfrm>
            <a:off x="770480" y="5256416"/>
            <a:ext cx="2263005" cy="830997"/>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American National Standards Institute (ANSI) Accreditation</a:t>
            </a:r>
          </a:p>
        </p:txBody>
      </p:sp>
      <p:grpSp>
        <p:nvGrpSpPr>
          <p:cNvPr id="71" name="Group 70">
            <a:extLst>
              <a:ext uri="{FF2B5EF4-FFF2-40B4-BE49-F238E27FC236}">
                <a16:creationId xmlns:a16="http://schemas.microsoft.com/office/drawing/2014/main" id="{4D40B4E5-31F9-BE4B-97D6-D4FBEB3C2F5C}"/>
              </a:ext>
            </a:extLst>
          </p:cNvPr>
          <p:cNvGrpSpPr/>
          <p:nvPr/>
        </p:nvGrpSpPr>
        <p:grpSpPr>
          <a:xfrm>
            <a:off x="3303513" y="3429000"/>
            <a:ext cx="2026660" cy="949202"/>
            <a:chOff x="3303513" y="3429000"/>
            <a:chExt cx="2026660" cy="949202"/>
          </a:xfrm>
        </p:grpSpPr>
        <p:sp>
          <p:nvSpPr>
            <p:cNvPr id="66" name="Title 1">
              <a:extLst>
                <a:ext uri="{FF2B5EF4-FFF2-40B4-BE49-F238E27FC236}">
                  <a16:creationId xmlns:a16="http://schemas.microsoft.com/office/drawing/2014/main" id="{5E32B51C-A2C8-B642-8AC8-3A219A11C3E6}"/>
                </a:ext>
              </a:extLst>
            </p:cNvPr>
            <p:cNvSpPr txBox="1">
              <a:spLocks/>
            </p:cNvSpPr>
            <p:nvPr/>
          </p:nvSpPr>
          <p:spPr>
            <a:xfrm>
              <a:off x="3303514" y="3429000"/>
              <a:ext cx="202665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latin typeface="Arial Black" panose="020B0604020202020204" pitchFamily="34" charset="0"/>
                  <a:cs typeface="Arial Black" panose="020B0604020202020204" pitchFamily="34" charset="0"/>
                </a:rPr>
                <a:t>4,000+</a:t>
              </a:r>
            </a:p>
          </p:txBody>
        </p:sp>
        <p:sp>
          <p:nvSpPr>
            <p:cNvPr id="67" name="Rectangle 66">
              <a:extLst>
                <a:ext uri="{FF2B5EF4-FFF2-40B4-BE49-F238E27FC236}">
                  <a16:creationId xmlns:a16="http://schemas.microsoft.com/office/drawing/2014/main" id="{281D701F-0147-D745-BB31-F44D661DEA6F}"/>
                </a:ext>
              </a:extLst>
            </p:cNvPr>
            <p:cNvSpPr/>
            <p:nvPr/>
          </p:nvSpPr>
          <p:spPr>
            <a:xfrm>
              <a:off x="3303513" y="4039648"/>
              <a:ext cx="2026660"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Standards</a:t>
              </a:r>
            </a:p>
          </p:txBody>
        </p:sp>
      </p:grpSp>
      <p:sp>
        <p:nvSpPr>
          <p:cNvPr id="68" name="Title 1">
            <a:extLst>
              <a:ext uri="{FF2B5EF4-FFF2-40B4-BE49-F238E27FC236}">
                <a16:creationId xmlns:a16="http://schemas.microsoft.com/office/drawing/2014/main" id="{9BB65B22-7230-A540-AABC-03B5B6E89E30}"/>
              </a:ext>
            </a:extLst>
          </p:cNvPr>
          <p:cNvSpPr txBox="1">
            <a:spLocks/>
          </p:cNvSpPr>
          <p:nvPr/>
        </p:nvSpPr>
        <p:spPr>
          <a:xfrm>
            <a:off x="2986779" y="5144113"/>
            <a:ext cx="2403642"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latin typeface="Arial Black" panose="020B0604020202020204" pitchFamily="34" charset="0"/>
                <a:cs typeface="Arial Black" panose="020B0604020202020204" pitchFamily="34" charset="0"/>
              </a:rPr>
              <a:t>Oct. 2001</a:t>
            </a:r>
          </a:p>
        </p:txBody>
      </p:sp>
      <p:cxnSp>
        <p:nvCxnSpPr>
          <p:cNvPr id="72" name="Straight Connector 71">
            <a:extLst>
              <a:ext uri="{FF2B5EF4-FFF2-40B4-BE49-F238E27FC236}">
                <a16:creationId xmlns:a16="http://schemas.microsoft.com/office/drawing/2014/main" id="{D73EF02F-B7B1-1142-BF4E-C957916F5A67}"/>
              </a:ext>
            </a:extLst>
          </p:cNvPr>
          <p:cNvCxnSpPr>
            <a:cxnSpLocks/>
          </p:cNvCxnSpPr>
          <p:nvPr/>
        </p:nvCxnSpPr>
        <p:spPr>
          <a:xfrm>
            <a:off x="3001171" y="3512128"/>
            <a:ext cx="0" cy="87782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5" name="Content Placeholder 5">
            <a:extLst>
              <a:ext uri="{FF2B5EF4-FFF2-40B4-BE49-F238E27FC236}">
                <a16:creationId xmlns:a16="http://schemas.microsoft.com/office/drawing/2014/main" id="{FF28BB1B-2EEA-8649-9E53-70CB83F5F217}"/>
              </a:ext>
            </a:extLst>
          </p:cNvPr>
          <p:cNvGraphicFramePr>
            <a:graphicFrameLocks noChangeAspect="1"/>
          </p:cNvGraphicFramePr>
          <p:nvPr>
            <p:extLst>
              <p:ext uri="{D42A27DB-BD31-4B8C-83A1-F6EECF244321}">
                <p14:modId xmlns:p14="http://schemas.microsoft.com/office/powerpoint/2010/main" val="1550145447"/>
              </p:ext>
            </p:extLst>
          </p:nvPr>
        </p:nvGraphicFramePr>
        <p:xfrm>
          <a:off x="5508649" y="3223846"/>
          <a:ext cx="6135000" cy="331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 name="Title 1">
            <a:extLst>
              <a:ext uri="{FF2B5EF4-FFF2-40B4-BE49-F238E27FC236}">
                <a16:creationId xmlns:a16="http://schemas.microsoft.com/office/drawing/2014/main" id="{222938FF-D597-DF40-85F7-26057B168EC0}"/>
              </a:ext>
            </a:extLst>
          </p:cNvPr>
          <p:cNvSpPr txBox="1">
            <a:spLocks/>
          </p:cNvSpPr>
          <p:nvPr/>
        </p:nvSpPr>
        <p:spPr>
          <a:xfrm>
            <a:off x="5225048" y="686585"/>
            <a:ext cx="6555495"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latin typeface="Arial Black" panose="020B0604020202020204" pitchFamily="34" charset="0"/>
                <a:cs typeface="Arial Black" panose="020B0604020202020204" pitchFamily="34" charset="0"/>
              </a:rPr>
              <a:t>Mission &amp; Government Coordination</a:t>
            </a:r>
          </a:p>
        </p:txBody>
      </p:sp>
      <p:graphicFrame>
        <p:nvGraphicFramePr>
          <p:cNvPr id="31" name="Content Placeholder 5">
            <a:extLst>
              <a:ext uri="{FF2B5EF4-FFF2-40B4-BE49-F238E27FC236}">
                <a16:creationId xmlns:a16="http://schemas.microsoft.com/office/drawing/2014/main" id="{535C011D-BB7C-4187-BB43-5AD26E24AD32}"/>
              </a:ext>
            </a:extLst>
          </p:cNvPr>
          <p:cNvGraphicFramePr>
            <a:graphicFrameLocks noChangeAspect="1"/>
          </p:cNvGraphicFramePr>
          <p:nvPr>
            <p:extLst>
              <p:ext uri="{D42A27DB-BD31-4B8C-83A1-F6EECF244321}">
                <p14:modId xmlns:p14="http://schemas.microsoft.com/office/powerpoint/2010/main" val="1166102215"/>
              </p:ext>
            </p:extLst>
          </p:nvPr>
        </p:nvGraphicFramePr>
        <p:xfrm>
          <a:off x="5330173" y="1719634"/>
          <a:ext cx="6345247" cy="1088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98089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Piping and tanks of an industrial factory">
            <a:extLst>
              <a:ext uri="{FF2B5EF4-FFF2-40B4-BE49-F238E27FC236}">
                <a16:creationId xmlns:a16="http://schemas.microsoft.com/office/drawing/2014/main" id="{63E1371E-1FD9-B845-8BA9-969314CF0A3F}"/>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418" y="0"/>
            <a:ext cx="12191997" cy="6858000"/>
          </a:xfrm>
          <a:prstGeom prst="rect">
            <a:avLst/>
          </a:prstGeom>
        </p:spPr>
      </p:pic>
      <p:sp>
        <p:nvSpPr>
          <p:cNvPr id="29" name="Rectangle 28">
            <a:extLst>
              <a:ext uri="{FF2B5EF4-FFF2-40B4-BE49-F238E27FC236}">
                <a16:creationId xmlns:a16="http://schemas.microsoft.com/office/drawing/2014/main" id="{AAB0D0CA-C2AD-0C43-8C7B-80564014BE28}"/>
              </a:ext>
            </a:extLst>
          </p:cNvPr>
          <p:cNvSpPr/>
          <p:nvPr/>
        </p:nvSpPr>
        <p:spPr>
          <a:xfrm>
            <a:off x="7421" y="-56769"/>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0722" hangingPunct="0"/>
            <a:endParaRPr lang="en-US" sz="1800" b="1"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24" name="Rectangle 23">
            <a:extLst>
              <a:ext uri="{FF2B5EF4-FFF2-40B4-BE49-F238E27FC236}">
                <a16:creationId xmlns:a16="http://schemas.microsoft.com/office/drawing/2014/main" id="{BE0DE6B4-638D-BF45-9762-D9AADC489C7F}"/>
              </a:ext>
            </a:extLst>
          </p:cNvPr>
          <p:cNvSpPr/>
          <p:nvPr/>
        </p:nvSpPr>
        <p:spPr>
          <a:xfrm>
            <a:off x="0" y="-1"/>
            <a:ext cx="12191997" cy="6858000"/>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a:extLst>
              <a:ext uri="{FF2B5EF4-FFF2-40B4-BE49-F238E27FC236}">
                <a16:creationId xmlns:a16="http://schemas.microsoft.com/office/drawing/2014/main" id="{0CB54611-B853-A742-9F3B-DF4045020F61}"/>
              </a:ext>
            </a:extLst>
          </p:cNvPr>
          <p:cNvSpPr/>
          <p:nvPr/>
        </p:nvSpPr>
        <p:spPr>
          <a:xfrm>
            <a:off x="74614" y="-29688"/>
            <a:ext cx="4450539" cy="1433829"/>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Slide Number"/>
          <p:cNvSpPr txBox="1">
            <a:spLocks noGrp="1"/>
          </p:cNvSpPr>
          <p:nvPr>
            <p:ph type="sldNum" sz="quarter" idx="4294967295"/>
          </p:nvPr>
        </p:nvSpPr>
        <p:spPr>
          <a:xfrm>
            <a:off x="13795416" y="7746573"/>
            <a:ext cx="307007" cy="36471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chemeClr val="bg1"/>
                </a:solidFill>
                <a:latin typeface="Arial" panose="020B0604020202020204" pitchFamily="34" charset="0"/>
                <a:cs typeface="Arial" panose="020B0604020202020204" pitchFamily="34" charset="0"/>
              </a:rPr>
              <a:t>3</a:t>
            </a:fld>
            <a:endParaRPr>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EE335F21-1F18-F142-834A-4EBA1CC64A97}"/>
              </a:ext>
            </a:extLst>
          </p:cNvPr>
          <p:cNvSpPr txBox="1">
            <a:spLocks/>
          </p:cNvSpPr>
          <p:nvPr/>
        </p:nvSpPr>
        <p:spPr>
          <a:xfrm>
            <a:off x="201119" y="461841"/>
            <a:ext cx="4202812" cy="863197"/>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sz="2000" dirty="0">
              <a:latin typeface="Arial Black" panose="020B0604020202020204" pitchFamily="34" charset="0"/>
              <a:cs typeface="Arial Black" panose="020B0604020202020204" pitchFamily="34" charset="0"/>
            </a:endParaRPr>
          </a:p>
        </p:txBody>
      </p:sp>
      <p:sp>
        <p:nvSpPr>
          <p:cNvPr id="19" name="Text Placeholder 3">
            <a:extLst>
              <a:ext uri="{FF2B5EF4-FFF2-40B4-BE49-F238E27FC236}">
                <a16:creationId xmlns:a16="http://schemas.microsoft.com/office/drawing/2014/main" id="{ED5848CE-73FE-7845-B851-8EF9381C24A7}"/>
              </a:ext>
            </a:extLst>
          </p:cNvPr>
          <p:cNvSpPr txBox="1">
            <a:spLocks/>
          </p:cNvSpPr>
          <p:nvPr/>
        </p:nvSpPr>
        <p:spPr>
          <a:xfrm>
            <a:off x="307781" y="1188527"/>
            <a:ext cx="4242499" cy="648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E7DB173-FF5C-45FD-ADE3-3F5BB1A083B6}"/>
              </a:ext>
            </a:extLst>
          </p:cNvPr>
          <p:cNvSpPr txBox="1"/>
          <p:nvPr/>
        </p:nvSpPr>
        <p:spPr>
          <a:xfrm>
            <a:off x="5161399" y="3997344"/>
            <a:ext cx="6222330" cy="626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800100" lvl="1" indent="-342900" defTabSz="410722" hangingPunct="0">
              <a:buFont typeface="Arial" panose="020B0604020202020204" pitchFamily="34" charset="0"/>
              <a:buChar char="•"/>
            </a:pPr>
            <a:endParaRPr lang="en-US" sz="2000" b="1" dirty="0">
              <a:solidFill>
                <a:schemeClr val="bg1"/>
              </a:solidFill>
              <a:latin typeface="Arial" panose="020B0604020202020204" pitchFamily="34" charset="0"/>
              <a:ea typeface="Helvetica Neue"/>
              <a:cs typeface="Arial" panose="020B0604020202020204" pitchFamily="34" charset="0"/>
              <a:sym typeface="Helvetica Neue"/>
            </a:endParaRPr>
          </a:p>
          <a:p>
            <a:pPr marL="342900" indent="-342900" algn="ctr" defTabSz="410722" hangingPunct="0">
              <a:buAutoNum type="arabicPeriod"/>
            </a:pPr>
            <a:endParaRPr lang="en-US" sz="1600" b="1"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23" name="Rectangle: Diagonal Corners Rounded 4">
            <a:extLst>
              <a:ext uri="{FF2B5EF4-FFF2-40B4-BE49-F238E27FC236}">
                <a16:creationId xmlns:a16="http://schemas.microsoft.com/office/drawing/2014/main" id="{0780BC98-A837-4BE6-8127-BA7C9775F366}"/>
              </a:ext>
            </a:extLst>
          </p:cNvPr>
          <p:cNvSpPr txBox="1"/>
          <p:nvPr/>
        </p:nvSpPr>
        <p:spPr>
          <a:xfrm>
            <a:off x="4783447" y="730944"/>
            <a:ext cx="6981833" cy="858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indent="0" algn="ctr">
              <a:buNone/>
            </a:pPr>
            <a:endParaRPr lang="en-US" sz="3200" u="sng"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6" name="Text Placeholder 3">
            <a:extLst>
              <a:ext uri="{FF2B5EF4-FFF2-40B4-BE49-F238E27FC236}">
                <a16:creationId xmlns:a16="http://schemas.microsoft.com/office/drawing/2014/main" id="{7178CE44-28B3-4573-B9C4-AB20428D8F6D}"/>
              </a:ext>
            </a:extLst>
          </p:cNvPr>
          <p:cNvSpPr txBox="1">
            <a:spLocks/>
          </p:cNvSpPr>
          <p:nvPr/>
        </p:nvSpPr>
        <p:spPr>
          <a:xfrm>
            <a:off x="629392" y="770021"/>
            <a:ext cx="3222205" cy="476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9ABD"/>
                </a:solidFill>
                <a:latin typeface="Arial" panose="020B0604020202020204" pitchFamily="34" charset="0"/>
                <a:cs typeface="Arial" panose="020B0604020202020204" pitchFamily="34" charset="0"/>
              </a:rPr>
              <a:t>Timeline of Previous Activities</a:t>
            </a:r>
            <a:endParaRPr lang="en-US" sz="16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A8B0482-DFCB-4ED9-B78A-DBDE4A5585B9}"/>
              </a:ext>
            </a:extLst>
          </p:cNvPr>
          <p:cNvSpPr txBox="1">
            <a:spLocks/>
          </p:cNvSpPr>
          <p:nvPr/>
        </p:nvSpPr>
        <p:spPr>
          <a:xfrm>
            <a:off x="95926" y="283852"/>
            <a:ext cx="445053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Arial Black" panose="020B0604020202020204" pitchFamily="34" charset="0"/>
                <a:cs typeface="Arial Black" panose="020B0604020202020204" pitchFamily="34" charset="0"/>
              </a:rPr>
              <a:t>NAESB G-E Coordination</a:t>
            </a:r>
          </a:p>
        </p:txBody>
      </p:sp>
      <p:pic>
        <p:nvPicPr>
          <p:cNvPr id="68" name="Picture 67">
            <a:extLst>
              <a:ext uri="{FF2B5EF4-FFF2-40B4-BE49-F238E27FC236}">
                <a16:creationId xmlns:a16="http://schemas.microsoft.com/office/drawing/2014/main" id="{B2A0CBDE-7A47-47B5-ADF3-90334EB9C0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16336" y="267709"/>
            <a:ext cx="930507" cy="1020112"/>
          </a:xfrm>
          <a:prstGeom prst="rect">
            <a:avLst/>
          </a:prstGeom>
        </p:spPr>
      </p:pic>
      <p:sp>
        <p:nvSpPr>
          <p:cNvPr id="69" name="TextBox 68">
            <a:extLst>
              <a:ext uri="{FF2B5EF4-FFF2-40B4-BE49-F238E27FC236}">
                <a16:creationId xmlns:a16="http://schemas.microsoft.com/office/drawing/2014/main" id="{32679B10-5BDD-4DED-89C8-A370760E2161}"/>
              </a:ext>
            </a:extLst>
          </p:cNvPr>
          <p:cNvSpPr txBox="1"/>
          <p:nvPr/>
        </p:nvSpPr>
        <p:spPr>
          <a:xfrm>
            <a:off x="9484150" y="730944"/>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2" name="Arrow: Right 1">
            <a:extLst>
              <a:ext uri="{FF2B5EF4-FFF2-40B4-BE49-F238E27FC236}">
                <a16:creationId xmlns:a16="http://schemas.microsoft.com/office/drawing/2014/main" id="{55E4A819-0C3F-46A3-A214-675C8949DEDB}"/>
              </a:ext>
            </a:extLst>
          </p:cNvPr>
          <p:cNvSpPr/>
          <p:nvPr/>
        </p:nvSpPr>
        <p:spPr>
          <a:xfrm>
            <a:off x="587981" y="4726397"/>
            <a:ext cx="10907430" cy="648641"/>
          </a:xfrm>
          <a:prstGeom prst="rightArrow">
            <a:avLst/>
          </a:prstGeom>
          <a:solidFill>
            <a:srgbClr val="009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15BAE4CD-8D16-4045-A3CB-E76C05D24C33}"/>
              </a:ext>
            </a:extLst>
          </p:cNvPr>
          <p:cNvSpPr/>
          <p:nvPr/>
        </p:nvSpPr>
        <p:spPr>
          <a:xfrm>
            <a:off x="804522"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12DD958-6A0A-4117-9FE3-0EC4FBFA77BE}"/>
              </a:ext>
            </a:extLst>
          </p:cNvPr>
          <p:cNvCxnSpPr>
            <a:cxnSpLocks/>
          </p:cNvCxnSpPr>
          <p:nvPr/>
        </p:nvCxnSpPr>
        <p:spPr>
          <a:xfrm flipV="1">
            <a:off x="866362" y="2890074"/>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DC47499-3C06-4F63-BEFC-B7D1B1F0D400}"/>
              </a:ext>
            </a:extLst>
          </p:cNvPr>
          <p:cNvSpPr txBox="1"/>
          <p:nvPr/>
        </p:nvSpPr>
        <p:spPr>
          <a:xfrm>
            <a:off x="307781" y="1837510"/>
            <a:ext cx="1434099" cy="1015663"/>
          </a:xfrm>
          <a:prstGeom prst="rect">
            <a:avLst/>
          </a:prstGeom>
          <a:noFill/>
        </p:spPr>
        <p:txBody>
          <a:bodyPr wrap="square" rtlCol="0">
            <a:spAutoFit/>
          </a:bodyPr>
          <a:lstStyle/>
          <a:p>
            <a:r>
              <a:rPr lang="en-US" sz="1200" u="sng" dirty="0">
                <a:solidFill>
                  <a:schemeClr val="bg1"/>
                </a:solidFill>
                <a:latin typeface="Garamond-Bold"/>
              </a:rPr>
              <a:t>November 2003</a:t>
            </a:r>
          </a:p>
          <a:p>
            <a:r>
              <a:rPr lang="en-US" sz="1200" dirty="0">
                <a:solidFill>
                  <a:schemeClr val="bg1"/>
                </a:solidFill>
                <a:latin typeface="Garamond-Bold"/>
              </a:rPr>
              <a:t>Chairman Wood submits request to NAESB concerning market coordination </a:t>
            </a:r>
          </a:p>
        </p:txBody>
      </p:sp>
      <p:sp>
        <p:nvSpPr>
          <p:cNvPr id="60" name="Flowchart: Connector 59">
            <a:extLst>
              <a:ext uri="{FF2B5EF4-FFF2-40B4-BE49-F238E27FC236}">
                <a16:creationId xmlns:a16="http://schemas.microsoft.com/office/drawing/2014/main" id="{30D8D484-07A6-4560-9E04-5A59337E2FBA}"/>
              </a:ext>
            </a:extLst>
          </p:cNvPr>
          <p:cNvSpPr/>
          <p:nvPr/>
        </p:nvSpPr>
        <p:spPr>
          <a:xfrm>
            <a:off x="1663463"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543A1B76-2FF1-475F-8C83-A9FDEDF07C71}"/>
              </a:ext>
            </a:extLst>
          </p:cNvPr>
          <p:cNvCxnSpPr>
            <a:cxnSpLocks/>
          </p:cNvCxnSpPr>
          <p:nvPr/>
        </p:nvCxnSpPr>
        <p:spPr>
          <a:xfrm flipV="1">
            <a:off x="1725303" y="3808235"/>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8CEEB07A-AE57-4D3E-A0F8-850E6C74A135}"/>
              </a:ext>
            </a:extLst>
          </p:cNvPr>
          <p:cNvSpPr txBox="1"/>
          <p:nvPr/>
        </p:nvSpPr>
        <p:spPr>
          <a:xfrm>
            <a:off x="960010" y="2831182"/>
            <a:ext cx="1671821" cy="830997"/>
          </a:xfrm>
          <a:prstGeom prst="rect">
            <a:avLst/>
          </a:prstGeom>
          <a:noFill/>
        </p:spPr>
        <p:txBody>
          <a:bodyPr wrap="square" rtlCol="0">
            <a:spAutoFit/>
          </a:bodyPr>
          <a:lstStyle/>
          <a:p>
            <a:r>
              <a:rPr lang="en-US" sz="1200" u="sng" dirty="0">
                <a:solidFill>
                  <a:schemeClr val="bg1"/>
                </a:solidFill>
                <a:latin typeface="Garamond-Bold"/>
              </a:rPr>
              <a:t>June 2005</a:t>
            </a:r>
          </a:p>
          <a:p>
            <a:r>
              <a:rPr lang="en-US" sz="1200" dirty="0">
                <a:solidFill>
                  <a:schemeClr val="bg1"/>
                </a:solidFill>
                <a:latin typeface="Garamond-Bold"/>
              </a:rPr>
              <a:t>NAESB submits Gas Electric Status Report &amp; Coordination Standards </a:t>
            </a:r>
          </a:p>
        </p:txBody>
      </p:sp>
      <p:sp>
        <p:nvSpPr>
          <p:cNvPr id="63" name="Flowchart: Connector 62">
            <a:extLst>
              <a:ext uri="{FF2B5EF4-FFF2-40B4-BE49-F238E27FC236}">
                <a16:creationId xmlns:a16="http://schemas.microsoft.com/office/drawing/2014/main" id="{B867E9FA-C7B8-485A-9DB3-A1C3EC62E927}"/>
              </a:ext>
            </a:extLst>
          </p:cNvPr>
          <p:cNvSpPr/>
          <p:nvPr/>
        </p:nvSpPr>
        <p:spPr>
          <a:xfrm>
            <a:off x="2570994" y="5001786"/>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313733FC-A8CF-4AFA-82CE-CDA748587DB0}"/>
              </a:ext>
            </a:extLst>
          </p:cNvPr>
          <p:cNvCxnSpPr>
            <a:cxnSpLocks/>
          </p:cNvCxnSpPr>
          <p:nvPr/>
        </p:nvCxnSpPr>
        <p:spPr>
          <a:xfrm flipV="1">
            <a:off x="2632834" y="2887950"/>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3C880C9F-7E25-485F-8E53-6B6430456FC6}"/>
              </a:ext>
            </a:extLst>
          </p:cNvPr>
          <p:cNvSpPr txBox="1"/>
          <p:nvPr/>
        </p:nvSpPr>
        <p:spPr>
          <a:xfrm>
            <a:off x="2201775" y="1847353"/>
            <a:ext cx="1375909" cy="1015663"/>
          </a:xfrm>
          <a:prstGeom prst="rect">
            <a:avLst/>
          </a:prstGeom>
          <a:noFill/>
        </p:spPr>
        <p:txBody>
          <a:bodyPr wrap="square" rtlCol="0">
            <a:spAutoFit/>
          </a:bodyPr>
          <a:lstStyle/>
          <a:p>
            <a:r>
              <a:rPr lang="en-US" sz="1200" u="sng" dirty="0">
                <a:solidFill>
                  <a:schemeClr val="bg1"/>
                </a:solidFill>
                <a:latin typeface="Garamond-Bold"/>
              </a:rPr>
              <a:t>June 2007</a:t>
            </a:r>
          </a:p>
          <a:p>
            <a:r>
              <a:rPr lang="en-US" sz="1200" dirty="0">
                <a:solidFill>
                  <a:schemeClr val="bg1"/>
                </a:solidFill>
                <a:latin typeface="Garamond-Bold"/>
              </a:rPr>
              <a:t>FERC issues Order No. 698 adopting Coordination Standards</a:t>
            </a:r>
          </a:p>
        </p:txBody>
      </p:sp>
      <p:sp>
        <p:nvSpPr>
          <p:cNvPr id="66" name="Flowchart: Connector 65">
            <a:extLst>
              <a:ext uri="{FF2B5EF4-FFF2-40B4-BE49-F238E27FC236}">
                <a16:creationId xmlns:a16="http://schemas.microsoft.com/office/drawing/2014/main" id="{85DCF696-32C0-4E10-8FC2-56A06F6A7A02}"/>
              </a:ext>
            </a:extLst>
          </p:cNvPr>
          <p:cNvSpPr/>
          <p:nvPr/>
        </p:nvSpPr>
        <p:spPr>
          <a:xfrm>
            <a:off x="3519271"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A8770E43-4B5E-4773-88B8-52963A344573}"/>
              </a:ext>
            </a:extLst>
          </p:cNvPr>
          <p:cNvCxnSpPr>
            <a:cxnSpLocks/>
          </p:cNvCxnSpPr>
          <p:nvPr/>
        </p:nvCxnSpPr>
        <p:spPr>
          <a:xfrm flipV="1">
            <a:off x="3581111" y="3808235"/>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1" name="TextBox 70">
            <a:extLst>
              <a:ext uri="{FF2B5EF4-FFF2-40B4-BE49-F238E27FC236}">
                <a16:creationId xmlns:a16="http://schemas.microsoft.com/office/drawing/2014/main" id="{4217E0E1-3CD4-4239-858A-6EC7099122DB}"/>
              </a:ext>
            </a:extLst>
          </p:cNvPr>
          <p:cNvSpPr txBox="1"/>
          <p:nvPr/>
        </p:nvSpPr>
        <p:spPr>
          <a:xfrm>
            <a:off x="2896139" y="2786380"/>
            <a:ext cx="1375909" cy="1015663"/>
          </a:xfrm>
          <a:prstGeom prst="rect">
            <a:avLst/>
          </a:prstGeom>
          <a:noFill/>
        </p:spPr>
        <p:txBody>
          <a:bodyPr wrap="square" rtlCol="0">
            <a:spAutoFit/>
          </a:bodyPr>
          <a:lstStyle/>
          <a:p>
            <a:r>
              <a:rPr lang="en-US" sz="1200" u="sng" dirty="0">
                <a:solidFill>
                  <a:schemeClr val="bg1"/>
                </a:solidFill>
                <a:latin typeface="Garamond-Bold"/>
              </a:rPr>
              <a:t>September 2008</a:t>
            </a:r>
          </a:p>
          <a:p>
            <a:r>
              <a:rPr lang="en-US" sz="1200" dirty="0">
                <a:solidFill>
                  <a:schemeClr val="bg1"/>
                </a:solidFill>
                <a:latin typeface="Garamond-Bold"/>
              </a:rPr>
              <a:t>NAESB submits Additional Standards &amp; Final Report </a:t>
            </a:r>
          </a:p>
        </p:txBody>
      </p:sp>
      <p:sp>
        <p:nvSpPr>
          <p:cNvPr id="72" name="Flowchart: Connector 71">
            <a:extLst>
              <a:ext uri="{FF2B5EF4-FFF2-40B4-BE49-F238E27FC236}">
                <a16:creationId xmlns:a16="http://schemas.microsoft.com/office/drawing/2014/main" id="{000296F0-0A53-4920-9B18-4D8274BF94FC}"/>
              </a:ext>
            </a:extLst>
          </p:cNvPr>
          <p:cNvSpPr/>
          <p:nvPr/>
        </p:nvSpPr>
        <p:spPr>
          <a:xfrm>
            <a:off x="4491551"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9820D7D4-336E-4B92-9716-1F1F92FBFC9E}"/>
              </a:ext>
            </a:extLst>
          </p:cNvPr>
          <p:cNvCxnSpPr>
            <a:cxnSpLocks/>
          </p:cNvCxnSpPr>
          <p:nvPr/>
        </p:nvCxnSpPr>
        <p:spPr>
          <a:xfrm flipV="1">
            <a:off x="4553391" y="2890074"/>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4" name="TextBox 73">
            <a:extLst>
              <a:ext uri="{FF2B5EF4-FFF2-40B4-BE49-F238E27FC236}">
                <a16:creationId xmlns:a16="http://schemas.microsoft.com/office/drawing/2014/main" id="{6AB720B0-5BBA-4944-9E6A-DAABB14548E6}"/>
              </a:ext>
            </a:extLst>
          </p:cNvPr>
          <p:cNvSpPr txBox="1"/>
          <p:nvPr/>
        </p:nvSpPr>
        <p:spPr>
          <a:xfrm>
            <a:off x="3991631" y="1850084"/>
            <a:ext cx="1375909" cy="1015663"/>
          </a:xfrm>
          <a:prstGeom prst="rect">
            <a:avLst/>
          </a:prstGeom>
          <a:noFill/>
        </p:spPr>
        <p:txBody>
          <a:bodyPr wrap="square" rtlCol="0">
            <a:spAutoFit/>
          </a:bodyPr>
          <a:lstStyle/>
          <a:p>
            <a:r>
              <a:rPr lang="en-US" sz="1200" u="sng" dirty="0">
                <a:solidFill>
                  <a:schemeClr val="bg1"/>
                </a:solidFill>
                <a:latin typeface="Garamond-Bold"/>
              </a:rPr>
              <a:t>September 2011</a:t>
            </a:r>
          </a:p>
          <a:p>
            <a:r>
              <a:rPr lang="en-US" sz="1200" dirty="0">
                <a:solidFill>
                  <a:schemeClr val="bg1"/>
                </a:solidFill>
                <a:latin typeface="Garamond-Bold"/>
              </a:rPr>
              <a:t>National Petroleum Council issues Prudent Development Study</a:t>
            </a:r>
          </a:p>
        </p:txBody>
      </p:sp>
      <p:sp>
        <p:nvSpPr>
          <p:cNvPr id="75" name="Flowchart: Connector 74">
            <a:extLst>
              <a:ext uri="{FF2B5EF4-FFF2-40B4-BE49-F238E27FC236}">
                <a16:creationId xmlns:a16="http://schemas.microsoft.com/office/drawing/2014/main" id="{EB84E002-97B1-4717-9B75-C5E985C95B92}"/>
              </a:ext>
            </a:extLst>
          </p:cNvPr>
          <p:cNvSpPr/>
          <p:nvPr/>
        </p:nvSpPr>
        <p:spPr>
          <a:xfrm>
            <a:off x="5534343" y="5001821"/>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32780A4E-8971-4E66-8ED1-BC0C880C8106}"/>
              </a:ext>
            </a:extLst>
          </p:cNvPr>
          <p:cNvCxnSpPr>
            <a:cxnSpLocks/>
          </p:cNvCxnSpPr>
          <p:nvPr/>
        </p:nvCxnSpPr>
        <p:spPr>
          <a:xfrm flipV="1">
            <a:off x="5596183" y="3806146"/>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8" name="TextBox 77">
            <a:extLst>
              <a:ext uri="{FF2B5EF4-FFF2-40B4-BE49-F238E27FC236}">
                <a16:creationId xmlns:a16="http://schemas.microsoft.com/office/drawing/2014/main" id="{487E06D7-41E1-4294-A413-35016AE4E1C9}"/>
              </a:ext>
            </a:extLst>
          </p:cNvPr>
          <p:cNvSpPr txBox="1"/>
          <p:nvPr/>
        </p:nvSpPr>
        <p:spPr>
          <a:xfrm>
            <a:off x="5090081" y="2792572"/>
            <a:ext cx="1375909" cy="1015663"/>
          </a:xfrm>
          <a:prstGeom prst="rect">
            <a:avLst/>
          </a:prstGeom>
          <a:noFill/>
        </p:spPr>
        <p:txBody>
          <a:bodyPr wrap="square" rtlCol="0">
            <a:spAutoFit/>
          </a:bodyPr>
          <a:lstStyle/>
          <a:p>
            <a:r>
              <a:rPr lang="en-US" sz="1200" u="sng" dirty="0">
                <a:solidFill>
                  <a:schemeClr val="bg1"/>
                </a:solidFill>
                <a:latin typeface="Garamond-Bold"/>
              </a:rPr>
              <a:t>March 2014</a:t>
            </a:r>
          </a:p>
          <a:p>
            <a:r>
              <a:rPr lang="en-US" sz="1200" dirty="0">
                <a:solidFill>
                  <a:schemeClr val="bg1"/>
                </a:solidFill>
                <a:latin typeface="Garamond-Bold"/>
              </a:rPr>
              <a:t>FERC issues NOPR proposing modifications to Gas Day</a:t>
            </a:r>
          </a:p>
        </p:txBody>
      </p:sp>
      <p:sp>
        <p:nvSpPr>
          <p:cNvPr id="79" name="Flowchart: Connector 78">
            <a:extLst>
              <a:ext uri="{FF2B5EF4-FFF2-40B4-BE49-F238E27FC236}">
                <a16:creationId xmlns:a16="http://schemas.microsoft.com/office/drawing/2014/main" id="{55F6C6AE-E2B6-44CF-9536-A57D11FAC478}"/>
              </a:ext>
            </a:extLst>
          </p:cNvPr>
          <p:cNvSpPr/>
          <p:nvPr/>
        </p:nvSpPr>
        <p:spPr>
          <a:xfrm>
            <a:off x="6598429"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5165E278-2F7C-465A-B5FF-BBA9E3A032FF}"/>
              </a:ext>
            </a:extLst>
          </p:cNvPr>
          <p:cNvCxnSpPr>
            <a:cxnSpLocks/>
          </p:cNvCxnSpPr>
          <p:nvPr/>
        </p:nvCxnSpPr>
        <p:spPr>
          <a:xfrm flipV="1">
            <a:off x="6660269" y="2890074"/>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1" name="TextBox 80">
            <a:extLst>
              <a:ext uri="{FF2B5EF4-FFF2-40B4-BE49-F238E27FC236}">
                <a16:creationId xmlns:a16="http://schemas.microsoft.com/office/drawing/2014/main" id="{0CDD959F-7E3C-414A-A3AB-5423B8089D78}"/>
              </a:ext>
            </a:extLst>
          </p:cNvPr>
          <p:cNvSpPr txBox="1"/>
          <p:nvPr/>
        </p:nvSpPr>
        <p:spPr>
          <a:xfrm>
            <a:off x="6172370" y="1830992"/>
            <a:ext cx="1375909" cy="1015663"/>
          </a:xfrm>
          <a:prstGeom prst="rect">
            <a:avLst/>
          </a:prstGeom>
          <a:noFill/>
        </p:spPr>
        <p:txBody>
          <a:bodyPr wrap="square" rtlCol="0">
            <a:spAutoFit/>
          </a:bodyPr>
          <a:lstStyle/>
          <a:p>
            <a:r>
              <a:rPr lang="en-US" sz="1200" u="sng" dirty="0">
                <a:solidFill>
                  <a:schemeClr val="bg1"/>
                </a:solidFill>
                <a:latin typeface="Garamond-Bold"/>
              </a:rPr>
              <a:t>April 2015</a:t>
            </a:r>
          </a:p>
          <a:p>
            <a:r>
              <a:rPr lang="en-US" sz="1200" dirty="0">
                <a:solidFill>
                  <a:schemeClr val="bg1"/>
                </a:solidFill>
                <a:latin typeface="Garamond-Bold"/>
              </a:rPr>
              <a:t>FERC issues Order No. 809 adopting NAESB Gas Day modifications</a:t>
            </a:r>
          </a:p>
        </p:txBody>
      </p:sp>
      <p:sp>
        <p:nvSpPr>
          <p:cNvPr id="82" name="Flowchart: Connector 81">
            <a:extLst>
              <a:ext uri="{FF2B5EF4-FFF2-40B4-BE49-F238E27FC236}">
                <a16:creationId xmlns:a16="http://schemas.microsoft.com/office/drawing/2014/main" id="{2BFE6403-FF33-491B-817C-5714D414E22D}"/>
              </a:ext>
            </a:extLst>
          </p:cNvPr>
          <p:cNvSpPr/>
          <p:nvPr/>
        </p:nvSpPr>
        <p:spPr>
          <a:xfrm>
            <a:off x="7603374" y="5001821"/>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26D3F165-2378-4FA8-8D6E-210DF82769A0}"/>
              </a:ext>
            </a:extLst>
          </p:cNvPr>
          <p:cNvCxnSpPr>
            <a:cxnSpLocks/>
          </p:cNvCxnSpPr>
          <p:nvPr/>
        </p:nvCxnSpPr>
        <p:spPr>
          <a:xfrm flipV="1">
            <a:off x="7665214" y="3806146"/>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4" name="TextBox 83">
            <a:extLst>
              <a:ext uri="{FF2B5EF4-FFF2-40B4-BE49-F238E27FC236}">
                <a16:creationId xmlns:a16="http://schemas.microsoft.com/office/drawing/2014/main" id="{F8E6098C-7559-40CE-9DB2-7D1C475FD1B0}"/>
              </a:ext>
            </a:extLst>
          </p:cNvPr>
          <p:cNvSpPr txBox="1"/>
          <p:nvPr/>
        </p:nvSpPr>
        <p:spPr>
          <a:xfrm>
            <a:off x="6978445" y="2786379"/>
            <a:ext cx="1511537" cy="1015663"/>
          </a:xfrm>
          <a:prstGeom prst="rect">
            <a:avLst/>
          </a:prstGeom>
          <a:noFill/>
        </p:spPr>
        <p:txBody>
          <a:bodyPr wrap="square" rtlCol="0">
            <a:spAutoFit/>
          </a:bodyPr>
          <a:lstStyle/>
          <a:p>
            <a:r>
              <a:rPr lang="en-US" sz="1200" u="sng" dirty="0">
                <a:solidFill>
                  <a:schemeClr val="bg1"/>
                </a:solidFill>
                <a:latin typeface="Garamond-Bold"/>
              </a:rPr>
              <a:t>March 2017</a:t>
            </a:r>
          </a:p>
          <a:p>
            <a:r>
              <a:rPr lang="en-US" sz="1200" dirty="0">
                <a:solidFill>
                  <a:schemeClr val="bg1"/>
                </a:solidFill>
                <a:latin typeface="Garamond-Bold"/>
              </a:rPr>
              <a:t>NAESB submits Report concerning “faster, computerized scheduling” standards</a:t>
            </a:r>
          </a:p>
        </p:txBody>
      </p:sp>
      <p:sp>
        <p:nvSpPr>
          <p:cNvPr id="85" name="Flowchart: Connector 84">
            <a:extLst>
              <a:ext uri="{FF2B5EF4-FFF2-40B4-BE49-F238E27FC236}">
                <a16:creationId xmlns:a16="http://schemas.microsoft.com/office/drawing/2014/main" id="{4762AE7F-868C-4559-A23A-3E862C2F8E14}"/>
              </a:ext>
            </a:extLst>
          </p:cNvPr>
          <p:cNvSpPr/>
          <p:nvPr/>
        </p:nvSpPr>
        <p:spPr>
          <a:xfrm>
            <a:off x="8663942" y="5003910"/>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E71CB761-763D-4729-B3F7-52BFC08D3762}"/>
              </a:ext>
            </a:extLst>
          </p:cNvPr>
          <p:cNvCxnSpPr>
            <a:cxnSpLocks/>
          </p:cNvCxnSpPr>
          <p:nvPr/>
        </p:nvCxnSpPr>
        <p:spPr>
          <a:xfrm flipV="1">
            <a:off x="8725782" y="2890074"/>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7" name="TextBox 86">
            <a:extLst>
              <a:ext uri="{FF2B5EF4-FFF2-40B4-BE49-F238E27FC236}">
                <a16:creationId xmlns:a16="http://schemas.microsoft.com/office/drawing/2014/main" id="{285E07EF-0E92-4E5C-A8D1-A0232DC22280}"/>
              </a:ext>
            </a:extLst>
          </p:cNvPr>
          <p:cNvSpPr txBox="1"/>
          <p:nvPr/>
        </p:nvSpPr>
        <p:spPr>
          <a:xfrm>
            <a:off x="8056733" y="1839096"/>
            <a:ext cx="1497904" cy="1015663"/>
          </a:xfrm>
          <a:prstGeom prst="rect">
            <a:avLst/>
          </a:prstGeom>
          <a:noFill/>
        </p:spPr>
        <p:txBody>
          <a:bodyPr wrap="square" rtlCol="0">
            <a:spAutoFit/>
          </a:bodyPr>
          <a:lstStyle/>
          <a:p>
            <a:r>
              <a:rPr lang="en-US" sz="1200" u="sng" dirty="0">
                <a:solidFill>
                  <a:schemeClr val="bg1"/>
                </a:solidFill>
                <a:latin typeface="Garamond-Bold"/>
              </a:rPr>
              <a:t>November 2021</a:t>
            </a:r>
          </a:p>
          <a:p>
            <a:r>
              <a:rPr lang="en-US" sz="1200" dirty="0">
                <a:solidFill>
                  <a:schemeClr val="bg1"/>
                </a:solidFill>
                <a:latin typeface="Garamond-Bold"/>
              </a:rPr>
              <a:t>Standards Request R21006 concerning market coordination submitted to NAESB</a:t>
            </a:r>
          </a:p>
        </p:txBody>
      </p:sp>
      <p:sp>
        <p:nvSpPr>
          <p:cNvPr id="91" name="Flowchart: Connector 90">
            <a:extLst>
              <a:ext uri="{FF2B5EF4-FFF2-40B4-BE49-F238E27FC236}">
                <a16:creationId xmlns:a16="http://schemas.microsoft.com/office/drawing/2014/main" id="{94D0DDBD-9E51-4296-81FC-B25771F2647E}"/>
              </a:ext>
            </a:extLst>
          </p:cNvPr>
          <p:cNvSpPr/>
          <p:nvPr/>
        </p:nvSpPr>
        <p:spPr>
          <a:xfrm>
            <a:off x="9674906" y="5001821"/>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0E862252-9FF6-4337-87FA-4D3CFD831DE6}"/>
              </a:ext>
            </a:extLst>
          </p:cNvPr>
          <p:cNvCxnSpPr>
            <a:cxnSpLocks/>
          </p:cNvCxnSpPr>
          <p:nvPr/>
        </p:nvCxnSpPr>
        <p:spPr>
          <a:xfrm flipV="1">
            <a:off x="9736746" y="3806146"/>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3" name="TextBox 92">
            <a:extLst>
              <a:ext uri="{FF2B5EF4-FFF2-40B4-BE49-F238E27FC236}">
                <a16:creationId xmlns:a16="http://schemas.microsoft.com/office/drawing/2014/main" id="{6927CC9E-8A9A-4FE6-B6E2-C83EA7C11189}"/>
              </a:ext>
            </a:extLst>
          </p:cNvPr>
          <p:cNvSpPr txBox="1"/>
          <p:nvPr/>
        </p:nvSpPr>
        <p:spPr>
          <a:xfrm>
            <a:off x="9076759" y="2814767"/>
            <a:ext cx="1418019" cy="1015663"/>
          </a:xfrm>
          <a:prstGeom prst="rect">
            <a:avLst/>
          </a:prstGeom>
          <a:noFill/>
        </p:spPr>
        <p:txBody>
          <a:bodyPr wrap="square" rtlCol="0">
            <a:spAutoFit/>
          </a:bodyPr>
          <a:lstStyle/>
          <a:p>
            <a:r>
              <a:rPr lang="en-US" sz="1200" u="sng" dirty="0">
                <a:solidFill>
                  <a:schemeClr val="bg1"/>
                </a:solidFill>
                <a:latin typeface="Garamond-Bold"/>
              </a:rPr>
              <a:t>July 2022</a:t>
            </a:r>
          </a:p>
          <a:p>
            <a:r>
              <a:rPr lang="en-US" sz="1200" dirty="0">
                <a:solidFill>
                  <a:schemeClr val="bg1"/>
                </a:solidFill>
                <a:latin typeface="Garamond-Bold"/>
              </a:rPr>
              <a:t>Chairman Glick and Jim Robb submit request to NAESB calling for Forum</a:t>
            </a:r>
          </a:p>
        </p:txBody>
      </p:sp>
      <p:sp>
        <p:nvSpPr>
          <p:cNvPr id="94" name="Flowchart: Connector 93">
            <a:extLst>
              <a:ext uri="{FF2B5EF4-FFF2-40B4-BE49-F238E27FC236}">
                <a16:creationId xmlns:a16="http://schemas.microsoft.com/office/drawing/2014/main" id="{D7594768-43C0-4E93-B851-415D85C4005E}"/>
              </a:ext>
            </a:extLst>
          </p:cNvPr>
          <p:cNvSpPr/>
          <p:nvPr/>
        </p:nvSpPr>
        <p:spPr>
          <a:xfrm>
            <a:off x="10447257" y="4997392"/>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5" name="Straight Arrow Connector 94">
            <a:extLst>
              <a:ext uri="{FF2B5EF4-FFF2-40B4-BE49-F238E27FC236}">
                <a16:creationId xmlns:a16="http://schemas.microsoft.com/office/drawing/2014/main" id="{6AAAB97C-BA23-4BEF-8145-0E1AF44606FB}"/>
              </a:ext>
            </a:extLst>
          </p:cNvPr>
          <p:cNvCxnSpPr>
            <a:cxnSpLocks/>
          </p:cNvCxnSpPr>
          <p:nvPr/>
        </p:nvCxnSpPr>
        <p:spPr>
          <a:xfrm flipV="1">
            <a:off x="10511119" y="2890075"/>
            <a:ext cx="2473" cy="2113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6" name="TextBox 95">
            <a:extLst>
              <a:ext uri="{FF2B5EF4-FFF2-40B4-BE49-F238E27FC236}">
                <a16:creationId xmlns:a16="http://schemas.microsoft.com/office/drawing/2014/main" id="{68DFCEBE-12F0-47A0-9D6D-CA3B996ED35F}"/>
              </a:ext>
            </a:extLst>
          </p:cNvPr>
          <p:cNvSpPr txBox="1"/>
          <p:nvPr/>
        </p:nvSpPr>
        <p:spPr>
          <a:xfrm>
            <a:off x="9918041" y="1806899"/>
            <a:ext cx="1497903" cy="1015663"/>
          </a:xfrm>
          <a:prstGeom prst="rect">
            <a:avLst/>
          </a:prstGeom>
          <a:noFill/>
        </p:spPr>
        <p:txBody>
          <a:bodyPr wrap="square" rtlCol="0">
            <a:spAutoFit/>
          </a:bodyPr>
          <a:lstStyle/>
          <a:p>
            <a:r>
              <a:rPr lang="en-US" sz="1200" u="sng" dirty="0">
                <a:solidFill>
                  <a:schemeClr val="bg1"/>
                </a:solidFill>
                <a:latin typeface="Garamond-Bold"/>
              </a:rPr>
              <a:t>July 2023</a:t>
            </a:r>
          </a:p>
          <a:p>
            <a:r>
              <a:rPr lang="en-US" sz="1200" dirty="0">
                <a:solidFill>
                  <a:schemeClr val="bg1"/>
                </a:solidFill>
                <a:latin typeface="Garamond-Bold"/>
              </a:rPr>
              <a:t>NAESB publishes the NAESB Gas Electric Harmonization Report</a:t>
            </a:r>
          </a:p>
        </p:txBody>
      </p:sp>
      <p:cxnSp>
        <p:nvCxnSpPr>
          <p:cNvPr id="15" name="Connector: Elbow 14">
            <a:extLst>
              <a:ext uri="{FF2B5EF4-FFF2-40B4-BE49-F238E27FC236}">
                <a16:creationId xmlns:a16="http://schemas.microsoft.com/office/drawing/2014/main" id="{01B3D5F2-8AFF-403C-8BD2-4317FCB18469}"/>
              </a:ext>
            </a:extLst>
          </p:cNvPr>
          <p:cNvCxnSpPr>
            <a:cxnSpLocks/>
          </p:cNvCxnSpPr>
          <p:nvPr/>
        </p:nvCxnSpPr>
        <p:spPr>
          <a:xfrm rot="16200000" flipH="1">
            <a:off x="6740184" y="1934660"/>
            <a:ext cx="1334722" cy="7646903"/>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9" name="Connector: Elbow 98">
            <a:extLst>
              <a:ext uri="{FF2B5EF4-FFF2-40B4-BE49-F238E27FC236}">
                <a16:creationId xmlns:a16="http://schemas.microsoft.com/office/drawing/2014/main" id="{91EFE4C9-6B1B-4A34-9E11-44C2E7EB2CAE}"/>
              </a:ext>
            </a:extLst>
          </p:cNvPr>
          <p:cNvCxnSpPr>
            <a:cxnSpLocks/>
            <a:stCxn id="79" idx="4"/>
          </p:cNvCxnSpPr>
          <p:nvPr/>
        </p:nvCxnSpPr>
        <p:spPr>
          <a:xfrm rot="16200000" flipH="1">
            <a:off x="8482608" y="3304652"/>
            <a:ext cx="948194" cy="4587926"/>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02" name="TextBox 101">
            <a:extLst>
              <a:ext uri="{FF2B5EF4-FFF2-40B4-BE49-F238E27FC236}">
                <a16:creationId xmlns:a16="http://schemas.microsoft.com/office/drawing/2014/main" id="{74E869EF-3118-445D-9A4F-A27C830B23FC}"/>
              </a:ext>
            </a:extLst>
          </p:cNvPr>
          <p:cNvSpPr txBox="1"/>
          <p:nvPr/>
        </p:nvSpPr>
        <p:spPr>
          <a:xfrm>
            <a:off x="6465990" y="6176858"/>
            <a:ext cx="1477719" cy="276999"/>
          </a:xfrm>
          <a:prstGeom prst="rect">
            <a:avLst/>
          </a:prstGeom>
          <a:noFill/>
        </p:spPr>
        <p:txBody>
          <a:bodyPr wrap="square" rtlCol="0">
            <a:spAutoFit/>
          </a:bodyPr>
          <a:lstStyle/>
          <a:p>
            <a:r>
              <a:rPr lang="en-US" sz="1200" dirty="0">
                <a:solidFill>
                  <a:schemeClr val="bg1"/>
                </a:solidFill>
                <a:latin typeface="Garamond-Bold"/>
              </a:rPr>
              <a:t>Shale Gas Revolution </a:t>
            </a:r>
          </a:p>
        </p:txBody>
      </p:sp>
      <p:sp>
        <p:nvSpPr>
          <p:cNvPr id="103" name="TextBox 102">
            <a:extLst>
              <a:ext uri="{FF2B5EF4-FFF2-40B4-BE49-F238E27FC236}">
                <a16:creationId xmlns:a16="http://schemas.microsoft.com/office/drawing/2014/main" id="{0C667F34-8F96-4F2A-8B52-3BD8B4C52EB0}"/>
              </a:ext>
            </a:extLst>
          </p:cNvPr>
          <p:cNvSpPr txBox="1"/>
          <p:nvPr/>
        </p:nvSpPr>
        <p:spPr>
          <a:xfrm>
            <a:off x="7407545" y="5817667"/>
            <a:ext cx="3647575" cy="276999"/>
          </a:xfrm>
          <a:prstGeom prst="rect">
            <a:avLst/>
          </a:prstGeom>
          <a:noFill/>
        </p:spPr>
        <p:txBody>
          <a:bodyPr wrap="square" rtlCol="0">
            <a:spAutoFit/>
          </a:bodyPr>
          <a:lstStyle/>
          <a:p>
            <a:r>
              <a:rPr lang="en-US" sz="1200" dirty="0">
                <a:solidFill>
                  <a:schemeClr val="bg1"/>
                </a:solidFill>
                <a:latin typeface="Garamond-Bold"/>
              </a:rPr>
              <a:t>NG Becomes Largest Resource for Generation</a:t>
            </a:r>
          </a:p>
        </p:txBody>
      </p:sp>
      <p:sp>
        <p:nvSpPr>
          <p:cNvPr id="118" name="TextBox 117">
            <a:extLst>
              <a:ext uri="{FF2B5EF4-FFF2-40B4-BE49-F238E27FC236}">
                <a16:creationId xmlns:a16="http://schemas.microsoft.com/office/drawing/2014/main" id="{FB089FDD-B18C-4774-A122-86C300367F60}"/>
              </a:ext>
            </a:extLst>
          </p:cNvPr>
          <p:cNvSpPr txBox="1"/>
          <p:nvPr/>
        </p:nvSpPr>
        <p:spPr>
          <a:xfrm>
            <a:off x="202472" y="5457853"/>
            <a:ext cx="1811263" cy="276999"/>
          </a:xfrm>
          <a:prstGeom prst="rect">
            <a:avLst/>
          </a:prstGeom>
          <a:noFill/>
        </p:spPr>
        <p:txBody>
          <a:bodyPr wrap="square" rtlCol="0">
            <a:spAutoFit/>
          </a:bodyPr>
          <a:lstStyle/>
          <a:p>
            <a:r>
              <a:rPr lang="en-US" sz="1200" dirty="0">
                <a:solidFill>
                  <a:schemeClr val="bg1"/>
                </a:solidFill>
                <a:latin typeface="Garamond-Bold"/>
              </a:rPr>
              <a:t>NG 17% of Resource Mix</a:t>
            </a:r>
          </a:p>
        </p:txBody>
      </p:sp>
      <p:sp>
        <p:nvSpPr>
          <p:cNvPr id="124" name="TextBox 123">
            <a:extLst>
              <a:ext uri="{FF2B5EF4-FFF2-40B4-BE49-F238E27FC236}">
                <a16:creationId xmlns:a16="http://schemas.microsoft.com/office/drawing/2014/main" id="{1A430AEC-4382-4F91-9CE1-D7118C39B23D}"/>
              </a:ext>
            </a:extLst>
          </p:cNvPr>
          <p:cNvSpPr txBox="1"/>
          <p:nvPr/>
        </p:nvSpPr>
        <p:spPr>
          <a:xfrm>
            <a:off x="8793032" y="5388055"/>
            <a:ext cx="1999041" cy="461665"/>
          </a:xfrm>
          <a:prstGeom prst="rect">
            <a:avLst/>
          </a:prstGeom>
          <a:noFill/>
        </p:spPr>
        <p:txBody>
          <a:bodyPr wrap="square" rtlCol="0">
            <a:spAutoFit/>
          </a:bodyPr>
          <a:lstStyle/>
          <a:p>
            <a:pPr algn="ctr"/>
            <a:r>
              <a:rPr lang="en-US" sz="1200" dirty="0">
                <a:solidFill>
                  <a:schemeClr val="bg1"/>
                </a:solidFill>
                <a:latin typeface="Garamond-Bold"/>
              </a:rPr>
              <a:t>NG 40% of Resource Mix</a:t>
            </a:r>
          </a:p>
          <a:p>
            <a:pPr algn="ctr"/>
            <a:r>
              <a:rPr lang="en-US" sz="1200" dirty="0">
                <a:solidFill>
                  <a:schemeClr val="bg1"/>
                </a:solidFill>
                <a:latin typeface="Garamond-Bold"/>
              </a:rPr>
              <a:t>(Almost 3X kWh from 2003)</a:t>
            </a:r>
          </a:p>
        </p:txBody>
      </p:sp>
      <p:cxnSp>
        <p:nvCxnSpPr>
          <p:cNvPr id="125" name="Straight Arrow Connector 124">
            <a:extLst>
              <a:ext uri="{FF2B5EF4-FFF2-40B4-BE49-F238E27FC236}">
                <a16:creationId xmlns:a16="http://schemas.microsoft.com/office/drawing/2014/main" id="{9134385C-A3D2-474B-9EFA-2296DCE43AC3}"/>
              </a:ext>
            </a:extLst>
          </p:cNvPr>
          <p:cNvCxnSpPr>
            <a:cxnSpLocks/>
          </p:cNvCxnSpPr>
          <p:nvPr/>
        </p:nvCxnSpPr>
        <p:spPr>
          <a:xfrm flipH="1">
            <a:off x="868835" y="5126230"/>
            <a:ext cx="0" cy="3316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7" name="Straight Arrow Connector 126">
            <a:extLst>
              <a:ext uri="{FF2B5EF4-FFF2-40B4-BE49-F238E27FC236}">
                <a16:creationId xmlns:a16="http://schemas.microsoft.com/office/drawing/2014/main" id="{CC908B65-5FA1-4703-B3B8-C754102F97FC}"/>
              </a:ext>
            </a:extLst>
          </p:cNvPr>
          <p:cNvCxnSpPr>
            <a:cxnSpLocks/>
          </p:cNvCxnSpPr>
          <p:nvPr/>
        </p:nvCxnSpPr>
        <p:spPr>
          <a:xfrm flipH="1">
            <a:off x="9739219" y="5090750"/>
            <a:ext cx="0" cy="3316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7" name="Flowchart: Connector 56">
            <a:extLst>
              <a:ext uri="{FF2B5EF4-FFF2-40B4-BE49-F238E27FC236}">
                <a16:creationId xmlns:a16="http://schemas.microsoft.com/office/drawing/2014/main" id="{F619AB30-EF02-474E-BCA2-1FB7EADD8D4C}"/>
              </a:ext>
            </a:extLst>
          </p:cNvPr>
          <p:cNvSpPr/>
          <p:nvPr/>
        </p:nvSpPr>
        <p:spPr>
          <a:xfrm>
            <a:off x="11040783" y="4997392"/>
            <a:ext cx="128626" cy="1206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42361A61-0679-4904-8002-393CB52A7B91}"/>
              </a:ext>
            </a:extLst>
          </p:cNvPr>
          <p:cNvCxnSpPr>
            <a:cxnSpLocks/>
          </p:cNvCxnSpPr>
          <p:nvPr/>
        </p:nvCxnSpPr>
        <p:spPr>
          <a:xfrm flipV="1">
            <a:off x="11116654" y="3795995"/>
            <a:ext cx="2473" cy="1195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8" name="TextBox 87">
            <a:extLst>
              <a:ext uri="{FF2B5EF4-FFF2-40B4-BE49-F238E27FC236}">
                <a16:creationId xmlns:a16="http://schemas.microsoft.com/office/drawing/2014/main" id="{2B167582-4266-4E5D-A215-191531C734D5}"/>
              </a:ext>
            </a:extLst>
          </p:cNvPr>
          <p:cNvSpPr txBox="1"/>
          <p:nvPr/>
        </p:nvSpPr>
        <p:spPr>
          <a:xfrm>
            <a:off x="10643112" y="2740726"/>
            <a:ext cx="1418019" cy="830997"/>
          </a:xfrm>
          <a:prstGeom prst="rect">
            <a:avLst/>
          </a:prstGeom>
          <a:noFill/>
        </p:spPr>
        <p:txBody>
          <a:bodyPr wrap="square" rtlCol="0">
            <a:spAutoFit/>
          </a:bodyPr>
          <a:lstStyle/>
          <a:p>
            <a:r>
              <a:rPr lang="en-US" sz="1200" u="sng" dirty="0">
                <a:solidFill>
                  <a:schemeClr val="bg1"/>
                </a:solidFill>
                <a:latin typeface="Garamond-Bold"/>
              </a:rPr>
              <a:t>October 2024</a:t>
            </a:r>
          </a:p>
          <a:p>
            <a:r>
              <a:rPr lang="en-US" sz="1200" dirty="0">
                <a:solidFill>
                  <a:schemeClr val="bg1"/>
                </a:solidFill>
                <a:latin typeface="Garamond-Bold"/>
              </a:rPr>
              <a:t>NAESB adopts new communication standards</a:t>
            </a:r>
          </a:p>
        </p:txBody>
      </p:sp>
    </p:spTree>
    <p:extLst>
      <p:ext uri="{BB962C8B-B14F-4D97-AF65-F5344CB8AC3E}">
        <p14:creationId xmlns:p14="http://schemas.microsoft.com/office/powerpoint/2010/main" val="24720328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Piping and tanks of an industrial factory">
            <a:extLst>
              <a:ext uri="{FF2B5EF4-FFF2-40B4-BE49-F238E27FC236}">
                <a16:creationId xmlns:a16="http://schemas.microsoft.com/office/drawing/2014/main" id="{63E1371E-1FD9-B845-8BA9-969314CF0A3F}"/>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7418" y="0"/>
            <a:ext cx="12191997" cy="6858000"/>
          </a:xfrm>
          <a:prstGeom prst="rect">
            <a:avLst/>
          </a:prstGeom>
        </p:spPr>
      </p:pic>
      <p:sp>
        <p:nvSpPr>
          <p:cNvPr id="29" name="Rectangle 28">
            <a:extLst>
              <a:ext uri="{FF2B5EF4-FFF2-40B4-BE49-F238E27FC236}">
                <a16:creationId xmlns:a16="http://schemas.microsoft.com/office/drawing/2014/main" id="{AAB0D0CA-C2AD-0C43-8C7B-80564014BE28}"/>
              </a:ext>
            </a:extLst>
          </p:cNvPr>
          <p:cNvSpPr/>
          <p:nvPr/>
        </p:nvSpPr>
        <p:spPr>
          <a:xfrm>
            <a:off x="-74614" y="-56769"/>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0722" hangingPunct="0"/>
            <a:endParaRPr lang="en-US" sz="1800" b="1"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24" name="Rectangle 23">
            <a:extLst>
              <a:ext uri="{FF2B5EF4-FFF2-40B4-BE49-F238E27FC236}">
                <a16:creationId xmlns:a16="http://schemas.microsoft.com/office/drawing/2014/main" id="{BE0DE6B4-638D-BF45-9762-D9AADC489C7F}"/>
              </a:ext>
            </a:extLst>
          </p:cNvPr>
          <p:cNvSpPr/>
          <p:nvPr/>
        </p:nvSpPr>
        <p:spPr>
          <a:xfrm>
            <a:off x="0" y="-1"/>
            <a:ext cx="12191997" cy="6858000"/>
          </a:xfrm>
          <a:prstGeom prst="rect">
            <a:avLst/>
          </a:prstGeom>
          <a:noFill/>
          <a:ln w="381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a:extLst>
              <a:ext uri="{FF2B5EF4-FFF2-40B4-BE49-F238E27FC236}">
                <a16:creationId xmlns:a16="http://schemas.microsoft.com/office/drawing/2014/main" id="{0CB54611-B853-A742-9F3B-DF4045020F61}"/>
              </a:ext>
            </a:extLst>
          </p:cNvPr>
          <p:cNvSpPr/>
          <p:nvPr/>
        </p:nvSpPr>
        <p:spPr>
          <a:xfrm>
            <a:off x="74614" y="-29688"/>
            <a:ext cx="4450539" cy="1433829"/>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Slide Number"/>
          <p:cNvSpPr txBox="1">
            <a:spLocks noGrp="1"/>
          </p:cNvSpPr>
          <p:nvPr>
            <p:ph type="sldNum" sz="quarter" idx="4294967295"/>
          </p:nvPr>
        </p:nvSpPr>
        <p:spPr>
          <a:xfrm>
            <a:off x="13795416" y="7746573"/>
            <a:ext cx="307007" cy="36471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latin typeface="Arial" panose="020B0604020202020204" pitchFamily="34" charset="0"/>
                <a:cs typeface="Arial" panose="020B0604020202020204" pitchFamily="34" charset="0"/>
              </a:rPr>
              <a:t>4</a:t>
            </a:fld>
            <a:endParaRPr>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EE335F21-1F18-F142-834A-4EBA1CC64A97}"/>
              </a:ext>
            </a:extLst>
          </p:cNvPr>
          <p:cNvSpPr txBox="1">
            <a:spLocks/>
          </p:cNvSpPr>
          <p:nvPr/>
        </p:nvSpPr>
        <p:spPr>
          <a:xfrm>
            <a:off x="201119" y="461841"/>
            <a:ext cx="4202812" cy="863197"/>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sz="2000" dirty="0">
              <a:latin typeface="Arial Black" panose="020B0604020202020204" pitchFamily="34" charset="0"/>
              <a:cs typeface="Arial Black" panose="020B0604020202020204" pitchFamily="34" charset="0"/>
            </a:endParaRPr>
          </a:p>
        </p:txBody>
      </p:sp>
      <p:sp>
        <p:nvSpPr>
          <p:cNvPr id="19" name="Text Placeholder 3">
            <a:extLst>
              <a:ext uri="{FF2B5EF4-FFF2-40B4-BE49-F238E27FC236}">
                <a16:creationId xmlns:a16="http://schemas.microsoft.com/office/drawing/2014/main" id="{ED5848CE-73FE-7845-B851-8EF9381C24A7}"/>
              </a:ext>
            </a:extLst>
          </p:cNvPr>
          <p:cNvSpPr txBox="1">
            <a:spLocks/>
          </p:cNvSpPr>
          <p:nvPr/>
        </p:nvSpPr>
        <p:spPr>
          <a:xfrm>
            <a:off x="307781" y="1188527"/>
            <a:ext cx="4242499" cy="648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E7DB173-FF5C-45FD-ADE3-3F5BB1A083B6}"/>
              </a:ext>
            </a:extLst>
          </p:cNvPr>
          <p:cNvSpPr txBox="1"/>
          <p:nvPr/>
        </p:nvSpPr>
        <p:spPr>
          <a:xfrm>
            <a:off x="5161399" y="3918965"/>
            <a:ext cx="6222330" cy="626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800100" lvl="1" indent="-342900" defTabSz="410722" hangingPunct="0">
              <a:buFont typeface="Arial" panose="020B0604020202020204" pitchFamily="34" charset="0"/>
              <a:buChar char="•"/>
            </a:pPr>
            <a:endParaRPr lang="en-US" sz="2000" b="1" dirty="0">
              <a:solidFill>
                <a:schemeClr val="bg1"/>
              </a:solidFill>
              <a:latin typeface="Arial" panose="020B0604020202020204" pitchFamily="34" charset="0"/>
              <a:ea typeface="Helvetica Neue"/>
              <a:cs typeface="Arial" panose="020B0604020202020204" pitchFamily="34" charset="0"/>
              <a:sym typeface="Helvetica Neue"/>
            </a:endParaRPr>
          </a:p>
          <a:p>
            <a:pPr marL="342900" indent="-342900" algn="ctr" defTabSz="410722" hangingPunct="0">
              <a:buAutoNum type="arabicPeriod"/>
            </a:pPr>
            <a:endParaRPr lang="en-US" sz="1600" b="1" dirty="0">
              <a:solidFill>
                <a:schemeClr val="bg1"/>
              </a:solidFill>
              <a:latin typeface="Arial" panose="020B0604020202020204" pitchFamily="34" charset="0"/>
              <a:ea typeface="Helvetica Neue"/>
              <a:cs typeface="Arial" panose="020B0604020202020204" pitchFamily="34" charset="0"/>
              <a:sym typeface="Helvetica Neue"/>
            </a:endParaRPr>
          </a:p>
        </p:txBody>
      </p:sp>
      <p:sp>
        <p:nvSpPr>
          <p:cNvPr id="23" name="Rectangle: Diagonal Corners Rounded 4">
            <a:extLst>
              <a:ext uri="{FF2B5EF4-FFF2-40B4-BE49-F238E27FC236}">
                <a16:creationId xmlns:a16="http://schemas.microsoft.com/office/drawing/2014/main" id="{0780BC98-A837-4BE6-8127-BA7C9775F366}"/>
              </a:ext>
            </a:extLst>
          </p:cNvPr>
          <p:cNvSpPr txBox="1"/>
          <p:nvPr/>
        </p:nvSpPr>
        <p:spPr>
          <a:xfrm>
            <a:off x="4783447" y="730944"/>
            <a:ext cx="6981833" cy="858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indent="0" algn="ctr">
              <a:buNone/>
            </a:pPr>
            <a:endParaRPr lang="en-US" sz="3200" u="sng"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6" name="Text Placeholder 3">
            <a:extLst>
              <a:ext uri="{FF2B5EF4-FFF2-40B4-BE49-F238E27FC236}">
                <a16:creationId xmlns:a16="http://schemas.microsoft.com/office/drawing/2014/main" id="{7178CE44-28B3-4573-B9C4-AB20428D8F6D}"/>
              </a:ext>
            </a:extLst>
          </p:cNvPr>
          <p:cNvSpPr txBox="1">
            <a:spLocks/>
          </p:cNvSpPr>
          <p:nvPr/>
        </p:nvSpPr>
        <p:spPr>
          <a:xfrm>
            <a:off x="1322049" y="927997"/>
            <a:ext cx="1606958" cy="476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9ABD"/>
                </a:solidFill>
                <a:latin typeface="Arial" panose="020B0604020202020204" pitchFamily="34" charset="0"/>
                <a:cs typeface="Arial" panose="020B0604020202020204" pitchFamily="34" charset="0"/>
              </a:rPr>
              <a:t>October 2023</a:t>
            </a:r>
            <a:endParaRPr lang="en-US" sz="16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A8B0482-DFCB-4ED9-B78A-DBDE4A5585B9}"/>
              </a:ext>
            </a:extLst>
          </p:cNvPr>
          <p:cNvSpPr txBox="1">
            <a:spLocks/>
          </p:cNvSpPr>
          <p:nvPr/>
        </p:nvSpPr>
        <p:spPr>
          <a:xfrm>
            <a:off x="-99741" y="184400"/>
            <a:ext cx="4450539" cy="527801"/>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latin typeface="Arial Black" panose="020B0604020202020204" pitchFamily="34" charset="0"/>
                <a:cs typeface="Arial Black" panose="020B0604020202020204" pitchFamily="34" charset="0"/>
              </a:rPr>
              <a:t>2022 Winter Storm </a:t>
            </a:r>
          </a:p>
          <a:p>
            <a:pPr algn="ctr"/>
            <a:r>
              <a:rPr lang="en-US" sz="2400" dirty="0">
                <a:latin typeface="Arial Black" panose="020B0604020202020204" pitchFamily="34" charset="0"/>
                <a:cs typeface="Arial Black" panose="020B0604020202020204" pitchFamily="34" charset="0"/>
              </a:rPr>
              <a:t>Elliott Report</a:t>
            </a:r>
          </a:p>
        </p:txBody>
      </p:sp>
      <p:pic>
        <p:nvPicPr>
          <p:cNvPr id="68" name="Picture 67">
            <a:extLst>
              <a:ext uri="{FF2B5EF4-FFF2-40B4-BE49-F238E27FC236}">
                <a16:creationId xmlns:a16="http://schemas.microsoft.com/office/drawing/2014/main" id="{B2A0CBDE-7A47-47B5-ADF3-90334EB9C0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16336" y="267709"/>
            <a:ext cx="930507" cy="1020112"/>
          </a:xfrm>
          <a:prstGeom prst="rect">
            <a:avLst/>
          </a:prstGeom>
        </p:spPr>
      </p:pic>
      <p:sp>
        <p:nvSpPr>
          <p:cNvPr id="69" name="TextBox 68">
            <a:extLst>
              <a:ext uri="{FF2B5EF4-FFF2-40B4-BE49-F238E27FC236}">
                <a16:creationId xmlns:a16="http://schemas.microsoft.com/office/drawing/2014/main" id="{32679B10-5BDD-4DED-89C8-A370760E2161}"/>
              </a:ext>
            </a:extLst>
          </p:cNvPr>
          <p:cNvSpPr txBox="1"/>
          <p:nvPr/>
        </p:nvSpPr>
        <p:spPr>
          <a:xfrm>
            <a:off x="9484150" y="730944"/>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37" name="TextBox 36">
            <a:extLst>
              <a:ext uri="{FF2B5EF4-FFF2-40B4-BE49-F238E27FC236}">
                <a16:creationId xmlns:a16="http://schemas.microsoft.com/office/drawing/2014/main" id="{6C7366C3-9898-479D-ADDB-117C22390834}"/>
              </a:ext>
            </a:extLst>
          </p:cNvPr>
          <p:cNvSpPr txBox="1"/>
          <p:nvPr/>
        </p:nvSpPr>
        <p:spPr>
          <a:xfrm>
            <a:off x="524948" y="1837168"/>
            <a:ext cx="5027275" cy="810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22" hangingPunct="0"/>
            <a:r>
              <a:rPr lang="en-US" sz="2400" b="1" u="sng" dirty="0">
                <a:solidFill>
                  <a:srgbClr val="009ABD"/>
                </a:solidFill>
                <a:latin typeface="Garamond-Bold"/>
                <a:ea typeface="Helvetica Neue"/>
                <a:cs typeface="Arial" panose="020B0604020202020204" pitchFamily="34" charset="0"/>
                <a:sym typeface="Helvetica Neue"/>
              </a:rPr>
              <a:t>C. Natural Gas-Electric Coordination </a:t>
            </a:r>
          </a:p>
          <a:p>
            <a:pPr defTabSz="410722" hangingPunct="0"/>
            <a:r>
              <a:rPr lang="en-US" sz="2400" b="1" u="sng" dirty="0">
                <a:solidFill>
                  <a:srgbClr val="009ABD"/>
                </a:solidFill>
                <a:latin typeface="Garamond-Bold"/>
                <a:ea typeface="Helvetica Neue"/>
                <a:cs typeface="Arial" panose="020B0604020202020204" pitchFamily="34" charset="0"/>
                <a:sym typeface="Helvetica Neue"/>
              </a:rPr>
              <a:t>for Cold Weather Reliability</a:t>
            </a:r>
          </a:p>
        </p:txBody>
      </p:sp>
      <p:sp>
        <p:nvSpPr>
          <p:cNvPr id="43" name="TextBox 42">
            <a:extLst>
              <a:ext uri="{FF2B5EF4-FFF2-40B4-BE49-F238E27FC236}">
                <a16:creationId xmlns:a16="http://schemas.microsoft.com/office/drawing/2014/main" id="{BEE57BBC-FDA3-4F34-B115-F7CE43EDD448}"/>
              </a:ext>
            </a:extLst>
          </p:cNvPr>
          <p:cNvSpPr txBox="1"/>
          <p:nvPr/>
        </p:nvSpPr>
        <p:spPr>
          <a:xfrm>
            <a:off x="524948" y="3051313"/>
            <a:ext cx="6749136" cy="22881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22" hangingPunct="0"/>
            <a:r>
              <a:rPr lang="en-US" sz="2400" dirty="0">
                <a:solidFill>
                  <a:schemeClr val="bg1"/>
                </a:solidFill>
                <a:latin typeface="Garamond-Bold"/>
                <a:ea typeface="Helvetica Neue"/>
                <a:cs typeface="Arial" panose="020B0604020202020204" pitchFamily="34" charset="0"/>
                <a:sym typeface="Helvetica Neue"/>
              </a:rPr>
              <a:t>Recommendation 5: The North American Energy Standards Board should convene natural gas infrastructure entities, electric grid operators, and LDCs to identify improvements in communication during extreme cold weather events to enhance situational awareness. </a:t>
            </a:r>
          </a:p>
        </p:txBody>
      </p:sp>
      <p:pic>
        <p:nvPicPr>
          <p:cNvPr id="4" name="Picture 3">
            <a:extLst>
              <a:ext uri="{FF2B5EF4-FFF2-40B4-BE49-F238E27FC236}">
                <a16:creationId xmlns:a16="http://schemas.microsoft.com/office/drawing/2014/main" id="{8CE62012-E5CC-49D0-9C3F-C938A70590A3}"/>
              </a:ext>
            </a:extLst>
          </p:cNvPr>
          <p:cNvPicPr>
            <a:picLocks noChangeAspect="1"/>
          </p:cNvPicPr>
          <p:nvPr/>
        </p:nvPicPr>
        <p:blipFill>
          <a:blip r:embed="rId4"/>
          <a:stretch>
            <a:fillRect/>
          </a:stretch>
        </p:blipFill>
        <p:spPr>
          <a:xfrm>
            <a:off x="7474135" y="1529046"/>
            <a:ext cx="3709543" cy="4779838"/>
          </a:xfrm>
          <a:prstGeom prst="rect">
            <a:avLst/>
          </a:prstGeom>
        </p:spPr>
      </p:pic>
    </p:spTree>
    <p:extLst>
      <p:ext uri="{BB962C8B-B14F-4D97-AF65-F5344CB8AC3E}">
        <p14:creationId xmlns:p14="http://schemas.microsoft.com/office/powerpoint/2010/main" val="42411843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ngineers on site discussing">
            <a:extLst>
              <a:ext uri="{FF2B5EF4-FFF2-40B4-BE49-F238E27FC236}">
                <a16:creationId xmlns:a16="http://schemas.microsoft.com/office/drawing/2014/main" id="{B594CE4C-DC23-4842-A207-91B56A323516}"/>
              </a:ext>
            </a:extLst>
          </p:cNvPr>
          <p:cNvPicPr>
            <a:picLocks noChangeAspect="1"/>
          </p:cNvPicPr>
          <p:nvPr/>
        </p:nvPicPr>
        <p:blipFill rotWithShape="1">
          <a:blip r:embed="rId3" cstate="screen">
            <a:alphaModFix amt="85000"/>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
            <a:ext cx="12191997" cy="6858001"/>
          </a:xfrm>
          <a:prstGeom prst="rect">
            <a:avLst/>
          </a:prstGeom>
        </p:spPr>
      </p:pic>
      <p:sp>
        <p:nvSpPr>
          <p:cNvPr id="10" name="Rectangle 9">
            <a:extLst>
              <a:ext uri="{FF2B5EF4-FFF2-40B4-BE49-F238E27FC236}">
                <a16:creationId xmlns:a16="http://schemas.microsoft.com/office/drawing/2014/main" id="{2D52C703-86FB-E549-9382-771BE918D594}"/>
              </a:ext>
            </a:extLst>
          </p:cNvPr>
          <p:cNvSpPr/>
          <p:nvPr/>
        </p:nvSpPr>
        <p:spPr>
          <a:xfrm>
            <a:off x="-3" y="-2"/>
            <a:ext cx="12192000" cy="685800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10722" hangingPunct="0">
              <a:spcBef>
                <a:spcPts val="600"/>
              </a:spcBef>
              <a:spcAft>
                <a:spcPts val="600"/>
              </a:spcAft>
              <a:buFont typeface="Arial" panose="020B0604020202020204" pitchFamily="34" charset="0"/>
              <a:buChar char="•"/>
            </a:pPr>
            <a:endParaRPr lang="en-US" sz="1800" dirty="0">
              <a:solidFill>
                <a:schemeClr val="bg1"/>
              </a:solidFill>
              <a:latin typeface="Garamond-Bold"/>
              <a:ea typeface="Helvetica Neue"/>
              <a:cs typeface="Arial" panose="020B0604020202020204" pitchFamily="34" charset="0"/>
              <a:sym typeface="Helvetica Neue"/>
            </a:endParaRPr>
          </a:p>
        </p:txBody>
      </p:sp>
      <p:sp>
        <p:nvSpPr>
          <p:cNvPr id="19" name="Round Diagonal Corner Rectangle 13">
            <a:extLst>
              <a:ext uri="{FF2B5EF4-FFF2-40B4-BE49-F238E27FC236}">
                <a16:creationId xmlns:a16="http://schemas.microsoft.com/office/drawing/2014/main" id="{78108E9F-C957-4942-9BA3-CC4FDEFCEAED}"/>
              </a:ext>
            </a:extLst>
          </p:cNvPr>
          <p:cNvSpPr>
            <a:spLocks/>
          </p:cNvSpPr>
          <p:nvPr/>
        </p:nvSpPr>
        <p:spPr>
          <a:xfrm flipH="1">
            <a:off x="155571" y="1861467"/>
            <a:ext cx="5562170" cy="4652067"/>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endParaRPr lang="en-US" kern="1200" dirty="0">
              <a:solidFill>
                <a:schemeClr val="bg1"/>
              </a:solidFill>
              <a:effectLst/>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C57DDBF7-59DF-48C7-95BC-CA09878A9E4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44576" y="177689"/>
            <a:ext cx="930507" cy="1020112"/>
          </a:xfrm>
          <a:prstGeom prst="rect">
            <a:avLst/>
          </a:prstGeom>
        </p:spPr>
      </p:pic>
      <p:sp>
        <p:nvSpPr>
          <p:cNvPr id="37" name="TextBox 36">
            <a:extLst>
              <a:ext uri="{FF2B5EF4-FFF2-40B4-BE49-F238E27FC236}">
                <a16:creationId xmlns:a16="http://schemas.microsoft.com/office/drawing/2014/main" id="{0364C314-EA99-4EF6-8B43-2051AC9ECDFF}"/>
              </a:ext>
            </a:extLst>
          </p:cNvPr>
          <p:cNvSpPr txBox="1"/>
          <p:nvPr/>
        </p:nvSpPr>
        <p:spPr>
          <a:xfrm>
            <a:off x="9428515" y="622631"/>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11" name="Freeform 57">
            <a:extLst>
              <a:ext uri="{FF2B5EF4-FFF2-40B4-BE49-F238E27FC236}">
                <a16:creationId xmlns:a16="http://schemas.microsoft.com/office/drawing/2014/main" id="{5442FF7D-98CD-40EC-BB9A-0ADD696C69D3}"/>
              </a:ext>
            </a:extLst>
          </p:cNvPr>
          <p:cNvSpPr/>
          <p:nvPr/>
        </p:nvSpPr>
        <p:spPr>
          <a:xfrm>
            <a:off x="0" y="-17143"/>
            <a:ext cx="4450539" cy="1433829"/>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itle 1">
            <a:extLst>
              <a:ext uri="{FF2B5EF4-FFF2-40B4-BE49-F238E27FC236}">
                <a16:creationId xmlns:a16="http://schemas.microsoft.com/office/drawing/2014/main" id="{A47FAD9F-63E4-4FEB-8D34-C37EB34ADC6A}"/>
              </a:ext>
            </a:extLst>
          </p:cNvPr>
          <p:cNvSpPr txBox="1">
            <a:spLocks/>
          </p:cNvSpPr>
          <p:nvPr/>
        </p:nvSpPr>
        <p:spPr>
          <a:xfrm>
            <a:off x="150312" y="212899"/>
            <a:ext cx="4239827" cy="863197"/>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000" dirty="0">
                <a:latin typeface="Arial Black" panose="020B0604020202020204" pitchFamily="34" charset="0"/>
                <a:cs typeface="Arial Black" panose="020B0604020202020204" pitchFamily="34" charset="0"/>
              </a:rPr>
              <a:t>NAESB Joint </a:t>
            </a:r>
          </a:p>
          <a:p>
            <a:r>
              <a:rPr lang="en-US" sz="2000" dirty="0">
                <a:latin typeface="Arial Black" panose="020B0604020202020204" pitchFamily="34" charset="0"/>
                <a:cs typeface="Arial Black" panose="020B0604020202020204" pitchFamily="34" charset="0"/>
              </a:rPr>
              <a:t>Standards Development</a:t>
            </a:r>
          </a:p>
        </p:txBody>
      </p:sp>
      <p:sp>
        <p:nvSpPr>
          <p:cNvPr id="15" name="Text Placeholder 3">
            <a:extLst>
              <a:ext uri="{FF2B5EF4-FFF2-40B4-BE49-F238E27FC236}">
                <a16:creationId xmlns:a16="http://schemas.microsoft.com/office/drawing/2014/main" id="{764405A7-CF92-470A-958C-353BB55FC26D}"/>
              </a:ext>
            </a:extLst>
          </p:cNvPr>
          <p:cNvSpPr txBox="1">
            <a:spLocks/>
          </p:cNvSpPr>
          <p:nvPr/>
        </p:nvSpPr>
        <p:spPr>
          <a:xfrm>
            <a:off x="-3" y="905600"/>
            <a:ext cx="4596891" cy="511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00" b="1" dirty="0">
                <a:solidFill>
                  <a:srgbClr val="009ABD"/>
                </a:solidFill>
                <a:latin typeface="Arial" panose="020B0604020202020204" pitchFamily="34" charset="0"/>
                <a:cs typeface="Arial" panose="020B0604020202020204" pitchFamily="34" charset="0"/>
              </a:rPr>
              <a:t>Wholesale Electric / Wholesale Gas / Retail Markets</a:t>
            </a:r>
          </a:p>
          <a:p>
            <a:pPr marL="0" indent="0" algn="ctr">
              <a:buNone/>
            </a:pPr>
            <a:endParaRPr lang="en-US" sz="1600" b="1" dirty="0">
              <a:solidFill>
                <a:srgbClr val="009ABD"/>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167FBAC-BCA2-4DA6-B296-605855215AF2}"/>
              </a:ext>
            </a:extLst>
          </p:cNvPr>
          <p:cNvGraphicFramePr>
            <a:graphicFrameLocks noGrp="1"/>
          </p:cNvGraphicFramePr>
          <p:nvPr>
            <p:extLst>
              <p:ext uri="{D42A27DB-BD31-4B8C-83A1-F6EECF244321}">
                <p14:modId xmlns:p14="http://schemas.microsoft.com/office/powerpoint/2010/main" val="2421268900"/>
              </p:ext>
            </p:extLst>
          </p:nvPr>
        </p:nvGraphicFramePr>
        <p:xfrm>
          <a:off x="341278" y="2163189"/>
          <a:ext cx="5190756" cy="3919220"/>
        </p:xfrm>
        <a:graphic>
          <a:graphicData uri="http://schemas.openxmlformats.org/drawingml/2006/table">
            <a:tbl>
              <a:tblPr/>
              <a:tblGrid>
                <a:gridCol w="5190756">
                  <a:extLst>
                    <a:ext uri="{9D8B030D-6E8A-4147-A177-3AD203B41FA5}">
                      <a16:colId xmlns:a16="http://schemas.microsoft.com/office/drawing/2014/main" val="1285559492"/>
                    </a:ext>
                  </a:extLst>
                </a:gridCol>
              </a:tblGrid>
              <a:tr h="113271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b="1" u="sng" kern="1200" dirty="0">
                          <a:solidFill>
                            <a:schemeClr val="bg1"/>
                          </a:solidFill>
                          <a:effectLst/>
                          <a:latin typeface="Garamond-Bold"/>
                          <a:ea typeface="+mn-ea"/>
                          <a:cs typeface="+mn-cs"/>
                        </a:rPr>
                        <a:t>NAESB 2024 Annual Plan Item</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bg1"/>
                          </a:solidFill>
                          <a:effectLst/>
                          <a:latin typeface="Garamond-Bold"/>
                          <a:ea typeface="+mn-ea"/>
                          <a:cs typeface="+mn-cs"/>
                        </a:rPr>
                        <a:t>Review and modify the Gas / Electric Coordination Business Practice Standards and any corresponding standards to improve communication among the operators of production facilities (producers, gatherers, processors) and pipeline and storage facilities for the timely dissemination of this coordinated communication from the these facilities to and from relevant natural gas infrastructure entities, BAs, shippers, and end-use customers (i.e., Local Distribution Companies) as needed to enhance situational awareness during extreme cold weather events without endangering sensitive commercial information</a:t>
                      </a:r>
                    </a:p>
                    <a:p>
                      <a:pPr marL="0" marR="0">
                        <a:spcBef>
                          <a:spcPts val="200"/>
                        </a:spcBef>
                        <a:spcAft>
                          <a:spcPts val="200"/>
                        </a:spcAft>
                      </a:pPr>
                      <a:endParaRPr lang="en-US" sz="1400" dirty="0">
                        <a:solidFill>
                          <a:schemeClr val="bg1"/>
                        </a:solidFill>
                        <a:effectLst/>
                        <a:latin typeface="Garamond-Bold"/>
                        <a:ea typeface="Times New Roman" panose="02020603050405020304" pitchFamily="18" charset="0"/>
                        <a:cs typeface="Times New Roman" panose="02020603050405020304" pitchFamily="18" charset="0"/>
                      </a:endParaRPr>
                    </a:p>
                  </a:txBody>
                  <a:tcPr marL="10795" marR="10795" marT="38100" marB="0">
                    <a:lnL>
                      <a:noFill/>
                    </a:lnL>
                    <a:lnR>
                      <a:noFill/>
                    </a:lnR>
                    <a:lnT>
                      <a:noFill/>
                    </a:lnT>
                    <a:lnB>
                      <a:noFill/>
                    </a:lnB>
                  </a:tcPr>
                </a:tc>
                <a:extLst>
                  <a:ext uri="{0D108BD9-81ED-4DB2-BD59-A6C34878D82A}">
                    <a16:rowId xmlns:a16="http://schemas.microsoft.com/office/drawing/2014/main" val="3619455650"/>
                  </a:ext>
                </a:extLst>
              </a:tr>
            </a:tbl>
          </a:graphicData>
        </a:graphic>
      </p:graphicFrame>
      <p:sp>
        <p:nvSpPr>
          <p:cNvPr id="21" name="Round Diagonal Corner Rectangle 13">
            <a:extLst>
              <a:ext uri="{FF2B5EF4-FFF2-40B4-BE49-F238E27FC236}">
                <a16:creationId xmlns:a16="http://schemas.microsoft.com/office/drawing/2014/main" id="{6BB8370C-AF58-4A58-898E-E20A1C8BD764}"/>
              </a:ext>
            </a:extLst>
          </p:cNvPr>
          <p:cNvSpPr>
            <a:spLocks/>
          </p:cNvSpPr>
          <p:nvPr/>
        </p:nvSpPr>
        <p:spPr>
          <a:xfrm flipH="1">
            <a:off x="6303992" y="1925645"/>
            <a:ext cx="5562169" cy="4647669"/>
          </a:xfrm>
          <a:prstGeom prst="round2DiagRect">
            <a:avLst/>
          </a:prstGeom>
          <a:solidFill>
            <a:srgbClr val="009AB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10722" hangingPunct="0">
              <a:spcBef>
                <a:spcPts val="600"/>
              </a:spcBef>
              <a:spcAft>
                <a:spcPts val="600"/>
              </a:spcAft>
            </a:pPr>
            <a:endParaRPr lang="en-US" b="1" dirty="0">
              <a:solidFill>
                <a:schemeClr val="bg1"/>
              </a:solidFill>
              <a:latin typeface="Garamond-Bold"/>
              <a:ea typeface="Helvetica Neue"/>
              <a:cs typeface="Arial" panose="020B0604020202020204" pitchFamily="34" charset="0"/>
              <a:sym typeface="Helvetica Neue"/>
            </a:endParaRPr>
          </a:p>
        </p:txBody>
      </p:sp>
      <p:sp>
        <p:nvSpPr>
          <p:cNvPr id="20" name="TextBox 19">
            <a:extLst>
              <a:ext uri="{FF2B5EF4-FFF2-40B4-BE49-F238E27FC236}">
                <a16:creationId xmlns:a16="http://schemas.microsoft.com/office/drawing/2014/main" id="{993F747D-9567-4553-82F8-DFC7C0B5FCBB}"/>
              </a:ext>
            </a:extLst>
          </p:cNvPr>
          <p:cNvSpPr txBox="1"/>
          <p:nvPr/>
        </p:nvSpPr>
        <p:spPr>
          <a:xfrm>
            <a:off x="6381202" y="2160597"/>
            <a:ext cx="5663539" cy="42476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spcBef>
                <a:spcPts val="200"/>
              </a:spcBef>
              <a:spcAft>
                <a:spcPts val="200"/>
              </a:spcAft>
            </a:pPr>
            <a:r>
              <a:rPr lang="en-US" b="1" u="sng" dirty="0">
                <a:solidFill>
                  <a:schemeClr val="bg1"/>
                </a:solidFill>
                <a:latin typeface="Garamond-Bold"/>
                <a:sym typeface="Helvetica Neue"/>
              </a:rPr>
              <a:t>NAESB Business Practice Subcommittees </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10 Joint Meetings – January to July 2024</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Robust Participation</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Cross Market Collaboration</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Chairs’ Scenario Based Communication Gap Analysis</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Recommendation Voted Out on July 29, 2024 Without Opposition</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Two Changes to the NAESB WGQ Business Practice Standards</a:t>
            </a:r>
          </a:p>
          <a:p>
            <a:pPr marL="285750" indent="-285750" defTabSz="410722" hangingPunct="0">
              <a:spcBef>
                <a:spcPts val="600"/>
              </a:spcBef>
              <a:spcAft>
                <a:spcPts val="600"/>
              </a:spcAft>
              <a:buFont typeface="Arial" panose="020B0604020202020204" pitchFamily="34" charset="0"/>
              <a:buChar char="•"/>
            </a:pPr>
            <a:r>
              <a:rPr lang="en-US" dirty="0">
                <a:solidFill>
                  <a:schemeClr val="bg1"/>
                </a:solidFill>
                <a:latin typeface="Garamond-Bold"/>
                <a:ea typeface="Helvetica Neue"/>
                <a:cs typeface="Arial" panose="020B0604020202020204" pitchFamily="34" charset="0"/>
                <a:sym typeface="Helvetica Neue"/>
              </a:rPr>
              <a:t>To be Reviewed by NAESB WGQ Executive Committee on October 24</a:t>
            </a:r>
            <a:r>
              <a:rPr lang="en-US" baseline="30000" dirty="0">
                <a:solidFill>
                  <a:schemeClr val="bg1"/>
                </a:solidFill>
                <a:latin typeface="Garamond-Bold"/>
                <a:ea typeface="Helvetica Neue"/>
                <a:cs typeface="Arial" panose="020B0604020202020204" pitchFamily="34" charset="0"/>
                <a:sym typeface="Helvetica Neue"/>
              </a:rPr>
              <a:t>th</a:t>
            </a:r>
            <a:r>
              <a:rPr lang="en-US" dirty="0">
                <a:solidFill>
                  <a:schemeClr val="bg1"/>
                </a:solidFill>
                <a:latin typeface="Garamond-Bold"/>
                <a:ea typeface="Helvetica Neue"/>
                <a:cs typeface="Arial" panose="020B0604020202020204" pitchFamily="34" charset="0"/>
                <a:sym typeface="Helvetica Neue"/>
              </a:rPr>
              <a:t>  (2 Comments Submitted) </a:t>
            </a:r>
          </a:p>
        </p:txBody>
      </p:sp>
    </p:spTree>
    <p:extLst>
      <p:ext uri="{BB962C8B-B14F-4D97-AF65-F5344CB8AC3E}">
        <p14:creationId xmlns:p14="http://schemas.microsoft.com/office/powerpoint/2010/main" val="409804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ngineers on site discussing">
            <a:extLst>
              <a:ext uri="{FF2B5EF4-FFF2-40B4-BE49-F238E27FC236}">
                <a16:creationId xmlns:a16="http://schemas.microsoft.com/office/drawing/2014/main" id="{B594CE4C-DC23-4842-A207-91B56A323516}"/>
              </a:ext>
            </a:extLst>
          </p:cNvPr>
          <p:cNvPicPr>
            <a:picLocks noChangeAspect="1"/>
          </p:cNvPicPr>
          <p:nvPr/>
        </p:nvPicPr>
        <p:blipFill rotWithShape="1">
          <a:blip r:embed="rId3" cstate="screen">
            <a:alphaModFix amt="85000"/>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
            <a:ext cx="12191997" cy="6858001"/>
          </a:xfrm>
          <a:prstGeom prst="rect">
            <a:avLst/>
          </a:prstGeom>
        </p:spPr>
      </p:pic>
      <p:sp>
        <p:nvSpPr>
          <p:cNvPr id="10" name="Rectangle 9">
            <a:extLst>
              <a:ext uri="{FF2B5EF4-FFF2-40B4-BE49-F238E27FC236}">
                <a16:creationId xmlns:a16="http://schemas.microsoft.com/office/drawing/2014/main" id="{2D52C703-86FB-E549-9382-771BE918D594}"/>
              </a:ext>
            </a:extLst>
          </p:cNvPr>
          <p:cNvSpPr/>
          <p:nvPr/>
        </p:nvSpPr>
        <p:spPr>
          <a:xfrm>
            <a:off x="-3" y="-2"/>
            <a:ext cx="12192000" cy="685800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pic>
        <p:nvPicPr>
          <p:cNvPr id="36" name="Picture 35">
            <a:extLst>
              <a:ext uri="{FF2B5EF4-FFF2-40B4-BE49-F238E27FC236}">
                <a16:creationId xmlns:a16="http://schemas.microsoft.com/office/drawing/2014/main" id="{C57DDBF7-59DF-48C7-95BC-CA09878A9E4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44576" y="177689"/>
            <a:ext cx="930507" cy="1020112"/>
          </a:xfrm>
          <a:prstGeom prst="rect">
            <a:avLst/>
          </a:prstGeom>
        </p:spPr>
      </p:pic>
      <p:sp>
        <p:nvSpPr>
          <p:cNvPr id="37" name="TextBox 36">
            <a:extLst>
              <a:ext uri="{FF2B5EF4-FFF2-40B4-BE49-F238E27FC236}">
                <a16:creationId xmlns:a16="http://schemas.microsoft.com/office/drawing/2014/main" id="{0364C314-EA99-4EF6-8B43-2051AC9ECDFF}"/>
              </a:ext>
            </a:extLst>
          </p:cNvPr>
          <p:cNvSpPr txBox="1"/>
          <p:nvPr/>
        </p:nvSpPr>
        <p:spPr>
          <a:xfrm>
            <a:off x="9428515" y="622631"/>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11" name="Freeform 57">
            <a:extLst>
              <a:ext uri="{FF2B5EF4-FFF2-40B4-BE49-F238E27FC236}">
                <a16:creationId xmlns:a16="http://schemas.microsoft.com/office/drawing/2014/main" id="{5442FF7D-98CD-40EC-BB9A-0ADD696C69D3}"/>
              </a:ext>
            </a:extLst>
          </p:cNvPr>
          <p:cNvSpPr/>
          <p:nvPr/>
        </p:nvSpPr>
        <p:spPr>
          <a:xfrm>
            <a:off x="0" y="-17143"/>
            <a:ext cx="4450539" cy="1433829"/>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itle 1">
            <a:extLst>
              <a:ext uri="{FF2B5EF4-FFF2-40B4-BE49-F238E27FC236}">
                <a16:creationId xmlns:a16="http://schemas.microsoft.com/office/drawing/2014/main" id="{A47FAD9F-63E4-4FEB-8D34-C37EB34ADC6A}"/>
              </a:ext>
            </a:extLst>
          </p:cNvPr>
          <p:cNvSpPr txBox="1">
            <a:spLocks/>
          </p:cNvSpPr>
          <p:nvPr/>
        </p:nvSpPr>
        <p:spPr>
          <a:xfrm>
            <a:off x="275832" y="212899"/>
            <a:ext cx="4114307" cy="863197"/>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000" dirty="0">
                <a:latin typeface="Arial Black" panose="020B0604020202020204" pitchFamily="34" charset="0"/>
                <a:cs typeface="Arial Black" panose="020B0604020202020204" pitchFamily="34" charset="0"/>
              </a:rPr>
              <a:t>NAESB WGQ Standards</a:t>
            </a:r>
          </a:p>
        </p:txBody>
      </p:sp>
      <p:sp>
        <p:nvSpPr>
          <p:cNvPr id="15" name="Text Placeholder 3">
            <a:extLst>
              <a:ext uri="{FF2B5EF4-FFF2-40B4-BE49-F238E27FC236}">
                <a16:creationId xmlns:a16="http://schemas.microsoft.com/office/drawing/2014/main" id="{764405A7-CF92-470A-958C-353BB55FC26D}"/>
              </a:ext>
            </a:extLst>
          </p:cNvPr>
          <p:cNvSpPr txBox="1">
            <a:spLocks/>
          </p:cNvSpPr>
          <p:nvPr/>
        </p:nvSpPr>
        <p:spPr>
          <a:xfrm>
            <a:off x="363416" y="777361"/>
            <a:ext cx="3632114" cy="511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9ABD"/>
                </a:solidFill>
                <a:latin typeface="Arial" panose="020B0604020202020204" pitchFamily="34" charset="0"/>
                <a:cs typeface="Arial" panose="020B0604020202020204" pitchFamily="34" charset="0"/>
              </a:rPr>
              <a:t>Recommended Changes</a:t>
            </a:r>
          </a:p>
          <a:p>
            <a:pPr marL="0" indent="0" algn="ctr">
              <a:buNone/>
            </a:pPr>
            <a:endParaRPr lang="en-US" sz="1600" b="1" dirty="0">
              <a:solidFill>
                <a:srgbClr val="009ABD"/>
              </a:solidFill>
              <a:latin typeface="Arial" panose="020B0604020202020204" pitchFamily="34" charset="0"/>
              <a:cs typeface="Arial" panose="020B0604020202020204" pitchFamily="34" charset="0"/>
            </a:endParaRPr>
          </a:p>
          <a:p>
            <a:pPr marL="0" indent="0" algn="ctr">
              <a:buNone/>
            </a:pPr>
            <a:endParaRPr lang="en-US" sz="1600" b="1" dirty="0">
              <a:solidFill>
                <a:srgbClr val="009AB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B0F055E-1DA8-43AA-9769-E36CCB6087D2}"/>
              </a:ext>
            </a:extLst>
          </p:cNvPr>
          <p:cNvSpPr txBox="1"/>
          <p:nvPr/>
        </p:nvSpPr>
        <p:spPr>
          <a:xfrm>
            <a:off x="483144" y="2045390"/>
            <a:ext cx="11591946" cy="48272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22" hangingPunct="0"/>
            <a:r>
              <a:rPr lang="en-US" sz="2400" b="1" u="sng" dirty="0">
                <a:solidFill>
                  <a:schemeClr val="bg1"/>
                </a:solidFill>
                <a:effectLst/>
                <a:latin typeface="Garamond-Bold"/>
                <a:ea typeface="Times New Roman" panose="02020603050405020304" pitchFamily="18" charset="0"/>
              </a:rPr>
              <a:t>NAESB WGQ Standard No. 4.3.23</a:t>
            </a:r>
          </a:p>
          <a:p>
            <a:pPr defTabSz="410722" hangingPunct="0"/>
            <a:r>
              <a:rPr lang="en-US" sz="2400" b="1" dirty="0">
                <a:solidFill>
                  <a:schemeClr val="bg1"/>
                </a:solidFill>
                <a:effectLst/>
                <a:latin typeface="Garamond-Bold"/>
                <a:ea typeface="Times New Roman" panose="02020603050405020304" pitchFamily="18" charset="0"/>
              </a:rPr>
              <a:t>New Category: Gas Electric Coordination (when </a:t>
            </a:r>
            <a:r>
              <a:rPr lang="en-US" sz="2400" b="1" dirty="0">
                <a:solidFill>
                  <a:schemeClr val="bg1"/>
                </a:solidFill>
                <a:latin typeface="Garamond-Bold"/>
                <a:ea typeface="Times New Roman" panose="02020603050405020304" pitchFamily="18" charset="0"/>
              </a:rPr>
              <a:t>applicable)</a:t>
            </a:r>
          </a:p>
          <a:p>
            <a:pPr defTabSz="410722" hangingPunct="0"/>
            <a:endParaRPr lang="en-US" sz="2400" b="1" dirty="0">
              <a:solidFill>
                <a:schemeClr val="bg1"/>
              </a:solidFill>
              <a:latin typeface="Garamond-Bold"/>
              <a:ea typeface="Times New Roman" panose="02020603050405020304" pitchFamily="18" charset="0"/>
            </a:endParaRPr>
          </a:p>
          <a:p>
            <a:pPr defTabSz="410722" hangingPunct="0"/>
            <a:r>
              <a:rPr lang="en-US" sz="2400" b="1" u="sng" dirty="0">
                <a:solidFill>
                  <a:schemeClr val="bg1"/>
                </a:solidFill>
                <a:latin typeface="Garamond-Bold"/>
                <a:ea typeface="Times New Roman" panose="02020603050405020304" pitchFamily="18" charset="0"/>
              </a:rPr>
              <a:t>NAESB WGQ Standard No. 0.3.z1</a:t>
            </a:r>
          </a:p>
          <a:p>
            <a:pPr defTabSz="410722" hangingPunct="0"/>
            <a:r>
              <a:rPr lang="en-US" sz="2400" b="1" dirty="0">
                <a:solidFill>
                  <a:schemeClr val="bg1"/>
                </a:solidFill>
                <a:latin typeface="Garamond-Bold"/>
                <a:ea typeface="Times New Roman" panose="02020603050405020304" pitchFamily="18" charset="0"/>
              </a:rPr>
              <a:t>New Requirement for Scheduled Quantity Information for Directly Connected Power Plants</a:t>
            </a:r>
          </a:p>
          <a:p>
            <a:pPr marL="285750" indent="-285750" defTabSz="410722" hangingPunct="0">
              <a:buFont typeface="Arial" panose="020B0604020202020204" pitchFamily="34" charset="0"/>
              <a:buChar char="•"/>
            </a:pPr>
            <a:r>
              <a:rPr lang="en-US" sz="2400" b="1" dirty="0">
                <a:solidFill>
                  <a:schemeClr val="bg1"/>
                </a:solidFill>
                <a:latin typeface="Garamond-Bold"/>
                <a:ea typeface="Times New Roman" panose="02020603050405020304" pitchFamily="18" charset="0"/>
              </a:rPr>
              <a:t>Examples of Information that Could be Included</a:t>
            </a:r>
          </a:p>
          <a:p>
            <a:pPr marL="285750" indent="-285750" defTabSz="410722" hangingPunct="0">
              <a:buFont typeface="Arial" panose="020B0604020202020204" pitchFamily="34" charset="0"/>
              <a:buChar char="•"/>
            </a:pPr>
            <a:endParaRPr lang="en-US" sz="2400" b="1" dirty="0">
              <a:solidFill>
                <a:schemeClr val="bg1"/>
              </a:solidFill>
              <a:latin typeface="Garamond-Bold"/>
              <a:ea typeface="Times New Roman" panose="02020603050405020304" pitchFamily="18" charset="0"/>
            </a:endParaRPr>
          </a:p>
          <a:p>
            <a:pPr defTabSz="410722" hangingPunct="0"/>
            <a:r>
              <a:rPr lang="en-US" sz="2400" b="1" u="sng" dirty="0">
                <a:solidFill>
                  <a:schemeClr val="bg1"/>
                </a:solidFill>
                <a:latin typeface="Garamond-Bold"/>
                <a:ea typeface="Times New Roman" panose="02020603050405020304" pitchFamily="18" charset="0"/>
              </a:rPr>
              <a:t>NAESB WGQ Standard No. 5.3.z1</a:t>
            </a:r>
          </a:p>
          <a:p>
            <a:pPr defTabSz="410722" hangingPunct="0"/>
            <a:r>
              <a:rPr lang="en-US" sz="2400" b="1" dirty="0">
                <a:solidFill>
                  <a:schemeClr val="bg1"/>
                </a:solidFill>
                <a:latin typeface="Garamond-Bold"/>
                <a:ea typeface="Times New Roman" panose="02020603050405020304" pitchFamily="18" charset="0"/>
              </a:rPr>
              <a:t>New Information in Critical Notices to include geographic information of impacted areas, locations, or pipeline facilities </a:t>
            </a:r>
          </a:p>
          <a:p>
            <a:pPr marL="342900" indent="-342900" defTabSz="410722" hangingPunct="0">
              <a:buFont typeface="+mj-lt"/>
              <a:buAutoNum type="arabicPeriod"/>
            </a:pPr>
            <a:endParaRPr lang="en-US" sz="1600" b="1" i="1" u="sng" dirty="0">
              <a:solidFill>
                <a:srgbClr val="EF7D31"/>
              </a:solidFill>
              <a:effectLst/>
              <a:latin typeface="Garamond-Bold"/>
              <a:ea typeface="Times New Roman" panose="02020603050405020304" pitchFamily="18" charset="0"/>
            </a:endParaRPr>
          </a:p>
          <a:p>
            <a:pPr marL="342900" indent="-342900" defTabSz="410722" hangingPunct="0">
              <a:buFont typeface="+mj-lt"/>
              <a:buAutoNum type="arabicPeriod"/>
            </a:pPr>
            <a:endParaRPr lang="en-US" sz="1500" dirty="0">
              <a:solidFill>
                <a:schemeClr val="bg1"/>
              </a:solidFill>
              <a:effectLst/>
              <a:latin typeface="Garamond-Bold"/>
              <a:ea typeface="Times New Roman" panose="02020603050405020304" pitchFamily="18" charset="0"/>
            </a:endParaRPr>
          </a:p>
          <a:p>
            <a:pPr marL="342900" indent="-342900" defTabSz="410722" hangingPunct="0">
              <a:buFont typeface="+mj-lt"/>
              <a:buAutoNum type="arabicPeriod"/>
            </a:pPr>
            <a:endParaRPr lang="en-US" sz="1400" dirty="0">
              <a:solidFill>
                <a:schemeClr val="bg1"/>
              </a:solidFill>
              <a:latin typeface="Garamond-Bold"/>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63958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ngineers on site discussing">
            <a:extLst>
              <a:ext uri="{FF2B5EF4-FFF2-40B4-BE49-F238E27FC236}">
                <a16:creationId xmlns:a16="http://schemas.microsoft.com/office/drawing/2014/main" id="{B594CE4C-DC23-4842-A207-91B56A323516}"/>
              </a:ext>
            </a:extLst>
          </p:cNvPr>
          <p:cNvPicPr>
            <a:picLocks noChangeAspect="1"/>
          </p:cNvPicPr>
          <p:nvPr/>
        </p:nvPicPr>
        <p:blipFill rotWithShape="1">
          <a:blip r:embed="rId3" cstate="screen">
            <a:alphaModFix amt="85000"/>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
            <a:ext cx="12191997" cy="6858001"/>
          </a:xfrm>
          <a:prstGeom prst="rect">
            <a:avLst/>
          </a:prstGeom>
        </p:spPr>
      </p:pic>
      <p:sp>
        <p:nvSpPr>
          <p:cNvPr id="10" name="Rectangle 9">
            <a:extLst>
              <a:ext uri="{FF2B5EF4-FFF2-40B4-BE49-F238E27FC236}">
                <a16:creationId xmlns:a16="http://schemas.microsoft.com/office/drawing/2014/main" id="{2D52C703-86FB-E549-9382-771BE918D594}"/>
              </a:ext>
            </a:extLst>
          </p:cNvPr>
          <p:cNvSpPr/>
          <p:nvPr/>
        </p:nvSpPr>
        <p:spPr>
          <a:xfrm>
            <a:off x="-3" y="-2"/>
            <a:ext cx="12192000" cy="685800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pic>
        <p:nvPicPr>
          <p:cNvPr id="36" name="Picture 35">
            <a:extLst>
              <a:ext uri="{FF2B5EF4-FFF2-40B4-BE49-F238E27FC236}">
                <a16:creationId xmlns:a16="http://schemas.microsoft.com/office/drawing/2014/main" id="{C57DDBF7-59DF-48C7-95BC-CA09878A9E4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44576" y="177689"/>
            <a:ext cx="930507" cy="1020112"/>
          </a:xfrm>
          <a:prstGeom prst="rect">
            <a:avLst/>
          </a:prstGeom>
        </p:spPr>
      </p:pic>
      <p:sp>
        <p:nvSpPr>
          <p:cNvPr id="37" name="TextBox 36">
            <a:extLst>
              <a:ext uri="{FF2B5EF4-FFF2-40B4-BE49-F238E27FC236}">
                <a16:creationId xmlns:a16="http://schemas.microsoft.com/office/drawing/2014/main" id="{0364C314-EA99-4EF6-8B43-2051AC9ECDFF}"/>
              </a:ext>
            </a:extLst>
          </p:cNvPr>
          <p:cNvSpPr txBox="1"/>
          <p:nvPr/>
        </p:nvSpPr>
        <p:spPr>
          <a:xfrm>
            <a:off x="9428515" y="622631"/>
            <a:ext cx="2400069" cy="461665"/>
          </a:xfrm>
          <a:prstGeom prst="rect">
            <a:avLst/>
          </a:prstGeom>
          <a:noFill/>
        </p:spPr>
        <p:txBody>
          <a:bodyPr wrap="square" rtlCol="0">
            <a:spAutoFit/>
          </a:bodyPr>
          <a:lstStyle/>
          <a:p>
            <a:r>
              <a:rPr lang="en-US" sz="1200" b="1" dirty="0">
                <a:solidFill>
                  <a:srgbClr val="009ABD"/>
                </a:solidFill>
                <a:latin typeface="Arial" panose="020B0604020202020204" pitchFamily="34" charset="0"/>
                <a:cs typeface="Arial" panose="020B0604020202020204" pitchFamily="34" charset="0"/>
              </a:rPr>
              <a:t>NORTH AMERICAN ENERGY STANDARDS BOARD</a:t>
            </a:r>
          </a:p>
        </p:txBody>
      </p:sp>
      <p:sp>
        <p:nvSpPr>
          <p:cNvPr id="11" name="Freeform 57">
            <a:extLst>
              <a:ext uri="{FF2B5EF4-FFF2-40B4-BE49-F238E27FC236}">
                <a16:creationId xmlns:a16="http://schemas.microsoft.com/office/drawing/2014/main" id="{5442FF7D-98CD-40EC-BB9A-0ADD696C69D3}"/>
              </a:ext>
            </a:extLst>
          </p:cNvPr>
          <p:cNvSpPr/>
          <p:nvPr/>
        </p:nvSpPr>
        <p:spPr>
          <a:xfrm>
            <a:off x="0" y="-17143"/>
            <a:ext cx="4450539" cy="1433829"/>
          </a:xfrm>
          <a:custGeom>
            <a:avLst/>
            <a:gdLst>
              <a:gd name="connsiteX0" fmla="*/ 0 w 5197126"/>
              <a:gd name="connsiteY0" fmla="*/ 0 h 1682682"/>
              <a:gd name="connsiteX1" fmla="*/ 5197126 w 5197126"/>
              <a:gd name="connsiteY1" fmla="*/ 0 h 1682682"/>
              <a:gd name="connsiteX2" fmla="*/ 5197126 w 5197126"/>
              <a:gd name="connsiteY2" fmla="*/ 93057 h 1682682"/>
              <a:gd name="connsiteX3" fmla="*/ 5197126 w 5197126"/>
              <a:gd name="connsiteY3" fmla="*/ 1164327 h 1682682"/>
              <a:gd name="connsiteX4" fmla="*/ 5197126 w 5197126"/>
              <a:gd name="connsiteY4" fmla="*/ 1364757 h 1682682"/>
              <a:gd name="connsiteX5" fmla="*/ 4814923 w 5197126"/>
              <a:gd name="connsiteY5" fmla="*/ 1682682 h 1682682"/>
              <a:gd name="connsiteX6" fmla="*/ 805947 w 5197126"/>
              <a:gd name="connsiteY6" fmla="*/ 1682682 h 1682682"/>
              <a:gd name="connsiteX7" fmla="*/ 805936 w 5197126"/>
              <a:gd name="connsiteY7" fmla="*/ 1682681 h 1682682"/>
              <a:gd name="connsiteX8" fmla="*/ 0 w 5197126"/>
              <a:gd name="connsiteY8" fmla="*/ 1682681 h 1682682"/>
              <a:gd name="connsiteX9" fmla="*/ 0 w 5197126"/>
              <a:gd name="connsiteY9" fmla="*/ 0 h 16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126" h="1682682">
                <a:moveTo>
                  <a:pt x="0" y="0"/>
                </a:moveTo>
                <a:lnTo>
                  <a:pt x="5197126" y="0"/>
                </a:lnTo>
                <a:lnTo>
                  <a:pt x="5197126" y="93057"/>
                </a:lnTo>
                <a:lnTo>
                  <a:pt x="5197126" y="1164327"/>
                </a:lnTo>
                <a:lnTo>
                  <a:pt x="5197126" y="1364757"/>
                </a:lnTo>
                <a:cubicBezTo>
                  <a:pt x="5197126" y="1540342"/>
                  <a:pt x="5026008" y="1682682"/>
                  <a:pt x="4814923" y="1682682"/>
                </a:cubicBezTo>
                <a:lnTo>
                  <a:pt x="805947" y="1682682"/>
                </a:lnTo>
                <a:lnTo>
                  <a:pt x="805936" y="1682681"/>
                </a:lnTo>
                <a:lnTo>
                  <a:pt x="0" y="16826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itle 1">
            <a:extLst>
              <a:ext uri="{FF2B5EF4-FFF2-40B4-BE49-F238E27FC236}">
                <a16:creationId xmlns:a16="http://schemas.microsoft.com/office/drawing/2014/main" id="{A47FAD9F-63E4-4FEB-8D34-C37EB34ADC6A}"/>
              </a:ext>
            </a:extLst>
          </p:cNvPr>
          <p:cNvSpPr txBox="1">
            <a:spLocks/>
          </p:cNvSpPr>
          <p:nvPr/>
        </p:nvSpPr>
        <p:spPr>
          <a:xfrm>
            <a:off x="275832" y="212899"/>
            <a:ext cx="4114307" cy="863197"/>
          </a:xfrm>
          <a:prstGeom prst="rect">
            <a:avLst/>
          </a:prstGeom>
        </p:spPr>
        <p:txBody>
          <a:bodyPr anchor="t"/>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800" dirty="0">
                <a:latin typeface="Arial Black" panose="020B0604020202020204" pitchFamily="34" charset="0"/>
                <a:cs typeface="Arial Black" panose="020B0604020202020204" pitchFamily="34" charset="0"/>
              </a:rPr>
              <a:t>Chairs’ Work Paper</a:t>
            </a:r>
          </a:p>
        </p:txBody>
      </p:sp>
      <p:sp>
        <p:nvSpPr>
          <p:cNvPr id="15" name="Text Placeholder 3">
            <a:extLst>
              <a:ext uri="{FF2B5EF4-FFF2-40B4-BE49-F238E27FC236}">
                <a16:creationId xmlns:a16="http://schemas.microsoft.com/office/drawing/2014/main" id="{764405A7-CF92-470A-958C-353BB55FC26D}"/>
              </a:ext>
            </a:extLst>
          </p:cNvPr>
          <p:cNvSpPr txBox="1">
            <a:spLocks/>
          </p:cNvSpPr>
          <p:nvPr/>
        </p:nvSpPr>
        <p:spPr>
          <a:xfrm>
            <a:off x="363415" y="777361"/>
            <a:ext cx="3870381" cy="511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9ABD"/>
                </a:solidFill>
                <a:latin typeface="Arial" panose="020B0604020202020204" pitchFamily="34" charset="0"/>
                <a:cs typeface="Arial" panose="020B0604020202020204" pitchFamily="34" charset="0"/>
              </a:rPr>
              <a:t>Concepts Only Presented to </a:t>
            </a:r>
          </a:p>
          <a:p>
            <a:pPr marL="0" indent="0" algn="ctr">
              <a:spcBef>
                <a:spcPts val="0"/>
              </a:spcBef>
              <a:buNone/>
            </a:pPr>
            <a:r>
              <a:rPr lang="en-US" sz="1600" b="1" dirty="0">
                <a:solidFill>
                  <a:srgbClr val="009ABD"/>
                </a:solidFill>
                <a:latin typeface="Arial" panose="020B0604020202020204" pitchFamily="34" charset="0"/>
                <a:cs typeface="Arial" panose="020B0604020202020204" pitchFamily="34" charset="0"/>
              </a:rPr>
              <a:t>Solicit Discussion</a:t>
            </a:r>
          </a:p>
        </p:txBody>
      </p:sp>
      <p:sp>
        <p:nvSpPr>
          <p:cNvPr id="17" name="TextBox 16">
            <a:extLst>
              <a:ext uri="{FF2B5EF4-FFF2-40B4-BE49-F238E27FC236}">
                <a16:creationId xmlns:a16="http://schemas.microsoft.com/office/drawing/2014/main" id="{1670FAD8-D502-463C-9AB8-8B364022DE03}"/>
              </a:ext>
            </a:extLst>
          </p:cNvPr>
          <p:cNvSpPr txBox="1"/>
          <p:nvPr/>
        </p:nvSpPr>
        <p:spPr>
          <a:xfrm>
            <a:off x="628076" y="1497062"/>
            <a:ext cx="10935841" cy="379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22" hangingPunct="0"/>
            <a:r>
              <a:rPr lang="en-US" sz="2000" b="1" u="sng" dirty="0">
                <a:solidFill>
                  <a:schemeClr val="lt1"/>
                </a:solidFill>
                <a:latin typeface="Garamond-Bold"/>
                <a:sym typeface="Helvetica Neue"/>
              </a:rPr>
              <a:t>Ad hoc Work Paper on Gas-Electric Communication Submitted by BPS Chairs </a:t>
            </a:r>
          </a:p>
        </p:txBody>
      </p:sp>
      <p:sp>
        <p:nvSpPr>
          <p:cNvPr id="21" name="TextBox 20">
            <a:extLst>
              <a:ext uri="{FF2B5EF4-FFF2-40B4-BE49-F238E27FC236}">
                <a16:creationId xmlns:a16="http://schemas.microsoft.com/office/drawing/2014/main" id="{DB0F055E-1DA8-43AA-9769-E36CCB6087D2}"/>
              </a:ext>
            </a:extLst>
          </p:cNvPr>
          <p:cNvSpPr txBox="1"/>
          <p:nvPr/>
        </p:nvSpPr>
        <p:spPr>
          <a:xfrm>
            <a:off x="363416" y="2026206"/>
            <a:ext cx="11465168" cy="4673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There may be limited understanding of pipeline-initiated confirmation and/or nominations reductions that are not captured in OFOs and/or underperformance notices as this is hard to discern from operationally available data.</a:t>
            </a:r>
          </a:p>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There is a lack of communication during extreme weather events of upstream supply issues, including invocations of force majeure, by parties with direct knowledge to critical stakeholders who are not part of the transactional and operational chain (e.g., Pipeline Operators, RTO/ISO).  Consistent and ongoing communication primarily only occurs between parties with operational and/or contractual connections; therefore, only directly affected parties understand their real-time positions and situation, except in instances where such information is part of pipeline Critical Notices.</a:t>
            </a:r>
          </a:p>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	Because many end users purchase their gas from various parties rather than directly from producers and such gas can be transacted multiple times (i.e. “daisy-chain”), certain transactional communications, even ones as critical as force majeure, may take significant time (e.g., days) for information to flow through to all stakeholders.</a:t>
            </a:r>
          </a:p>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Certain interstate pipeline Informational Postings lack specific location information to help parties better understand the area covered by the posting. (This is currently being discussed by the joint subcommittees.)</a:t>
            </a:r>
          </a:p>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There may be limited stakeholder distribution and/or unclear and/or no communication of recovery timelines and expectations when supply is lost due to weather and/or operational disruptions. For example, interstate natural gas pipelines may observe a difference between shipper nominations and actual gas flows or system pressure changes. While the difference might indicate supply disruptions upstream, the difference does not indicate what is occurring or the anticipated length of the event.</a:t>
            </a:r>
          </a:p>
          <a:p>
            <a:pPr marL="342900" indent="-342900" defTabSz="410722" hangingPunct="0">
              <a:spcBef>
                <a:spcPts val="300"/>
              </a:spcBef>
              <a:spcAft>
                <a:spcPts val="300"/>
              </a:spcAft>
              <a:buFont typeface="+mj-lt"/>
              <a:buAutoNum type="arabicPeriod"/>
            </a:pPr>
            <a:r>
              <a:rPr lang="en-US" sz="1500" dirty="0">
                <a:solidFill>
                  <a:schemeClr val="bg1"/>
                </a:solidFill>
                <a:effectLst/>
                <a:latin typeface="Garamond-Bold"/>
                <a:ea typeface="Times New Roman" panose="02020603050405020304" pitchFamily="18" charset="0"/>
              </a:rPr>
              <a:t>There may be limited and/or delayed communication from end-users to pipeline operators of non-ratable or other consumption patterns that deviates from contractual commitments.</a:t>
            </a:r>
          </a:p>
          <a:p>
            <a:pPr marL="342900" indent="-342900" defTabSz="410722" hangingPunct="0">
              <a:buFont typeface="+mj-lt"/>
              <a:buAutoNum type="arabicPeriod"/>
            </a:pPr>
            <a:endParaRPr lang="en-US" sz="1400" dirty="0">
              <a:solidFill>
                <a:schemeClr val="bg1"/>
              </a:solidFill>
              <a:latin typeface="Garamond-Bold"/>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56680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iping in a building in blue tone color">
            <a:extLst>
              <a:ext uri="{FF2B5EF4-FFF2-40B4-BE49-F238E27FC236}">
                <a16:creationId xmlns:a16="http://schemas.microsoft.com/office/drawing/2014/main" id="{E58E526B-19A8-4449-B6EC-18AE90CE8CCA}"/>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7" name="Rectangle 16">
            <a:extLst>
              <a:ext uri="{FF2B5EF4-FFF2-40B4-BE49-F238E27FC236}">
                <a16:creationId xmlns:a16="http://schemas.microsoft.com/office/drawing/2014/main" id="{EF4A4328-BB17-A343-A36B-31FC9A885F52}"/>
              </a:ext>
            </a:extLst>
          </p:cNvPr>
          <p:cNvSpPr/>
          <p:nvPr/>
        </p:nvSpPr>
        <p:spPr>
          <a:xfrm>
            <a:off x="-16167" y="-1"/>
            <a:ext cx="12208167"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9CF94-B8F9-7540-BE82-A82729669F37}"/>
              </a:ext>
            </a:extLst>
          </p:cNvPr>
          <p:cNvSpPr>
            <a:spLocks noGrp="1"/>
          </p:cNvSpPr>
          <p:nvPr>
            <p:ph type="ctrTitle"/>
          </p:nvPr>
        </p:nvSpPr>
        <p:spPr>
          <a:xfrm>
            <a:off x="256487" y="3042868"/>
            <a:ext cx="4487278" cy="700722"/>
          </a:xfrm>
        </p:spPr>
        <p:txBody>
          <a:bodyPr anchor="ctr"/>
          <a:lstStyle/>
          <a:p>
            <a:r>
              <a:rPr lang="en-US" sz="2500" dirty="0">
                <a:solidFill>
                  <a:schemeClr val="bg1"/>
                </a:solidFill>
                <a:latin typeface="Garamond-Bold"/>
              </a:rPr>
              <a:t>NAESB Contact Information</a:t>
            </a:r>
          </a:p>
        </p:txBody>
      </p:sp>
      <p:sp>
        <p:nvSpPr>
          <p:cNvPr id="3" name="Text Placeholder 2">
            <a:extLst>
              <a:ext uri="{FF2B5EF4-FFF2-40B4-BE49-F238E27FC236}">
                <a16:creationId xmlns:a16="http://schemas.microsoft.com/office/drawing/2014/main" id="{D1AC72DF-6FC7-054B-9B1F-65A21098D21D}"/>
              </a:ext>
            </a:extLst>
          </p:cNvPr>
          <p:cNvSpPr>
            <a:spLocks noGrp="1"/>
          </p:cNvSpPr>
          <p:nvPr>
            <p:ph type="body" sz="quarter" idx="13"/>
          </p:nvPr>
        </p:nvSpPr>
        <p:spPr>
          <a:xfrm>
            <a:off x="5696697" y="2049072"/>
            <a:ext cx="4599418" cy="2688315"/>
          </a:xfrm>
        </p:spPr>
        <p:txBody>
          <a:bodyPr/>
          <a:lstStyle/>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latin typeface="Garamond-Bold"/>
              </a:rPr>
              <a:t>GEH Forum Website:  https://naesb.org//naesb_geh_forum.asp</a:t>
            </a:r>
          </a:p>
          <a:p>
            <a:pPr marL="57150" indent="-285750">
              <a:buFont typeface="Arial" panose="020B0604020202020204" pitchFamily="34" charset="0"/>
              <a:buChar char="•"/>
            </a:pPr>
            <a:r>
              <a:rPr lang="en-US" sz="1800" dirty="0">
                <a:solidFill>
                  <a:schemeClr val="bg1"/>
                </a:solidFill>
                <a:latin typeface="Garamond-Bold"/>
              </a:rPr>
              <a:t>Phone – 713-356-0060</a:t>
            </a:r>
          </a:p>
          <a:p>
            <a:pPr marL="57150" indent="-285750">
              <a:buFont typeface="Arial" panose="020B0604020202020204" pitchFamily="34" charset="0"/>
              <a:buChar char="•"/>
            </a:pPr>
            <a:r>
              <a:rPr lang="en-US" sz="1800" dirty="0">
                <a:solidFill>
                  <a:schemeClr val="bg1"/>
                </a:solidFill>
                <a:latin typeface="Garamond-Bold"/>
              </a:rPr>
              <a:t>Fax – 713-356-0067</a:t>
            </a:r>
          </a:p>
          <a:p>
            <a:pPr marL="57150" indent="-285750">
              <a:buFont typeface="Arial" panose="020B0604020202020204" pitchFamily="34" charset="0"/>
              <a:buChar char="•"/>
            </a:pPr>
            <a:r>
              <a:rPr lang="en-US" sz="1800" dirty="0">
                <a:solidFill>
                  <a:schemeClr val="bg1"/>
                </a:solidFill>
                <a:latin typeface="Garamond-Bold"/>
              </a:rPr>
              <a:t>Email – </a:t>
            </a:r>
            <a:r>
              <a:rPr lang="en-US" sz="1800" dirty="0" err="1">
                <a:solidFill>
                  <a:schemeClr val="bg1"/>
                </a:solidFill>
                <a:latin typeface="Garamond-Bold"/>
              </a:rPr>
              <a:t>naesb@naesb.org</a:t>
            </a:r>
            <a:endParaRPr lang="en-US" sz="1800" dirty="0">
              <a:solidFill>
                <a:schemeClr val="bg1"/>
              </a:solidFill>
              <a:latin typeface="Garamond-Bold"/>
            </a:endParaRPr>
          </a:p>
          <a:p>
            <a:endParaRPr lang="en-US" sz="180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DDA9F98-F295-A144-B594-87CB480C8BE1}"/>
              </a:ext>
            </a:extLst>
          </p:cNvPr>
          <p:cNvCxnSpPr>
            <a:cxnSpLocks/>
          </p:cNvCxnSpPr>
          <p:nvPr/>
        </p:nvCxnSpPr>
        <p:spPr>
          <a:xfrm flipV="1">
            <a:off x="5148057" y="2163198"/>
            <a:ext cx="0" cy="24600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9D89D4D-7FAD-1A4A-B217-7BA19ABAA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6580" y="5320145"/>
            <a:ext cx="930507" cy="1020111"/>
          </a:xfrm>
          <a:prstGeom prst="rect">
            <a:avLst/>
          </a:prstGeom>
        </p:spPr>
      </p:pic>
      <p:sp>
        <p:nvSpPr>
          <p:cNvPr id="22" name="TextBox 21">
            <a:extLst>
              <a:ext uri="{FF2B5EF4-FFF2-40B4-BE49-F238E27FC236}">
                <a16:creationId xmlns:a16="http://schemas.microsoft.com/office/drawing/2014/main" id="{46A361CF-2E3E-D24A-9582-497502D04222}"/>
              </a:ext>
            </a:extLst>
          </p:cNvPr>
          <p:cNvSpPr txBox="1"/>
          <p:nvPr/>
        </p:nvSpPr>
        <p:spPr>
          <a:xfrm>
            <a:off x="1600922" y="5813576"/>
            <a:ext cx="2400069" cy="461665"/>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NORTH AMERICAN ENERGY STANDARDS BOARD</a:t>
            </a:r>
          </a:p>
        </p:txBody>
      </p:sp>
    </p:spTree>
    <p:extLst>
      <p:ext uri="{BB962C8B-B14F-4D97-AF65-F5344CB8AC3E}">
        <p14:creationId xmlns:p14="http://schemas.microsoft.com/office/powerpoint/2010/main" val="265317552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rvice_x0020_Area xmlns="e83ae7b9-c218-42d9-84b0-70fe6fe956f3"/>
    <Domain xmlns="e83ae7b9-c218-42d9-84b0-70fe6fe956f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855213D508745A22C2EC9A90F4E17" ma:contentTypeVersion="17" ma:contentTypeDescription="Create a new document." ma:contentTypeScope="" ma:versionID="9d4143904a4b6f4d9b9c9173f59a51a0">
  <xsd:schema xmlns:xsd="http://www.w3.org/2001/XMLSchema" xmlns:xs="http://www.w3.org/2001/XMLSchema" xmlns:p="http://schemas.microsoft.com/office/2006/metadata/properties" xmlns:ns2="e83ae7b9-c218-42d9-84b0-70fe6fe956f3" xmlns:ns3="1984eeaa-7c42-44bb-9e83-5c85a1c10ed4" targetNamespace="http://schemas.microsoft.com/office/2006/metadata/properties" ma:root="true" ma:fieldsID="e655c92cc5821a8a334529a2e7558970" ns2:_="" ns3:_="">
    <xsd:import namespace="e83ae7b9-c218-42d9-84b0-70fe6fe956f3"/>
    <xsd:import namespace="1984eeaa-7c42-44bb-9e83-5c85a1c10e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Service_x0020_Area" minOccurs="0"/>
                <xsd:element ref="ns2:Domai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3ae7b9-c218-42d9-84b0-70fe6fe95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ervice_x0020_Area" ma:index="20" nillable="true" ma:displayName="Service Area" ma:internalName="Service_x0020_Area">
      <xsd:complexType>
        <xsd:complexContent>
          <xsd:extension base="dms:MultiChoice">
            <xsd:sequence>
              <xsd:element name="Value" maxOccurs="unbounded" minOccurs="0" nillable="true">
                <xsd:simpleType>
                  <xsd:restriction base="dms:Choice">
                    <xsd:enumeration value="Business Change"/>
                    <xsd:enumeration value="Risk and Compliance"/>
                    <xsd:enumeration value="Data Solutions"/>
                    <xsd:enumeration value="Digital"/>
                    <xsd:enumeration value="Technology Delivery"/>
                    <xsd:enumeration value="Cyber / Business Continuity"/>
                  </xsd:restriction>
                </xsd:simpleType>
              </xsd:element>
            </xsd:sequence>
          </xsd:extension>
        </xsd:complexContent>
      </xsd:complexType>
    </xsd:element>
    <xsd:element name="Domain" ma:index="21" nillable="true" ma:displayName="Domain" ma:internalName="Domain">
      <xsd:complexType>
        <xsd:complexContent>
          <xsd:extension base="dms:MultiChoice">
            <xsd:sequence>
              <xsd:element name="Value" maxOccurs="unbounded" minOccurs="0" nillable="true">
                <xsd:simpleType>
                  <xsd:restriction base="dms:Choice">
                    <xsd:enumeration value="Banking and Payments"/>
                    <xsd:enumeration value="Capital Markets"/>
                    <xsd:enumeration value="Insurance"/>
                    <xsd:enumeration value="Wealth and Asset Mgmt"/>
                    <xsd:enumeration value="Utilities and Retail"/>
                    <xsd:enumeration value="Wholesale"/>
                    <xsd:enumeration value="Oil and Gas"/>
                    <xsd:enumeration value="TRM"/>
                    <xsd:enumeration value="Transportat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84eeaa-7c42-44bb-9e83-5c85a1c10e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C582B-784B-4AE4-B0F3-F2387317540C}">
  <ds:schemaRefs>
    <ds:schemaRef ds:uri="http://schemas.microsoft.com/office/2006/metadata/properties"/>
    <ds:schemaRef ds:uri="http://schemas.microsoft.com/office/infopath/2007/PartnerControls"/>
    <ds:schemaRef ds:uri="e83ae7b9-c218-42d9-84b0-70fe6fe956f3"/>
  </ds:schemaRefs>
</ds:datastoreItem>
</file>

<file path=customXml/itemProps2.xml><?xml version="1.0" encoding="utf-8"?>
<ds:datastoreItem xmlns:ds="http://schemas.openxmlformats.org/officeDocument/2006/customXml" ds:itemID="{70B060C0-06CE-4397-8393-17EA13147027}">
  <ds:schemaRefs>
    <ds:schemaRef ds:uri="http://schemas.microsoft.com/sharepoint/v3/contenttype/forms"/>
  </ds:schemaRefs>
</ds:datastoreItem>
</file>

<file path=customXml/itemProps3.xml><?xml version="1.0" encoding="utf-8"?>
<ds:datastoreItem xmlns:ds="http://schemas.openxmlformats.org/officeDocument/2006/customXml" ds:itemID="{A7445C14-E312-42FA-8D0D-E131F7226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3ae7b9-c218-42d9-84b0-70fe6fe956f3"/>
    <ds:schemaRef ds:uri="1984eeaa-7c42-44bb-9e83-5c85a1c10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12886</TotalTime>
  <Words>985</Words>
  <Application>Microsoft Office PowerPoint</Application>
  <PresentationFormat>Widescreen</PresentationFormat>
  <Paragraphs>119</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Garamond-Bold</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NAESB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Zwick, Katie</dc:creator>
  <cp:lastModifiedBy>Jonathan Booe</cp:lastModifiedBy>
  <cp:revision>72</cp:revision>
  <dcterms:created xsi:type="dcterms:W3CDTF">2021-04-29T13:19:03Z</dcterms:created>
  <dcterms:modified xsi:type="dcterms:W3CDTF">2024-11-11T15:22:09Z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0x0101003B8855213D508745A22C2EC9A90F4E17</vt:lpwstr>
  </property>
</Properties>
</file>