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6"/>
  </p:notesMasterIdLst>
  <p:handoutMasterIdLst>
    <p:handoutMasterId r:id="rId37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309" r:id="rId34"/>
    <p:sldId id="264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1" autoAdjust="0"/>
    <p:restoredTop sz="68038" autoAdjust="0"/>
  </p:normalViewPr>
  <p:slideViewPr>
    <p:cSldViewPr showGuides="1">
      <p:cViewPr varScale="1">
        <p:scale>
          <a:sx n="66" d="100"/>
          <a:sy n="66" d="100"/>
        </p:scale>
        <p:origin x="1764" y="7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data with 10 years shown instead of 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October 2023 and October 2024. </a:t>
            </a:r>
            <a:r>
              <a:rPr lang="en-US" strike="noStrike" dirty="0"/>
              <a:t>Compared to last year, there are slightly less instances of frequency hovering around the dead bands.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October 2022 and October 2024.</a:t>
            </a:r>
            <a:r>
              <a:rPr lang="en-US" strike="noStrike" dirty="0"/>
              <a:t> Similar to the previous slide, compared to 2022, there are less instances of frequency hovering around the dead bands.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48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trike="sng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90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OP2021: FRO = -471.0, FRM median = -913.56, FRM average = -992.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OP2022: FRO = -463.0, FRM median = -1060.40, FRM average = -1153.4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OP2023: FRO = -395.0, FRM median = -1130.21, FRM average = -1302.7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1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39,558,950</a:t>
            </a:r>
            <a:r>
              <a:rPr lang="en-US" sz="2800" dirty="0"/>
              <a:t> </a:t>
            </a:r>
            <a:r>
              <a:rPr lang="en-US" sz="1800" b="1" dirty="0">
                <a:solidFill>
                  <a:schemeClr val="accent2"/>
                </a:solidFill>
              </a:rPr>
              <a:t>MWh</a:t>
            </a:r>
            <a:endParaRPr lang="en-US" sz="1800" b="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9,476,562</a:t>
            </a:r>
            <a:r>
              <a:rPr lang="en-US" sz="2800" dirty="0"/>
              <a:t> </a:t>
            </a:r>
            <a:r>
              <a:rPr lang="en-US" dirty="0"/>
              <a:t> </a:t>
            </a:r>
            <a:r>
              <a:rPr lang="en-US" sz="1200" b="1" dirty="0">
                <a:solidFill>
                  <a:schemeClr val="accent2"/>
                </a:solidFill>
              </a:rPr>
              <a:t>MWH</a:t>
            </a: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23.96% </a:t>
            </a:r>
            <a:r>
              <a:rPr lang="en-US" sz="2800" dirty="0"/>
              <a:t>o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f total energy was provided by wind generation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4,825,974</a:t>
            </a:r>
            <a:r>
              <a:rPr lang="en-US" dirty="0"/>
              <a:t> </a:t>
            </a:r>
            <a:r>
              <a:rPr lang="en-US" sz="1200" b="1" i="0" dirty="0">
                <a:solidFill>
                  <a:schemeClr val="accent2"/>
                </a:solidFill>
              </a:rPr>
              <a:t> MWh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12.20%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Minimum Inertia</a:t>
            </a:r>
            <a:r>
              <a:rPr lang="en-US" strike="noStrike" baseline="0" dirty="0"/>
              <a:t> in October 2024 = </a:t>
            </a:r>
            <a:r>
              <a:rPr lang="en-US" sz="1800" strike="noStrike" baseline="0" dirty="0"/>
              <a:t>155,165</a:t>
            </a:r>
            <a:r>
              <a:rPr lang="en-US" sz="3200" strike="noStrike" dirty="0"/>
              <a:t>  </a:t>
            </a:r>
            <a:r>
              <a:rPr lang="en-US" sz="3200" b="1" strike="noStrike" dirty="0"/>
              <a:t> </a:t>
            </a:r>
            <a:r>
              <a:rPr lang="en-US" sz="1800" b="1" strike="noStrike" dirty="0">
                <a:solidFill>
                  <a:schemeClr val="accent2"/>
                </a:solidFill>
              </a:rPr>
              <a:t>MW*s</a:t>
            </a:r>
            <a:r>
              <a:rPr lang="en-US" sz="18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1800" strike="noStrike" dirty="0">
                <a:solidFill>
                  <a:schemeClr val="accent2"/>
                </a:solidFill>
              </a:rPr>
              <a:t>on October 18th</a:t>
            </a:r>
            <a:endParaRPr lang="en-US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Historical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sngStrik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October 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Mean: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228,417</a:t>
            </a:r>
            <a:r>
              <a:rPr lang="en-US" sz="2800" b="1" strike="noStrike" dirty="0"/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Max: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299,001</a:t>
            </a:r>
            <a:r>
              <a:rPr lang="en-US" sz="2800" strike="noStrike" dirty="0"/>
              <a:t>  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  <a:r>
              <a:rPr lang="en-US" sz="1600" b="1" strike="noStrike" baseline="0" dirty="0">
                <a:solidFill>
                  <a:schemeClr val="accent2"/>
                </a:solidFill>
              </a:rPr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 </a:t>
            </a:r>
            <a:r>
              <a:rPr lang="en-US" sz="1600" strike="noStrike" dirty="0">
                <a:solidFill>
                  <a:schemeClr val="accent2"/>
                </a:solidFill>
              </a:rPr>
              <a:t>on October 7</a:t>
            </a:r>
            <a:r>
              <a:rPr lang="en-US" sz="16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1600" strike="noStrike" dirty="0">
                <a:solidFill>
                  <a:schemeClr val="accent2"/>
                </a:solidFill>
              </a:rPr>
              <a:t> </a:t>
            </a:r>
            <a:endParaRPr lang="en-US" sz="1600" b="1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Min: </a:t>
            </a:r>
            <a:r>
              <a:rPr lang="en-US" sz="1800" strike="noStrike" baseline="0" dirty="0"/>
              <a:t>155,165</a:t>
            </a:r>
            <a:r>
              <a:rPr lang="en-US" sz="3200" strike="noStrike" dirty="0"/>
              <a:t> </a:t>
            </a:r>
            <a:r>
              <a:rPr lang="en-US" sz="2400" strike="noStrike" dirty="0"/>
              <a:t> </a:t>
            </a:r>
            <a:r>
              <a:rPr lang="en-US" sz="1600" strike="noStrike" dirty="0">
                <a:solidFill>
                  <a:schemeClr val="accent2"/>
                </a:solidFill>
              </a:rPr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  <a:r>
              <a:rPr lang="en-US" sz="16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1600" strike="noStrike" dirty="0">
                <a:solidFill>
                  <a:schemeClr val="accent2"/>
                </a:solidFill>
              </a:rPr>
              <a:t>on October 18th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Summary of ERCOT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intertia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for the previous 10 years. Lowest inertia this year was on March 29th.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98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trike="noStrike" baseline="0" dirty="0"/>
              <a:t>October CPS1 Score is </a:t>
            </a:r>
            <a:r>
              <a:rPr lang="en-US" sz="1800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179.21</a:t>
            </a:r>
            <a:r>
              <a:rPr lang="en-US" strike="noStrike" baseline="0" dirty="0"/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30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CPS1 score is above 150% for all 15-minute intervals.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 month rolling average CPS1 score is </a:t>
            </a:r>
            <a:r>
              <a:rPr lang="en-US" sz="1200" b="0" dirty="0">
                <a:solidFill>
                  <a:schemeClr val="accent2"/>
                </a:solidFill>
              </a:rPr>
              <a:t>175.45 </a:t>
            </a:r>
            <a:r>
              <a:rPr lang="en-US" dirty="0"/>
              <a:t>which is in line with expectations, and the CPS1 score for October is consistent with previous months.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Daily RMS1 frequency by year is similar compared to 2023.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strike="sngStrike" dirty="0">
              <a:solidFill>
                <a:schemeClr val="accent2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2024 Stats: </a:t>
            </a:r>
          </a:p>
          <a:p>
            <a:pPr lvl="1"/>
            <a:r>
              <a:rPr lang="en-US" sz="1600" strike="noStrike" dirty="0">
                <a:solidFill>
                  <a:schemeClr val="accent2"/>
                </a:solidFill>
              </a:rPr>
              <a:t>Mean: </a:t>
            </a:r>
            <a:r>
              <a:rPr lang="en-US" sz="1600" b="1" strike="noStrike" dirty="0">
                <a:solidFill>
                  <a:schemeClr val="accent2"/>
                </a:solidFill>
              </a:rPr>
              <a:t>14.83 </a:t>
            </a:r>
            <a:r>
              <a:rPr lang="en-US" sz="1600" b="1" strike="noStrike" dirty="0" err="1">
                <a:solidFill>
                  <a:schemeClr val="accent2"/>
                </a:solidFill>
              </a:rPr>
              <a:t>mHz</a:t>
            </a:r>
            <a:endParaRPr lang="en-US" sz="1600" b="1" strike="noStrike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11.55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19.16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A More granular look at last 15 years of RMS1 by month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13.6</a:t>
            </a:r>
            <a:r>
              <a:rPr lang="en-US" sz="2400" dirty="0"/>
              <a:t> </a:t>
            </a:r>
            <a:r>
              <a:rPr lang="en-US" sz="1600" dirty="0"/>
              <a:t> </a:t>
            </a:r>
            <a:r>
              <a:rPr lang="en-US" sz="1600" dirty="0" err="1"/>
              <a:t>mHz</a:t>
            </a:r>
            <a:r>
              <a:rPr lang="en-US" sz="1600" dirty="0"/>
              <a:t> on avg for October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1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9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2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6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1" y="3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1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40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October 2024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November 19</a:t>
            </a:r>
            <a:r>
              <a:rPr lang="en-US" baseline="30000" dirty="0"/>
              <a:t>th</a:t>
            </a:r>
            <a:r>
              <a:rPr lang="en-US" dirty="0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BF236-74A7-DECE-5F1F-65EAB213D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00102" y="733580"/>
            <a:ext cx="7543793" cy="547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2EDE1-6BEC-D636-786C-506C7D9C1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1552" y="848511"/>
            <a:ext cx="7377094" cy="535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20164-99A2-F89C-3C28-D0CDD2E41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38598" y="850290"/>
            <a:ext cx="7343002" cy="532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0B1E9F-1F19-B29F-E8E7-2EF92CE13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4927" y="723602"/>
            <a:ext cx="7454139" cy="541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7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>
                <a:solidFill>
                  <a:schemeClr val="tx1"/>
                </a:solidFill>
              </a:rPr>
              <a:t>Op. Year 2023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8CCE84-9009-D9C8-C4F1-8B293CD45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989314"/>
            <a:ext cx="8796337" cy="420652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</a:t>
            </a:r>
            <a:r>
              <a:rPr lang="en-US"/>
              <a:t>Year 2023 </a:t>
            </a:r>
            <a:r>
              <a:rPr lang="en-US" dirty="0"/>
              <a:t>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CA6EBA-7A17-CC69-1161-D63E175C8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2869537"/>
            <a:ext cx="8686800" cy="111892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October 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60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accent2"/>
                </a:solidFill>
              </a:rPr>
              <a:t>179.21%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accent2"/>
                </a:solidFill>
              </a:rPr>
              <a:t>175.45%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0</a:t>
            </a:r>
            <a:r>
              <a:rPr lang="en-US" sz="1800" dirty="0">
                <a:solidFill>
                  <a:schemeClr val="tx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0 </a:t>
            </a:r>
            <a:r>
              <a:rPr lang="en-US" sz="1800" dirty="0">
                <a:solidFill>
                  <a:schemeClr val="tx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BAAL-003 Events have updated through 2023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2023 BAAL-003 FRM Performance: </a:t>
            </a:r>
            <a:r>
              <a:rPr lang="en-US" sz="1800" b="1" dirty="0">
                <a:solidFill>
                  <a:schemeClr val="tx2"/>
                </a:solidFill>
              </a:rPr>
              <a:t>-1130.21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80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</a:rPr>
              <a:t>2024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14.83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11.55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19.16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Total Energy: </a:t>
            </a:r>
            <a:r>
              <a:rPr lang="en-US" sz="1600" b="1" dirty="0">
                <a:solidFill>
                  <a:schemeClr val="tx2"/>
                </a:solidFill>
              </a:rPr>
              <a:t>39,558,950 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Wind Energy: </a:t>
            </a:r>
            <a:r>
              <a:rPr lang="en-US" sz="1600" b="1" i="0" u="none" strike="noStrike" dirty="0">
                <a:solidFill>
                  <a:schemeClr val="tx2"/>
                </a:solidFill>
                <a:effectLst/>
              </a:rPr>
              <a:t>9,476,562 </a:t>
            </a:r>
            <a:r>
              <a:rPr lang="en-US" sz="1600" b="1" dirty="0">
                <a:solidFill>
                  <a:schemeClr val="tx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Wind: </a:t>
            </a:r>
            <a:r>
              <a:rPr lang="en-US" sz="1600" b="1" dirty="0">
                <a:solidFill>
                  <a:schemeClr val="tx2"/>
                </a:solidFill>
              </a:rPr>
              <a:t>23.96%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Solar Energy: </a:t>
            </a:r>
            <a:r>
              <a:rPr lang="en-US" sz="1600" b="1" dirty="0">
                <a:solidFill>
                  <a:schemeClr val="tx2"/>
                </a:solidFill>
              </a:rPr>
              <a:t>4,825,974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Solar: </a:t>
            </a:r>
            <a:r>
              <a:rPr lang="en-US" sz="1600" b="1" dirty="0">
                <a:solidFill>
                  <a:schemeClr val="tx2"/>
                </a:solidFill>
              </a:rPr>
              <a:t>12.20%</a:t>
            </a:r>
          </a:p>
          <a:p>
            <a:r>
              <a:rPr lang="en-US" sz="1800" dirty="0">
                <a:solidFill>
                  <a:schemeClr val="tx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Mean: </a:t>
            </a:r>
            <a:r>
              <a:rPr lang="en-US" sz="1600" b="1" dirty="0">
                <a:solidFill>
                  <a:schemeClr val="tx2"/>
                </a:solidFill>
              </a:rPr>
              <a:t>228,417 MW*s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Max: </a:t>
            </a:r>
            <a:r>
              <a:rPr lang="en-US" sz="1600" b="1" dirty="0">
                <a:solidFill>
                  <a:schemeClr val="tx2"/>
                </a:solidFill>
              </a:rPr>
              <a:t>299,001 MW*s  </a:t>
            </a:r>
            <a:r>
              <a:rPr lang="en-US" sz="1600" dirty="0">
                <a:solidFill>
                  <a:schemeClr val="tx2"/>
                </a:solidFill>
              </a:rPr>
              <a:t>on October 7th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Min: </a:t>
            </a:r>
            <a:r>
              <a:rPr lang="en-US" sz="1600" b="1" dirty="0">
                <a:solidFill>
                  <a:schemeClr val="tx2"/>
                </a:solidFill>
              </a:rPr>
              <a:t>155,165 MW*s  </a:t>
            </a:r>
            <a:r>
              <a:rPr lang="en-US" sz="1600" dirty="0">
                <a:solidFill>
                  <a:schemeClr val="tx2"/>
                </a:solidFill>
              </a:rPr>
              <a:t>on October 18th</a:t>
            </a: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171972-92AD-9871-F78F-21FEE4134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9264" y="918395"/>
            <a:ext cx="7385468" cy="536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D244C2-AE5C-37F2-001B-05C6FDF8E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51813" y="994943"/>
            <a:ext cx="7040371" cy="511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175239-88E7-14E6-4CD3-B35DEED3C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91636" y="995019"/>
            <a:ext cx="7160724" cy="520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24B6D5-F2A2-1183-82EE-F3E75627D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81795" y="842753"/>
            <a:ext cx="7380407" cy="536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3874AA-5ABB-9925-4A70-D97202EBB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57884" y="918860"/>
            <a:ext cx="7228231" cy="525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62955-1A50-8A3D-08F0-70866ADB9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7170" y="770830"/>
            <a:ext cx="7463167" cy="542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ERCOT Inertia 2014-2024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152CB6BC-FC26-5518-1EA0-6E2A4581D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678261"/>
              </p:ext>
            </p:extLst>
          </p:nvPr>
        </p:nvGraphicFramePr>
        <p:xfrm>
          <a:off x="266700" y="4063650"/>
          <a:ext cx="8610600" cy="2099631"/>
        </p:xfrm>
        <a:graphic>
          <a:graphicData uri="http://schemas.openxmlformats.org/drawingml/2006/table">
            <a:tbl>
              <a:tblPr firstRow="1" firstCol="1" bandRow="1"/>
              <a:tblGrid>
                <a:gridCol w="1057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9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2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3747386856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1213167570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699129918"/>
                    </a:ext>
                  </a:extLst>
                </a:gridCol>
              </a:tblGrid>
              <a:tr h="666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3/30</a:t>
                      </a:r>
                      <a:b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11/25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4:00 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11/03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3:30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3/27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05/01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synch. Inertia (GW*s)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2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load at minimum synch. Inertia (MW)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24,540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27,190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27,831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28,425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28,397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29,883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30,679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32,599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35,799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37,297</a:t>
                      </a:r>
                      <a:endParaRPr lang="en-US" sz="1000" b="1" kern="1200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Non-synch. Gen. in % of System Load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100" b="1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54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53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37FFE52-39C3-12FB-34D7-9CE234F16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0171" y="838200"/>
            <a:ext cx="5623658" cy="314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63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8DAC07-12DA-8A22-3DE2-13BA95394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9246" y="740620"/>
            <a:ext cx="7558908" cy="54928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3311E7-7EDD-8821-E1C7-AA51B960C8EE}"/>
              </a:ext>
            </a:extLst>
          </p:cNvPr>
          <p:cNvSpPr txBox="1"/>
          <p:nvPr/>
        </p:nvSpPr>
        <p:spPr>
          <a:xfrm>
            <a:off x="5181600" y="5733916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Oct-24 CPS1 (%): </a:t>
            </a: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179.21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were 0 BAAL exceedance(s) in October.</a:t>
            </a:r>
          </a:p>
          <a:p>
            <a:pPr marL="0" indent="0">
              <a:buNone/>
            </a:pPr>
            <a:endParaRPr lang="en-US" sz="1600" dirty="0">
              <a:highlight>
                <a:srgbClr val="FFFF00"/>
              </a:highlight>
            </a:endParaRPr>
          </a:p>
          <a:p>
            <a:pPr lvl="1"/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4D979-BBF3-483E-3549-132D4AB1B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7616" y="712161"/>
            <a:ext cx="7488764" cy="5433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0E55C8-5439-C5C9-8EEB-8F332A67425D}"/>
              </a:ext>
            </a:extLst>
          </p:cNvPr>
          <p:cNvSpPr txBox="1"/>
          <p:nvPr/>
        </p:nvSpPr>
        <p:spPr>
          <a:xfrm>
            <a:off x="4612188" y="1045813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Oct-24 CPS1 (%): </a:t>
            </a: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179.21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BDD1E9-E6CC-1B91-6DAA-386068338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4402" y="914956"/>
            <a:ext cx="7315193" cy="53157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43458-2884-33DE-06FF-723C65B35324}"/>
              </a:ext>
            </a:extLst>
          </p:cNvPr>
          <p:cNvSpPr txBox="1"/>
          <p:nvPr/>
        </p:nvSpPr>
        <p:spPr>
          <a:xfrm>
            <a:off x="3810000" y="1143000"/>
            <a:ext cx="3643626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Current 12-Month Rolling Average 175.45%</a:t>
            </a:r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4DDC66-E449-EC6C-32BD-9163ED511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7382" y="764088"/>
            <a:ext cx="7230112" cy="525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1B85B0-F79D-13EB-5F4C-16D4BC189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9304" y="763697"/>
            <a:ext cx="7505388" cy="545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106971</TotalTime>
  <Words>911</Words>
  <Application>Microsoft Office PowerPoint</Application>
  <PresentationFormat>On-screen Show (4:3)</PresentationFormat>
  <Paragraphs>221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</vt:lpstr>
      <vt:lpstr>Times New Roman</vt:lpstr>
      <vt:lpstr>1_Custom Design</vt:lpstr>
      <vt:lpstr>Office Theme</vt:lpstr>
      <vt:lpstr>Custom Design</vt:lpstr>
      <vt:lpstr>PowerPoint Presentation</vt:lpstr>
      <vt:lpstr>Summary of October 2024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2023 BAL-003 Selected Events – Update</vt:lpstr>
      <vt:lpstr>Op. Year 2023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ERCOT Inertia 2014-2024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Vu, Mary</cp:lastModifiedBy>
  <cp:revision>1779</cp:revision>
  <cp:lastPrinted>2016-01-21T20:53:15Z</cp:lastPrinted>
  <dcterms:created xsi:type="dcterms:W3CDTF">2016-01-21T15:20:31Z</dcterms:created>
  <dcterms:modified xsi:type="dcterms:W3CDTF">2024-11-12T23:40:48Z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2023-07-20T20:05:58Z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4bb8b6c0-eb8f-4d74-95a4-9b16df83a852</vt:lpwstr>
  </property>
  <property fmtid="{D5CDD505-2E9C-101B-9397-08002B2CF9AE}" pid="9" name="MSIP_Label_7084cbda-52b8-46fb-a7b7-cb5bd465ed85_ContentBits">
    <vt:lpwstr>0</vt:lpwstr>
  </property>
</Properties>
</file>