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87" r:id="rId7"/>
    <p:sldId id="288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98" autoAdjust="0"/>
  </p:normalViewPr>
  <p:slideViewPr>
    <p:cSldViewPr showGuides="1"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224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775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8100" y="6611779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057400"/>
            <a:ext cx="5105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</a:rPr>
              <a:t>Large Load Impact on GTCs</a:t>
            </a:r>
            <a:endParaRPr lang="en-US" dirty="0">
              <a:solidFill>
                <a:schemeClr val="tx2"/>
              </a:solidFill>
            </a:endParaRPr>
          </a:p>
          <a:p>
            <a:pPr algn="ctr"/>
            <a:endParaRPr lang="en-US" dirty="0">
              <a:solidFill>
                <a:schemeClr val="tx2"/>
              </a:solidFill>
            </a:endParaRPr>
          </a:p>
          <a:p>
            <a:pPr algn="ctr"/>
            <a:r>
              <a:rPr lang="en-US" sz="2200" dirty="0">
                <a:solidFill>
                  <a:schemeClr val="tx2"/>
                </a:solidFill>
              </a:rPr>
              <a:t>Yunzhi Cheng</a:t>
            </a:r>
          </a:p>
          <a:p>
            <a:pPr algn="ctr"/>
            <a:r>
              <a:rPr lang="en-US" sz="2200" dirty="0">
                <a:solidFill>
                  <a:schemeClr val="tx2"/>
                </a:solidFill>
              </a:rPr>
              <a:t>ERCOT Operations Support</a:t>
            </a:r>
          </a:p>
          <a:p>
            <a:pPr algn="ctr"/>
            <a:endParaRPr lang="en-US" sz="2200" dirty="0">
              <a:solidFill>
                <a:schemeClr val="tx2"/>
              </a:solidFill>
            </a:endParaRPr>
          </a:p>
          <a:p>
            <a:pPr algn="ctr"/>
            <a:r>
              <a:rPr lang="en-US" sz="2200" dirty="0">
                <a:solidFill>
                  <a:schemeClr val="tx2"/>
                </a:solidFill>
              </a:rPr>
              <a:t>OWG Meeting</a:t>
            </a:r>
          </a:p>
          <a:p>
            <a:pPr algn="ctr"/>
            <a:r>
              <a:rPr lang="en-US" sz="2200" dirty="0">
                <a:solidFill>
                  <a:schemeClr val="tx2"/>
                </a:solidFill>
              </a:rPr>
              <a:t>11/21/2024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9296400" cy="609600"/>
          </a:xfrm>
        </p:spPr>
        <p:txBody>
          <a:bodyPr/>
          <a:lstStyle/>
          <a:p>
            <a:r>
              <a:rPr lang="en-US" sz="2400" dirty="0"/>
              <a:t>Large Load Impact on </a:t>
            </a:r>
            <a:r>
              <a:rPr lang="en-US" sz="2400" dirty="0" err="1"/>
              <a:t>McCamey</a:t>
            </a:r>
            <a:r>
              <a:rPr lang="en-US" sz="2400" dirty="0"/>
              <a:t> GTC Limits (GTLs)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Seven operational Large Loads (LLs) within </a:t>
            </a:r>
            <a:r>
              <a:rPr lang="en-US" sz="2000" dirty="0" err="1"/>
              <a:t>McCamey</a:t>
            </a:r>
            <a:r>
              <a:rPr lang="en-US" sz="2000" dirty="0"/>
              <a:t> GTC</a:t>
            </a:r>
          </a:p>
          <a:p>
            <a:pPr lvl="1"/>
            <a:r>
              <a:rPr lang="en-US" sz="1800" dirty="0"/>
              <a:t>All connected to the 138kV system</a:t>
            </a:r>
          </a:p>
          <a:p>
            <a:pPr lvl="1"/>
            <a:r>
              <a:rPr lang="en-US" sz="1800" dirty="0"/>
              <a:t>~480MW (ERCOT approved) and included in the study </a:t>
            </a:r>
          </a:p>
          <a:p>
            <a:r>
              <a:rPr lang="en-US" sz="2000" dirty="0"/>
              <a:t>Dynamic model for LLs</a:t>
            </a:r>
          </a:p>
          <a:p>
            <a:pPr lvl="1"/>
            <a:r>
              <a:rPr lang="en-US" sz="1800" dirty="0"/>
              <a:t>Composite load model “CMLD**U2” (motor + electronic) as provided by TSPs (LCRA &amp; TNMP)</a:t>
            </a:r>
          </a:p>
          <a:p>
            <a:pPr lvl="1"/>
            <a:r>
              <a:rPr lang="en-US" sz="1800" dirty="0"/>
              <a:t>In the QSA/GTC study, the electronic component of LL is assumed to be tripped with no reconnection once the voltage drops below 0.75pu, based on the observation in the recent actual events.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In the recent </a:t>
            </a:r>
            <a:r>
              <a:rPr lang="en-US" sz="2000" dirty="0" err="1"/>
              <a:t>McCamey</a:t>
            </a:r>
            <a:r>
              <a:rPr lang="en-US" sz="2000" dirty="0"/>
              <a:t> GTC update, LLs start to have material impact to reduce GTC limits, as discussed in the ROS meeting on 9/9/2024:                           </a:t>
            </a:r>
            <a:r>
              <a:rPr lang="en-US" sz="1600" u="sng" dirty="0"/>
              <a:t>https://www.ercot.com/files/docs/2024/08/30/05-gtcupdate_ros_sep2024.pdf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65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9296400" cy="609600"/>
          </a:xfrm>
        </p:spPr>
        <p:txBody>
          <a:bodyPr/>
          <a:lstStyle/>
          <a:p>
            <a:r>
              <a:rPr lang="en-US" sz="2400" dirty="0"/>
              <a:t>Large Load Impact on GTC Limits (GTLs)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E17533EC-5562-6C56-5433-5FAEF4662A60}"/>
              </a:ext>
            </a:extLst>
          </p:cNvPr>
          <p:cNvSpPr/>
          <p:nvPr/>
        </p:nvSpPr>
        <p:spPr>
          <a:xfrm>
            <a:off x="5085409" y="3334365"/>
            <a:ext cx="692834" cy="6928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381CAA5-D2F4-1BF4-8F48-135FC851D130}"/>
              </a:ext>
            </a:extLst>
          </p:cNvPr>
          <p:cNvCxnSpPr>
            <a:cxnSpLocks/>
          </p:cNvCxnSpPr>
          <p:nvPr/>
        </p:nvCxnSpPr>
        <p:spPr>
          <a:xfrm>
            <a:off x="5778243" y="3677128"/>
            <a:ext cx="420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D4DCAEE-796D-BD10-C9AC-4122CC367850}"/>
              </a:ext>
            </a:extLst>
          </p:cNvPr>
          <p:cNvCxnSpPr>
            <a:cxnSpLocks/>
          </p:cNvCxnSpPr>
          <p:nvPr/>
        </p:nvCxnSpPr>
        <p:spPr>
          <a:xfrm>
            <a:off x="6198515" y="3588228"/>
            <a:ext cx="1922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5AB23D6-87ED-A928-EA5A-5C16AFF2F650}"/>
              </a:ext>
            </a:extLst>
          </p:cNvPr>
          <p:cNvCxnSpPr>
            <a:cxnSpLocks/>
          </p:cNvCxnSpPr>
          <p:nvPr/>
        </p:nvCxnSpPr>
        <p:spPr>
          <a:xfrm>
            <a:off x="6198515" y="2881622"/>
            <a:ext cx="0" cy="965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C7EB07A-3F38-1E51-BCCC-E06B92C90D29}"/>
              </a:ext>
            </a:extLst>
          </p:cNvPr>
          <p:cNvCxnSpPr>
            <a:cxnSpLocks/>
          </p:cNvCxnSpPr>
          <p:nvPr/>
        </p:nvCxnSpPr>
        <p:spPr>
          <a:xfrm>
            <a:off x="6198515" y="3740628"/>
            <a:ext cx="1922057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A4AA134-7EA6-7539-656E-71848C9D8561}"/>
              </a:ext>
            </a:extLst>
          </p:cNvPr>
          <p:cNvCxnSpPr>
            <a:cxnSpLocks/>
          </p:cNvCxnSpPr>
          <p:nvPr/>
        </p:nvCxnSpPr>
        <p:spPr>
          <a:xfrm>
            <a:off x="8122565" y="3393967"/>
            <a:ext cx="0" cy="561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ight Bracket 59">
            <a:extLst>
              <a:ext uri="{FF2B5EF4-FFF2-40B4-BE49-F238E27FC236}">
                <a16:creationId xmlns:a16="http://schemas.microsoft.com/office/drawing/2014/main" id="{F736FD5B-796F-BFA4-F38E-7DFDB19BBA3A}"/>
              </a:ext>
            </a:extLst>
          </p:cNvPr>
          <p:cNvSpPr/>
          <p:nvPr/>
        </p:nvSpPr>
        <p:spPr>
          <a:xfrm>
            <a:off x="6116452" y="2795583"/>
            <a:ext cx="323555" cy="1389875"/>
          </a:xfrm>
          <a:prstGeom prst="rightBracket">
            <a:avLst/>
          </a:prstGeom>
          <a:ln w="28575">
            <a:prstDash val="sysDash"/>
            <a:extLst>
              <a:ext uri="{C807C97D-BFC1-408E-A445-0C87EB9F89A2}">
                <ask:lineSketchStyleProps xmlns:ask="http://schemas.microsoft.com/office/drawing/2018/sketchyshapes" sd="4084394213">
                  <a:custGeom>
                    <a:avLst/>
                    <a:gdLst>
                      <a:gd name="connsiteX0" fmla="*/ 0 w 323555"/>
                      <a:gd name="connsiteY0" fmla="*/ 0 h 1000454"/>
                      <a:gd name="connsiteX1" fmla="*/ 323555 w 323555"/>
                      <a:gd name="connsiteY1" fmla="*/ 26962 h 1000454"/>
                      <a:gd name="connsiteX2" fmla="*/ 323555 w 323555"/>
                      <a:gd name="connsiteY2" fmla="*/ 509692 h 1000454"/>
                      <a:gd name="connsiteX3" fmla="*/ 323555 w 323555"/>
                      <a:gd name="connsiteY3" fmla="*/ 973492 h 1000454"/>
                      <a:gd name="connsiteX4" fmla="*/ 0 w 323555"/>
                      <a:gd name="connsiteY4" fmla="*/ 1000454 h 1000454"/>
                      <a:gd name="connsiteX5" fmla="*/ 0 w 323555"/>
                      <a:gd name="connsiteY5" fmla="*/ 480218 h 1000454"/>
                      <a:gd name="connsiteX6" fmla="*/ 0 w 323555"/>
                      <a:gd name="connsiteY6" fmla="*/ 0 h 1000454"/>
                      <a:gd name="connsiteX0" fmla="*/ 0 w 323555"/>
                      <a:gd name="connsiteY0" fmla="*/ 0 h 1000454"/>
                      <a:gd name="connsiteX1" fmla="*/ 323555 w 323555"/>
                      <a:gd name="connsiteY1" fmla="*/ 26962 h 1000454"/>
                      <a:gd name="connsiteX2" fmla="*/ 323555 w 323555"/>
                      <a:gd name="connsiteY2" fmla="*/ 481296 h 1000454"/>
                      <a:gd name="connsiteX3" fmla="*/ 323555 w 323555"/>
                      <a:gd name="connsiteY3" fmla="*/ 973492 h 1000454"/>
                      <a:gd name="connsiteX4" fmla="*/ 0 w 323555"/>
                      <a:gd name="connsiteY4" fmla="*/ 1000454 h 100045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23555" h="1000454" stroke="0" extrusionOk="0">
                        <a:moveTo>
                          <a:pt x="0" y="0"/>
                        </a:moveTo>
                        <a:cubicBezTo>
                          <a:pt x="177456" y="-842"/>
                          <a:pt x="325263" y="12484"/>
                          <a:pt x="323555" y="26962"/>
                        </a:cubicBezTo>
                        <a:cubicBezTo>
                          <a:pt x="342790" y="140164"/>
                          <a:pt x="306031" y="318512"/>
                          <a:pt x="323555" y="509692"/>
                        </a:cubicBezTo>
                        <a:cubicBezTo>
                          <a:pt x="341079" y="700872"/>
                          <a:pt x="299425" y="787119"/>
                          <a:pt x="323555" y="973492"/>
                        </a:cubicBezTo>
                        <a:cubicBezTo>
                          <a:pt x="322013" y="991509"/>
                          <a:pt x="165190" y="1016061"/>
                          <a:pt x="0" y="1000454"/>
                        </a:cubicBezTo>
                        <a:cubicBezTo>
                          <a:pt x="-12428" y="778406"/>
                          <a:pt x="21936" y="715524"/>
                          <a:pt x="0" y="480218"/>
                        </a:cubicBezTo>
                        <a:cubicBezTo>
                          <a:pt x="-21936" y="244912"/>
                          <a:pt x="12634" y="184773"/>
                          <a:pt x="0" y="0"/>
                        </a:cubicBezTo>
                        <a:close/>
                      </a:path>
                      <a:path w="323555" h="1000454" fill="none" extrusionOk="0">
                        <a:moveTo>
                          <a:pt x="0" y="0"/>
                        </a:moveTo>
                        <a:cubicBezTo>
                          <a:pt x="177739" y="1732"/>
                          <a:pt x="325068" y="15085"/>
                          <a:pt x="323555" y="26962"/>
                        </a:cubicBezTo>
                        <a:cubicBezTo>
                          <a:pt x="369916" y="143683"/>
                          <a:pt x="310974" y="367807"/>
                          <a:pt x="323555" y="481296"/>
                        </a:cubicBezTo>
                        <a:cubicBezTo>
                          <a:pt x="336136" y="594785"/>
                          <a:pt x="296775" y="759911"/>
                          <a:pt x="323555" y="973492"/>
                        </a:cubicBezTo>
                        <a:cubicBezTo>
                          <a:pt x="333443" y="1000119"/>
                          <a:pt x="159531" y="979046"/>
                          <a:pt x="0" y="1000454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79FC99F-395A-EC93-DE4E-5EF35230C334}"/>
              </a:ext>
            </a:extLst>
          </p:cNvPr>
          <p:cNvCxnSpPr>
            <a:cxnSpLocks/>
          </p:cNvCxnSpPr>
          <p:nvPr/>
        </p:nvCxnSpPr>
        <p:spPr>
          <a:xfrm>
            <a:off x="6858000" y="3070703"/>
            <a:ext cx="11165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3EB6C046-087D-690D-09A3-E4B2FC2F0555}"/>
              </a:ext>
            </a:extLst>
          </p:cNvPr>
          <p:cNvSpPr txBox="1"/>
          <p:nvPr/>
        </p:nvSpPr>
        <p:spPr>
          <a:xfrm>
            <a:off x="4495800" y="4091400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Gen Stability Limit</a:t>
            </a:r>
          </a:p>
          <a:p>
            <a:r>
              <a:rPr lang="en-US" sz="1400" dirty="0"/>
              <a:t> = 500MW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218F74B-09BB-B80F-4991-E8F868848EC1}"/>
              </a:ext>
            </a:extLst>
          </p:cNvPr>
          <p:cNvSpPr txBox="1"/>
          <p:nvPr/>
        </p:nvSpPr>
        <p:spPr>
          <a:xfrm>
            <a:off x="4934790" y="4825425"/>
            <a:ext cx="33710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GTL = 400MW</a:t>
            </a:r>
          </a:p>
          <a:p>
            <a:pPr algn="ctr"/>
            <a:r>
              <a:rPr lang="en-US" sz="1600" dirty="0"/>
              <a:t>(LLs behind the GTC reduce power or disconnect during events)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FC9063B-475D-E449-286E-50F3C0BA0AAF}"/>
              </a:ext>
            </a:extLst>
          </p:cNvPr>
          <p:cNvSpPr txBox="1"/>
          <p:nvPr/>
        </p:nvSpPr>
        <p:spPr>
          <a:xfrm>
            <a:off x="5439938" y="2445821"/>
            <a:ext cx="1325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GTC Interface</a:t>
            </a:r>
          </a:p>
        </p:txBody>
      </p:sp>
      <p:sp>
        <p:nvSpPr>
          <p:cNvPr id="65" name="Multiplication Sign 64">
            <a:extLst>
              <a:ext uri="{FF2B5EF4-FFF2-40B4-BE49-F238E27FC236}">
                <a16:creationId xmlns:a16="http://schemas.microsoft.com/office/drawing/2014/main" id="{89D52FE7-ECD6-F2BC-7514-E1F2628435A1}"/>
              </a:ext>
            </a:extLst>
          </p:cNvPr>
          <p:cNvSpPr/>
          <p:nvPr/>
        </p:nvSpPr>
        <p:spPr>
          <a:xfrm>
            <a:off x="7666770" y="3590920"/>
            <a:ext cx="152397" cy="30015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1E2955D-E574-04E0-504D-5C7F38B43EE4}"/>
              </a:ext>
            </a:extLst>
          </p:cNvPr>
          <p:cNvSpPr txBox="1"/>
          <p:nvPr/>
        </p:nvSpPr>
        <p:spPr>
          <a:xfrm>
            <a:off x="6412496" y="2754979"/>
            <a:ext cx="2338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Pre-CTG flow: 400MW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DD63C55-C740-61CD-C737-4F873D20D0BB}"/>
              </a:ext>
            </a:extLst>
          </p:cNvPr>
          <p:cNvSpPr txBox="1"/>
          <p:nvPr/>
        </p:nvSpPr>
        <p:spPr>
          <a:xfrm>
            <a:off x="6471426" y="3790349"/>
            <a:ext cx="23380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Contingency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5F39550-BADF-A070-8FA0-09DB6C463AC3}"/>
              </a:ext>
            </a:extLst>
          </p:cNvPr>
          <p:cNvSpPr txBox="1"/>
          <p:nvPr/>
        </p:nvSpPr>
        <p:spPr>
          <a:xfrm>
            <a:off x="6467475" y="3143399"/>
            <a:ext cx="2338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Post-CTG flow: 500MW</a:t>
            </a:r>
          </a:p>
        </p:txBody>
      </p:sp>
      <p:sp>
        <p:nvSpPr>
          <p:cNvPr id="70" name="Arrow: Right 69">
            <a:extLst>
              <a:ext uri="{FF2B5EF4-FFF2-40B4-BE49-F238E27FC236}">
                <a16:creationId xmlns:a16="http://schemas.microsoft.com/office/drawing/2014/main" id="{166F1CBC-1434-E537-83C7-9003E480F24C}"/>
              </a:ext>
            </a:extLst>
          </p:cNvPr>
          <p:cNvSpPr/>
          <p:nvPr/>
        </p:nvSpPr>
        <p:spPr>
          <a:xfrm flipH="1">
            <a:off x="5883648" y="3009119"/>
            <a:ext cx="30379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0E57080-E8A5-1385-00E5-A17C0437483C}"/>
              </a:ext>
            </a:extLst>
          </p:cNvPr>
          <p:cNvSpPr txBox="1"/>
          <p:nvPr/>
        </p:nvSpPr>
        <p:spPr>
          <a:xfrm>
            <a:off x="5023717" y="2770472"/>
            <a:ext cx="920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LL </a:t>
            </a:r>
          </a:p>
          <a:p>
            <a:pPr algn="ctr"/>
            <a:r>
              <a:rPr lang="en-US" sz="1400" dirty="0"/>
              <a:t>(100MW)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AC67DC1-4A69-74AD-31D4-990DEBA4D011}"/>
              </a:ext>
            </a:extLst>
          </p:cNvPr>
          <p:cNvSpPr/>
          <p:nvPr/>
        </p:nvSpPr>
        <p:spPr>
          <a:xfrm>
            <a:off x="906862" y="3403144"/>
            <a:ext cx="692834" cy="6928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7FF56B2-57D2-282E-2640-85A95F1F7E67}"/>
              </a:ext>
            </a:extLst>
          </p:cNvPr>
          <p:cNvCxnSpPr>
            <a:cxnSpLocks/>
          </p:cNvCxnSpPr>
          <p:nvPr/>
        </p:nvCxnSpPr>
        <p:spPr>
          <a:xfrm>
            <a:off x="1599696" y="3745907"/>
            <a:ext cx="420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543CEBA1-1A2A-55B4-4172-B2C6C77DFF25}"/>
              </a:ext>
            </a:extLst>
          </p:cNvPr>
          <p:cNvCxnSpPr>
            <a:cxnSpLocks/>
          </p:cNvCxnSpPr>
          <p:nvPr/>
        </p:nvCxnSpPr>
        <p:spPr>
          <a:xfrm>
            <a:off x="2019968" y="3657007"/>
            <a:ext cx="1922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7D99EA13-B20C-92F4-5345-6EEC248CE764}"/>
              </a:ext>
            </a:extLst>
          </p:cNvPr>
          <p:cNvCxnSpPr>
            <a:cxnSpLocks/>
          </p:cNvCxnSpPr>
          <p:nvPr/>
        </p:nvCxnSpPr>
        <p:spPr>
          <a:xfrm>
            <a:off x="2019968" y="2996703"/>
            <a:ext cx="0" cy="965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1B62E124-0421-3076-E262-9CFC4B27FECD}"/>
              </a:ext>
            </a:extLst>
          </p:cNvPr>
          <p:cNvCxnSpPr>
            <a:cxnSpLocks/>
          </p:cNvCxnSpPr>
          <p:nvPr/>
        </p:nvCxnSpPr>
        <p:spPr>
          <a:xfrm>
            <a:off x="2019968" y="3809407"/>
            <a:ext cx="1922057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B50A1A02-CF99-0AF2-3105-255A7DB2DF81}"/>
              </a:ext>
            </a:extLst>
          </p:cNvPr>
          <p:cNvCxnSpPr>
            <a:cxnSpLocks/>
          </p:cNvCxnSpPr>
          <p:nvPr/>
        </p:nvCxnSpPr>
        <p:spPr>
          <a:xfrm>
            <a:off x="3944018" y="3462746"/>
            <a:ext cx="0" cy="561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ight Bracket 78">
            <a:extLst>
              <a:ext uri="{FF2B5EF4-FFF2-40B4-BE49-F238E27FC236}">
                <a16:creationId xmlns:a16="http://schemas.microsoft.com/office/drawing/2014/main" id="{D663E878-3DEB-2C07-8BF3-722EAD13214B}"/>
              </a:ext>
            </a:extLst>
          </p:cNvPr>
          <p:cNvSpPr/>
          <p:nvPr/>
        </p:nvSpPr>
        <p:spPr>
          <a:xfrm>
            <a:off x="1937905" y="2864362"/>
            <a:ext cx="323555" cy="1389875"/>
          </a:xfrm>
          <a:prstGeom prst="rightBracket">
            <a:avLst/>
          </a:prstGeom>
          <a:ln w="28575">
            <a:prstDash val="sysDash"/>
            <a:extLst>
              <a:ext uri="{C807C97D-BFC1-408E-A445-0C87EB9F89A2}">
                <ask:lineSketchStyleProps xmlns:ask="http://schemas.microsoft.com/office/drawing/2018/sketchyshapes" sd="4084394213">
                  <a:custGeom>
                    <a:avLst/>
                    <a:gdLst>
                      <a:gd name="connsiteX0" fmla="*/ 0 w 323555"/>
                      <a:gd name="connsiteY0" fmla="*/ 0 h 1000454"/>
                      <a:gd name="connsiteX1" fmla="*/ 323555 w 323555"/>
                      <a:gd name="connsiteY1" fmla="*/ 26962 h 1000454"/>
                      <a:gd name="connsiteX2" fmla="*/ 323555 w 323555"/>
                      <a:gd name="connsiteY2" fmla="*/ 509692 h 1000454"/>
                      <a:gd name="connsiteX3" fmla="*/ 323555 w 323555"/>
                      <a:gd name="connsiteY3" fmla="*/ 973492 h 1000454"/>
                      <a:gd name="connsiteX4" fmla="*/ 0 w 323555"/>
                      <a:gd name="connsiteY4" fmla="*/ 1000454 h 1000454"/>
                      <a:gd name="connsiteX5" fmla="*/ 0 w 323555"/>
                      <a:gd name="connsiteY5" fmla="*/ 480218 h 1000454"/>
                      <a:gd name="connsiteX6" fmla="*/ 0 w 323555"/>
                      <a:gd name="connsiteY6" fmla="*/ 0 h 1000454"/>
                      <a:gd name="connsiteX0" fmla="*/ 0 w 323555"/>
                      <a:gd name="connsiteY0" fmla="*/ 0 h 1000454"/>
                      <a:gd name="connsiteX1" fmla="*/ 323555 w 323555"/>
                      <a:gd name="connsiteY1" fmla="*/ 26962 h 1000454"/>
                      <a:gd name="connsiteX2" fmla="*/ 323555 w 323555"/>
                      <a:gd name="connsiteY2" fmla="*/ 481296 h 1000454"/>
                      <a:gd name="connsiteX3" fmla="*/ 323555 w 323555"/>
                      <a:gd name="connsiteY3" fmla="*/ 973492 h 1000454"/>
                      <a:gd name="connsiteX4" fmla="*/ 0 w 323555"/>
                      <a:gd name="connsiteY4" fmla="*/ 1000454 h 100045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23555" h="1000454" stroke="0" extrusionOk="0">
                        <a:moveTo>
                          <a:pt x="0" y="0"/>
                        </a:moveTo>
                        <a:cubicBezTo>
                          <a:pt x="177456" y="-842"/>
                          <a:pt x="325263" y="12484"/>
                          <a:pt x="323555" y="26962"/>
                        </a:cubicBezTo>
                        <a:cubicBezTo>
                          <a:pt x="342790" y="140164"/>
                          <a:pt x="306031" y="318512"/>
                          <a:pt x="323555" y="509692"/>
                        </a:cubicBezTo>
                        <a:cubicBezTo>
                          <a:pt x="341079" y="700872"/>
                          <a:pt x="299425" y="787119"/>
                          <a:pt x="323555" y="973492"/>
                        </a:cubicBezTo>
                        <a:cubicBezTo>
                          <a:pt x="322013" y="991509"/>
                          <a:pt x="165190" y="1016061"/>
                          <a:pt x="0" y="1000454"/>
                        </a:cubicBezTo>
                        <a:cubicBezTo>
                          <a:pt x="-12428" y="778406"/>
                          <a:pt x="21936" y="715524"/>
                          <a:pt x="0" y="480218"/>
                        </a:cubicBezTo>
                        <a:cubicBezTo>
                          <a:pt x="-21936" y="244912"/>
                          <a:pt x="12634" y="184773"/>
                          <a:pt x="0" y="0"/>
                        </a:cubicBezTo>
                        <a:close/>
                      </a:path>
                      <a:path w="323555" h="1000454" fill="none" extrusionOk="0">
                        <a:moveTo>
                          <a:pt x="0" y="0"/>
                        </a:moveTo>
                        <a:cubicBezTo>
                          <a:pt x="177739" y="1732"/>
                          <a:pt x="325068" y="15085"/>
                          <a:pt x="323555" y="26962"/>
                        </a:cubicBezTo>
                        <a:cubicBezTo>
                          <a:pt x="369916" y="143683"/>
                          <a:pt x="310974" y="367807"/>
                          <a:pt x="323555" y="481296"/>
                        </a:cubicBezTo>
                        <a:cubicBezTo>
                          <a:pt x="336136" y="594785"/>
                          <a:pt x="296775" y="759911"/>
                          <a:pt x="323555" y="973492"/>
                        </a:cubicBezTo>
                        <a:cubicBezTo>
                          <a:pt x="333443" y="1000119"/>
                          <a:pt x="159531" y="979046"/>
                          <a:pt x="0" y="1000454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08AE5857-65ED-43BE-1A1C-F08F1A9EE8BB}"/>
              </a:ext>
            </a:extLst>
          </p:cNvPr>
          <p:cNvCxnSpPr>
            <a:cxnSpLocks/>
          </p:cNvCxnSpPr>
          <p:nvPr/>
        </p:nvCxnSpPr>
        <p:spPr>
          <a:xfrm>
            <a:off x="2679453" y="3139482"/>
            <a:ext cx="11165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E71CB43B-B72C-5BD8-FD69-F33752B5EAAA}"/>
              </a:ext>
            </a:extLst>
          </p:cNvPr>
          <p:cNvSpPr txBox="1"/>
          <p:nvPr/>
        </p:nvSpPr>
        <p:spPr>
          <a:xfrm>
            <a:off x="317253" y="4160179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Gen Stability Limit</a:t>
            </a:r>
          </a:p>
          <a:p>
            <a:r>
              <a:rPr lang="en-US" sz="1400" dirty="0"/>
              <a:t> = 500MW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B3EF4F8-C300-A4C0-A8AA-41FDCFB1936B}"/>
              </a:ext>
            </a:extLst>
          </p:cNvPr>
          <p:cNvSpPr txBox="1"/>
          <p:nvPr/>
        </p:nvSpPr>
        <p:spPr>
          <a:xfrm>
            <a:off x="756244" y="4894204"/>
            <a:ext cx="2379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GTL = 500MW</a:t>
            </a:r>
          </a:p>
          <a:p>
            <a:pPr algn="ctr"/>
            <a:r>
              <a:rPr lang="en-US" sz="1600" dirty="0"/>
              <a:t>(without LL)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B2BB580-5404-3D04-EA96-9264D2BC5DD4}"/>
              </a:ext>
            </a:extLst>
          </p:cNvPr>
          <p:cNvSpPr txBox="1"/>
          <p:nvPr/>
        </p:nvSpPr>
        <p:spPr>
          <a:xfrm>
            <a:off x="1261391" y="2514600"/>
            <a:ext cx="1325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GTC Interface</a:t>
            </a:r>
          </a:p>
        </p:txBody>
      </p:sp>
      <p:sp>
        <p:nvSpPr>
          <p:cNvPr id="84" name="Multiplication Sign 83">
            <a:extLst>
              <a:ext uri="{FF2B5EF4-FFF2-40B4-BE49-F238E27FC236}">
                <a16:creationId xmlns:a16="http://schemas.microsoft.com/office/drawing/2014/main" id="{5FB4A6FC-686C-89DD-3290-39350D7AB327}"/>
              </a:ext>
            </a:extLst>
          </p:cNvPr>
          <p:cNvSpPr/>
          <p:nvPr/>
        </p:nvSpPr>
        <p:spPr>
          <a:xfrm>
            <a:off x="3488223" y="3659699"/>
            <a:ext cx="152397" cy="30015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3283C74-D99B-7B68-97AB-DD02B8B959BD}"/>
              </a:ext>
            </a:extLst>
          </p:cNvPr>
          <p:cNvSpPr txBox="1"/>
          <p:nvPr/>
        </p:nvSpPr>
        <p:spPr>
          <a:xfrm>
            <a:off x="2233949" y="2823758"/>
            <a:ext cx="2338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Pre-CTG flow: 500MW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B6EDBFD-9836-F1BC-A02F-4675DE7034FC}"/>
              </a:ext>
            </a:extLst>
          </p:cNvPr>
          <p:cNvSpPr txBox="1"/>
          <p:nvPr/>
        </p:nvSpPr>
        <p:spPr>
          <a:xfrm>
            <a:off x="2081549" y="3859128"/>
            <a:ext cx="23380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Contingency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BBB598A-5839-FE95-8DE2-7EB82855CC1C}"/>
              </a:ext>
            </a:extLst>
          </p:cNvPr>
          <p:cNvSpPr txBox="1"/>
          <p:nvPr/>
        </p:nvSpPr>
        <p:spPr>
          <a:xfrm>
            <a:off x="2300624" y="3212178"/>
            <a:ext cx="2338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Post-CTG flow: 500MW</a:t>
            </a:r>
          </a:p>
        </p:txBody>
      </p:sp>
      <p:sp>
        <p:nvSpPr>
          <p:cNvPr id="93" name="Content Placeholder 92">
            <a:extLst>
              <a:ext uri="{FF2B5EF4-FFF2-40B4-BE49-F238E27FC236}">
                <a16:creationId xmlns:a16="http://schemas.microsoft.com/office/drawing/2014/main" id="{7E754644-22A1-E042-EE97-D4DF0AEA5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1375416"/>
          </a:xfrm>
        </p:spPr>
        <p:txBody>
          <a:bodyPr/>
          <a:lstStyle/>
          <a:p>
            <a:r>
              <a:rPr lang="en-US" dirty="0"/>
              <a:t>LLs behind the GTC, if reduce power or disconnect during events, could lead to the lower GTC limits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86583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34af464-7aa1-4edd-9be4-83dffc1cb92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13138</TotalTime>
  <Words>254</Words>
  <Application>Microsoft Office PowerPoint</Application>
  <PresentationFormat>On-screen Show (4:3)</PresentationFormat>
  <Paragraphs>42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Large Load Impact on McCamey GTC Limits (GTLs)</vt:lpstr>
      <vt:lpstr>Large Load Impact on GTC Limits (GTLs)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Cheng, Yunzhi</cp:lastModifiedBy>
  <cp:revision>520</cp:revision>
  <cp:lastPrinted>2016-01-21T20:53:15Z</cp:lastPrinted>
  <dcterms:created xsi:type="dcterms:W3CDTF">2016-01-21T15:20:31Z</dcterms:created>
  <dcterms:modified xsi:type="dcterms:W3CDTF">2024-11-18T12:44:06Z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2023-07-27T03:36:02Z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e6bbb81d-b80d-47ed-8e7b-a34d9e8171d4</vt:lpwstr>
  </property>
  <property fmtid="{D5CDD505-2E9C-101B-9397-08002B2CF9AE}" pid="9" name="MSIP_Label_7084cbda-52b8-46fb-a7b7-cb5bd465ed85_ContentBits">
    <vt:lpwstr>0</vt:lpwstr>
  </property>
</Properties>
</file>