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704" r:id="rId1"/>
    <p:sldMasterId id="2147483722" r:id="rId2"/>
    <p:sldMasterId id="2147483726" r:id="rId3"/>
    <p:sldMasterId id="2147483776" r:id="rId4"/>
    <p:sldMasterId id="2147483804" r:id="rId5"/>
    <p:sldMasterId id="2147483814" r:id="rId6"/>
  </p:sldMasterIdLst>
  <p:notesMasterIdLst>
    <p:notesMasterId r:id="rId21"/>
  </p:notesMasterIdLst>
  <p:sldIdLst>
    <p:sldId id="259" r:id="rId7"/>
    <p:sldId id="2147473562" r:id="rId8"/>
    <p:sldId id="2147473564" r:id="rId9"/>
    <p:sldId id="2147473568" r:id="rId10"/>
    <p:sldId id="2147473563" r:id="rId11"/>
    <p:sldId id="2147473565" r:id="rId12"/>
    <p:sldId id="2076137544" r:id="rId13"/>
    <p:sldId id="2147473560" r:id="rId14"/>
    <p:sldId id="2147473561" r:id="rId15"/>
    <p:sldId id="2147469840" r:id="rId16"/>
    <p:sldId id="4306" r:id="rId17"/>
    <p:sldId id="2147473566" r:id="rId18"/>
    <p:sldId id="2147473567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5D2142-A40A-C382-DD32-CD53D1B00E23}" name="Julia Matevosyan" initials="JM" userId="35275da4e72cfe0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A35"/>
    <a:srgbClr val="F25F39"/>
    <a:srgbClr val="F36F4D"/>
    <a:srgbClr val="FF6600"/>
    <a:srgbClr val="1B8ACB"/>
    <a:srgbClr val="F15934"/>
    <a:srgbClr val="595959"/>
    <a:srgbClr val="4297CB"/>
    <a:srgbClr val="204C82"/>
    <a:srgbClr val="E4E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25" autoAdjust="0"/>
    <p:restoredTop sz="93841" autoAdjust="0"/>
  </p:normalViewPr>
  <p:slideViewPr>
    <p:cSldViewPr snapToGrid="0" snapToObjects="1">
      <p:cViewPr varScale="1">
        <p:scale>
          <a:sx n="145" d="100"/>
          <a:sy n="145" d="100"/>
        </p:scale>
        <p:origin x="86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Matevosyan" userId="35275da4e72cfe02" providerId="LiveId" clId="{32D963FB-6AFE-4D66-BDED-27EE7D473957}"/>
    <pc:docChg chg="modSld">
      <pc:chgData name="Julia Matevosyan" userId="35275da4e72cfe02" providerId="LiveId" clId="{32D963FB-6AFE-4D66-BDED-27EE7D473957}" dt="2024-11-15T14:55:03.612" v="3" actId="20577"/>
      <pc:docMkLst>
        <pc:docMk/>
      </pc:docMkLst>
      <pc:sldChg chg="modSp mod">
        <pc:chgData name="Julia Matevosyan" userId="35275da4e72cfe02" providerId="LiveId" clId="{32D963FB-6AFE-4D66-BDED-27EE7D473957}" dt="2024-11-15T14:55:03.612" v="3" actId="20577"/>
        <pc:sldMkLst>
          <pc:docMk/>
          <pc:sldMk cId="1090285184" sldId="259"/>
        </pc:sldMkLst>
        <pc:spChg chg="mod">
          <ac:chgData name="Julia Matevosyan" userId="35275da4e72cfe02" providerId="LiveId" clId="{32D963FB-6AFE-4D66-BDED-27EE7D473957}" dt="2024-11-15T14:55:03.612" v="3" actId="20577"/>
          <ac:spMkLst>
            <pc:docMk/>
            <pc:sldMk cId="1090285184" sldId="259"/>
            <ac:spMk id="4" creationId="{C0409F88-523A-4B84-ACFF-C7E2DC74CF3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DD71BD72-1C83-ED40-BB6A-FD8BA7F03885}" type="datetimeFigureOut">
              <a:rPr lang="en-US" smtClean="0"/>
              <a:t>11/13/2024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72D5566E-B3BE-1F4D-A66D-8BD8451EA3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6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12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e1e3f7b4af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e1e3f7b4af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2e1e3f7b4af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F931B-2B4E-B94B-BDF6-0B57EB892C3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92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5566E-B3BE-1F4D-A66D-8BD8451EA3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06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0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0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0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0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ar Wind 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F037E-1515-D44E-A5DB-0BE68F0BA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113113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C3D4-C28D-E042-887C-2CEBC9BD7C5D}"/>
              </a:ext>
            </a:extLst>
          </p:cNvPr>
          <p:cNvSpPr/>
          <p:nvPr userDrawn="1"/>
        </p:nvSpPr>
        <p:spPr>
          <a:xfrm>
            <a:off x="4151376" y="1426464"/>
            <a:ext cx="393192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667D3-938E-2B4A-81B9-3C6F054976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D8C58B-BEAE-6E4C-BA5B-5BBE275957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4568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4576EE-45A6-FC4E-BADD-BAAC199F03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9432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0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C18CFF-3ACC-124D-A5D8-85C3268CC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6850" y="0"/>
            <a:ext cx="56451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01DCF-858F-4B4F-AEB0-9FE083ACDFE5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526064-51DA-114D-B6D1-B01DD7DBD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804673"/>
            <a:ext cx="5026152" cy="5321807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5BCA0-4929-8544-B288-C74A4899E1CD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5761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: Trans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C4189-A8B6-764E-9262-6C7626146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07D67-D731-3B4C-8D2F-B105B9A913B7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613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Slide: Solar, Wind, Hyd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4F66D-F4B7-6647-81B3-3BED9C610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99031-DE0B-0444-B268-EE84F1F2F248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77902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Slide: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AC249-3562-9C4F-97A1-32363089E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1496-21EE-2449-A97A-38916EFF48EB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5616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Slide: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4B2ACC-6F4D-BB4E-BDEF-9027A5616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2248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E8738-52F8-3B4D-8F30-939ADE9AD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4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A6BAB-A4FE-E945-99F3-FAA70212572B}"/>
              </a:ext>
            </a:extLst>
          </p:cNvPr>
          <p:cNvSpPr txBox="1"/>
          <p:nvPr userDrawn="1"/>
        </p:nvSpPr>
        <p:spPr>
          <a:xfrm>
            <a:off x="11463528" y="62605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3549B-0803-754F-9635-CE3109E84F6E}"/>
              </a:ext>
            </a:extLst>
          </p:cNvPr>
          <p:cNvSpPr/>
          <p:nvPr userDrawn="1"/>
        </p:nvSpPr>
        <p:spPr>
          <a:xfrm>
            <a:off x="10309421" y="65273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3583-FCEF-F245-8A7A-6DC03E730E3E}"/>
              </a:ext>
            </a:extLst>
          </p:cNvPr>
          <p:cNvSpPr txBox="1"/>
          <p:nvPr userDrawn="1"/>
        </p:nvSpPr>
        <p:spPr>
          <a:xfrm>
            <a:off x="6474241" y="2777334"/>
            <a:ext cx="281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</a:p>
          <a:p>
            <a:r>
              <a:rPr lang="en-US" sz="5400" b="0" i="0" dirty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518C828-5381-C946-9457-D9797D1A4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806" y="4855528"/>
            <a:ext cx="3985582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29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D026F84-2862-5545-9177-281BB9EEF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3806" y="5365375"/>
            <a:ext cx="3985582" cy="662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1020067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and Photo">
  <p:cSld name="5_Title, Content and Phot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762001" y="1"/>
            <a:ext cx="10018776" cy="14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199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762001" y="1855789"/>
            <a:ext cx="10631400" cy="4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29709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934"/>
              </a:buClr>
              <a:buSzPts val="1080"/>
              <a:buFont typeface="Noto Sans Symbols"/>
              <a:buChar char="▪"/>
              <a:defRPr sz="1799" b="0" i="0" u="none" strike="noStrike" cap="none">
                <a:solidFill>
                  <a:srgbClr val="7F7F7F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126" marR="0" lvl="1" indent="-2970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934"/>
              </a:buClr>
              <a:buSzPts val="1080"/>
              <a:buFont typeface="Noto Sans Symbols"/>
              <a:buChar char="▪"/>
              <a:defRPr sz="1799" b="0" i="0" u="none" strike="noStrike" cap="none">
                <a:solidFill>
                  <a:srgbClr val="7F7F7F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189" marR="0" lvl="2" indent="-2894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934"/>
              </a:buClr>
              <a:buSzPts val="960"/>
              <a:buFont typeface="Noto Sans Symbols"/>
              <a:buChar char="▪"/>
              <a:defRPr sz="1600" b="0" i="0" u="none" strike="noStrike" cap="none">
                <a:solidFill>
                  <a:srgbClr val="7F7F7F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251" marR="0" lvl="3" indent="-2894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934"/>
              </a:buClr>
              <a:buSzPts val="960"/>
              <a:buFont typeface="Noto Sans Symbols"/>
              <a:buChar char="▪"/>
              <a:defRPr sz="1600" b="0" i="0" u="none" strike="noStrike" cap="none">
                <a:solidFill>
                  <a:srgbClr val="7F7F7F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5314" marR="0" lvl="4" indent="-2894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934"/>
              </a:buClr>
              <a:buSzPts val="960"/>
              <a:buFont typeface="Noto Sans Symbols"/>
              <a:buChar char="▪"/>
              <a:defRPr sz="1600" b="0" i="0" u="none" strike="noStrike" cap="none">
                <a:solidFill>
                  <a:srgbClr val="7F7F7F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2377" marR="0" lvl="5" indent="-3427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199440" marR="0" lvl="6" indent="-3427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6503" marR="0" lvl="7" indent="-3427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3566" marR="0" lvl="8" indent="-3427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770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76279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875728" y="1510018"/>
            <a:ext cx="11026339" cy="1107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8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62597" y="2696720"/>
            <a:ext cx="5561403" cy="331125"/>
          </a:xfrm>
          <a:prstGeom prst="rect">
            <a:avLst/>
          </a:prstGeom>
        </p:spPr>
        <p:txBody>
          <a:bodyPr/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133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68517" y="3144537"/>
            <a:ext cx="3798903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14" descr="EERE identifier_vert_2017_top bleed_BC.jpg">
            <a:extLst>
              <a:ext uri="{FF2B5EF4-FFF2-40B4-BE49-F238E27FC236}">
                <a16:creationId xmlns:a16="http://schemas.microsoft.com/office/drawing/2014/main" id="{B7CA8467-A24F-41AC-B305-BDC003280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1" y="1"/>
            <a:ext cx="1910360" cy="139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5">
            <a:extLst>
              <a:ext uri="{FF2B5EF4-FFF2-40B4-BE49-F238E27FC236}">
                <a16:creationId xmlns:a16="http://schemas.microsoft.com/office/drawing/2014/main" id="{C65121BC-2596-C617-EED2-AD786BC99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3860335"/>
            <a:ext cx="12192000" cy="299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CA2CB5C-34E6-A640-F9F7-D3CAC72B6A02}"/>
              </a:ext>
            </a:extLst>
          </p:cNvPr>
          <p:cNvGrpSpPr/>
          <p:nvPr userDrawn="1"/>
        </p:nvGrpSpPr>
        <p:grpSpPr>
          <a:xfrm>
            <a:off x="1589" y="3862136"/>
            <a:ext cx="12190411" cy="3014915"/>
            <a:chOff x="1589" y="3862136"/>
            <a:chExt cx="12190411" cy="301491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1D7C32-0890-CB36-C75D-B212C85D91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9" y="5145741"/>
              <a:ext cx="2348753" cy="172178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9B62FDE-7254-EA34-F06D-9456E5ACA3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25049" y="3862139"/>
              <a:ext cx="2264887" cy="127884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1B1E880-C704-E6E9-FD5B-8314F3B80C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0341" y="5145741"/>
              <a:ext cx="3856430" cy="172429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EC1AEAE-72A4-78C4-B73E-6A5DEB8254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20858" y="3862138"/>
              <a:ext cx="2518747" cy="129563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7FC16AF-9874-4DD5-E297-54A873531F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4984" y="3862136"/>
              <a:ext cx="2313144" cy="128836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D7A08F8-C519-DDBC-C2BB-73FB40E79C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9" y="3862138"/>
              <a:ext cx="2619269" cy="1278841"/>
            </a:xfrm>
            <a:prstGeom prst="rect">
              <a:avLst/>
            </a:prstGeom>
          </p:spPr>
        </p:pic>
        <p:pic>
          <p:nvPicPr>
            <p:cNvPr id="63" name="Picture 62" descr="A picture containing sky, outdoor, windmill&#10;&#10;Description automatically generated">
              <a:extLst>
                <a:ext uri="{FF2B5EF4-FFF2-40B4-BE49-F238E27FC236}">
                  <a16:creationId xmlns:a16="http://schemas.microsoft.com/office/drawing/2014/main" id="{91DCD4D4-3334-6108-909B-63DEEF34AF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771" y="5155267"/>
              <a:ext cx="2959910" cy="1712258"/>
            </a:xfrm>
            <a:prstGeom prst="rect">
              <a:avLst/>
            </a:prstGeom>
          </p:spPr>
        </p:pic>
        <p:pic>
          <p:nvPicPr>
            <p:cNvPr id="64" name="Picture 63" descr="A picture containing outdoor, sky, snow, mountain&#10;&#10;Description automatically generated">
              <a:extLst>
                <a:ext uri="{FF2B5EF4-FFF2-40B4-BE49-F238E27FC236}">
                  <a16:creationId xmlns:a16="http://schemas.microsoft.com/office/drawing/2014/main" id="{CF9C9CFC-E448-97F2-0D9B-78A5EF3F6E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1026" y="3862138"/>
              <a:ext cx="2814023" cy="1295634"/>
            </a:xfrm>
            <a:prstGeom prst="rect">
              <a:avLst/>
            </a:prstGeom>
          </p:spPr>
        </p:pic>
        <p:pic>
          <p:nvPicPr>
            <p:cNvPr id="65" name="Picture 64" descr="A person working in a factory&#10;&#10;Description automatically generated with medium confidence">
              <a:extLst>
                <a:ext uri="{FF2B5EF4-FFF2-40B4-BE49-F238E27FC236}">
                  <a16:creationId xmlns:a16="http://schemas.microsoft.com/office/drawing/2014/main" id="{71FA197A-A567-304F-1703-13C9941E03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66681" y="5155266"/>
              <a:ext cx="3025319" cy="1721784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9AF19B-DD3C-69AF-7E0B-B42E075BAB54}"/>
              </a:ext>
            </a:extLst>
          </p:cNvPr>
          <p:cNvGrpSpPr/>
          <p:nvPr userDrawn="1"/>
        </p:nvGrpSpPr>
        <p:grpSpPr>
          <a:xfrm>
            <a:off x="-9525" y="3860335"/>
            <a:ext cx="12201525" cy="3016716"/>
            <a:chOff x="-9525" y="3860334"/>
            <a:chExt cx="12201525" cy="3016716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B56E1A-B604-32DC-E774-37D30D28E1C5}"/>
                </a:ext>
              </a:extLst>
            </p:cNvPr>
            <p:cNvCxnSpPr/>
            <p:nvPr userDrawn="1"/>
          </p:nvCxnSpPr>
          <p:spPr>
            <a:xfrm>
              <a:off x="2620858" y="3860334"/>
              <a:ext cx="0" cy="12974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23F8399-BB6A-CDF4-02B9-7C9EB903619D}"/>
                </a:ext>
              </a:extLst>
            </p:cNvPr>
            <p:cNvCxnSpPr/>
            <p:nvPr userDrawn="1"/>
          </p:nvCxnSpPr>
          <p:spPr>
            <a:xfrm>
              <a:off x="4814984" y="3860334"/>
              <a:ext cx="0" cy="12974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42463CD-B00E-3406-DE26-4AF8F5AB0CF0}"/>
                </a:ext>
              </a:extLst>
            </p:cNvPr>
            <p:cNvCxnSpPr/>
            <p:nvPr userDrawn="1"/>
          </p:nvCxnSpPr>
          <p:spPr>
            <a:xfrm>
              <a:off x="7111026" y="3860334"/>
              <a:ext cx="0" cy="12974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64AC859-5D07-F7A7-6571-EA38B93255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63049" y="5155734"/>
              <a:ext cx="0" cy="17213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D069F6E-E3A0-D01F-6FE7-1FA193BE3F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30096" y="5155734"/>
              <a:ext cx="0" cy="17213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E4191F2-22C5-17ED-57F9-6BBB78CAF8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06771" y="5155734"/>
              <a:ext cx="0" cy="17213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B863931-4D82-CC98-36BB-F989324797C5}"/>
                </a:ext>
              </a:extLst>
            </p:cNvPr>
            <p:cNvCxnSpPr/>
            <p:nvPr userDrawn="1"/>
          </p:nvCxnSpPr>
          <p:spPr>
            <a:xfrm>
              <a:off x="9925049" y="3860334"/>
              <a:ext cx="0" cy="12974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EA875DA-17D6-D04C-12CA-8C8E20E727A7}"/>
                </a:ext>
              </a:extLst>
            </p:cNvPr>
            <p:cNvCxnSpPr/>
            <p:nvPr userDrawn="1"/>
          </p:nvCxnSpPr>
          <p:spPr>
            <a:xfrm>
              <a:off x="-9525" y="5157772"/>
              <a:ext cx="1219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490E255-2521-0AA9-F869-A45A6CCEB531}"/>
                </a:ext>
              </a:extLst>
            </p:cNvPr>
            <p:cNvCxnSpPr/>
            <p:nvPr userDrawn="1"/>
          </p:nvCxnSpPr>
          <p:spPr>
            <a:xfrm>
              <a:off x="-9525" y="3860334"/>
              <a:ext cx="12201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9811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76279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875728" y="1510018"/>
            <a:ext cx="11026339" cy="1107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8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62597" y="2696720"/>
            <a:ext cx="5561403" cy="331125"/>
          </a:xfrm>
          <a:prstGeom prst="rect">
            <a:avLst/>
          </a:prstGeom>
        </p:spPr>
        <p:txBody>
          <a:bodyPr/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133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68517" y="3144537"/>
            <a:ext cx="3798903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14" descr="EERE identifier_vert_2017_top bleed_BC.jpg">
            <a:extLst>
              <a:ext uri="{FF2B5EF4-FFF2-40B4-BE49-F238E27FC236}">
                <a16:creationId xmlns:a16="http://schemas.microsoft.com/office/drawing/2014/main" id="{B7CA8467-A24F-41AC-B305-BDC003280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1707" y="1"/>
            <a:ext cx="1910360" cy="139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5">
            <a:extLst>
              <a:ext uri="{FF2B5EF4-FFF2-40B4-BE49-F238E27FC236}">
                <a16:creationId xmlns:a16="http://schemas.microsoft.com/office/drawing/2014/main" id="{C65121BC-2596-C617-EED2-AD786BC99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3860335"/>
            <a:ext cx="12192000" cy="299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CA2CB5C-34E6-A640-F9F7-D3CAC72B6A02}"/>
              </a:ext>
            </a:extLst>
          </p:cNvPr>
          <p:cNvGrpSpPr/>
          <p:nvPr userDrawn="1"/>
        </p:nvGrpSpPr>
        <p:grpSpPr>
          <a:xfrm>
            <a:off x="1589" y="3862136"/>
            <a:ext cx="12190411" cy="3014915"/>
            <a:chOff x="1589" y="3862136"/>
            <a:chExt cx="12190411" cy="301491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1D7C32-0890-CB36-C75D-B212C85D91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9" y="5145741"/>
              <a:ext cx="2348753" cy="172178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9B62FDE-7254-EA34-F06D-9456E5ACA3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25049" y="3862139"/>
              <a:ext cx="2264887" cy="127884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1B1E880-C704-E6E9-FD5B-8314F3B80C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0341" y="5145741"/>
              <a:ext cx="3856430" cy="172429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EC1AEAE-72A4-78C4-B73E-6A5DEB8254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20858" y="3862138"/>
              <a:ext cx="2518747" cy="129563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7FC16AF-9874-4DD5-E297-54A873531F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4984" y="3862136"/>
              <a:ext cx="2313144" cy="128836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D7A08F8-C519-DDBC-C2BB-73FB40E79C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9" y="3862138"/>
              <a:ext cx="2619269" cy="1278841"/>
            </a:xfrm>
            <a:prstGeom prst="rect">
              <a:avLst/>
            </a:prstGeom>
          </p:spPr>
        </p:pic>
        <p:pic>
          <p:nvPicPr>
            <p:cNvPr id="63" name="Picture 62" descr="A picture containing sky, outdoor, windmill&#10;&#10;Description automatically generated">
              <a:extLst>
                <a:ext uri="{FF2B5EF4-FFF2-40B4-BE49-F238E27FC236}">
                  <a16:creationId xmlns:a16="http://schemas.microsoft.com/office/drawing/2014/main" id="{91DCD4D4-3334-6108-909B-63DEEF34AF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771" y="5155267"/>
              <a:ext cx="2959910" cy="1712258"/>
            </a:xfrm>
            <a:prstGeom prst="rect">
              <a:avLst/>
            </a:prstGeom>
          </p:spPr>
        </p:pic>
        <p:pic>
          <p:nvPicPr>
            <p:cNvPr id="64" name="Picture 63" descr="A picture containing outdoor, sky, snow, mountain&#10;&#10;Description automatically generated">
              <a:extLst>
                <a:ext uri="{FF2B5EF4-FFF2-40B4-BE49-F238E27FC236}">
                  <a16:creationId xmlns:a16="http://schemas.microsoft.com/office/drawing/2014/main" id="{CF9C9CFC-E448-97F2-0D9B-78A5EF3F6E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1026" y="3862138"/>
              <a:ext cx="2814023" cy="1295634"/>
            </a:xfrm>
            <a:prstGeom prst="rect">
              <a:avLst/>
            </a:prstGeom>
          </p:spPr>
        </p:pic>
        <p:pic>
          <p:nvPicPr>
            <p:cNvPr id="65" name="Picture 64" descr="A person working in a factory&#10;&#10;Description automatically generated with medium confidence">
              <a:extLst>
                <a:ext uri="{FF2B5EF4-FFF2-40B4-BE49-F238E27FC236}">
                  <a16:creationId xmlns:a16="http://schemas.microsoft.com/office/drawing/2014/main" id="{71FA197A-A567-304F-1703-13C9941E03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66681" y="5155266"/>
              <a:ext cx="3025319" cy="1721784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9AF19B-DD3C-69AF-7E0B-B42E075BAB54}"/>
              </a:ext>
            </a:extLst>
          </p:cNvPr>
          <p:cNvGrpSpPr/>
          <p:nvPr userDrawn="1"/>
        </p:nvGrpSpPr>
        <p:grpSpPr>
          <a:xfrm>
            <a:off x="-9525" y="3860335"/>
            <a:ext cx="12201525" cy="3016716"/>
            <a:chOff x="-9525" y="3860334"/>
            <a:chExt cx="12201525" cy="3016716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B56E1A-B604-32DC-E774-37D30D28E1C5}"/>
                </a:ext>
              </a:extLst>
            </p:cNvPr>
            <p:cNvCxnSpPr/>
            <p:nvPr userDrawn="1"/>
          </p:nvCxnSpPr>
          <p:spPr>
            <a:xfrm>
              <a:off x="2620858" y="3860334"/>
              <a:ext cx="0" cy="12974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23F8399-BB6A-CDF4-02B9-7C9EB903619D}"/>
                </a:ext>
              </a:extLst>
            </p:cNvPr>
            <p:cNvCxnSpPr/>
            <p:nvPr userDrawn="1"/>
          </p:nvCxnSpPr>
          <p:spPr>
            <a:xfrm>
              <a:off x="4814984" y="3860334"/>
              <a:ext cx="0" cy="12974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42463CD-B00E-3406-DE26-4AF8F5AB0CF0}"/>
                </a:ext>
              </a:extLst>
            </p:cNvPr>
            <p:cNvCxnSpPr/>
            <p:nvPr userDrawn="1"/>
          </p:nvCxnSpPr>
          <p:spPr>
            <a:xfrm>
              <a:off x="7111026" y="3860334"/>
              <a:ext cx="0" cy="12974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64AC859-5D07-F7A7-6571-EA38B93255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63049" y="5155734"/>
              <a:ext cx="0" cy="17213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D069F6E-E3A0-D01F-6FE7-1FA193BE3F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30096" y="5155734"/>
              <a:ext cx="0" cy="17213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E4191F2-22C5-17ED-57F9-6BBB78CAF8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06771" y="5155734"/>
              <a:ext cx="0" cy="17213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B863931-4D82-CC98-36BB-F989324797C5}"/>
                </a:ext>
              </a:extLst>
            </p:cNvPr>
            <p:cNvCxnSpPr/>
            <p:nvPr userDrawn="1"/>
          </p:nvCxnSpPr>
          <p:spPr>
            <a:xfrm>
              <a:off x="9925049" y="3860334"/>
              <a:ext cx="0" cy="12974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EA875DA-17D6-D04C-12CA-8C8E20E727A7}"/>
                </a:ext>
              </a:extLst>
            </p:cNvPr>
            <p:cNvCxnSpPr/>
            <p:nvPr userDrawn="1"/>
          </p:nvCxnSpPr>
          <p:spPr>
            <a:xfrm>
              <a:off x="-9525" y="5157772"/>
              <a:ext cx="1219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490E255-2521-0AA9-F869-A45A6CCEB531}"/>
                </a:ext>
              </a:extLst>
            </p:cNvPr>
            <p:cNvCxnSpPr/>
            <p:nvPr userDrawn="1"/>
          </p:nvCxnSpPr>
          <p:spPr>
            <a:xfrm>
              <a:off x="-9525" y="3860334"/>
              <a:ext cx="12201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BF5862F2-2FC1-1EBD-57FD-DB3813C04976}"/>
              </a:ext>
            </a:extLst>
          </p:cNvPr>
          <p:cNvSpPr/>
          <p:nvPr userDrawn="1"/>
        </p:nvSpPr>
        <p:spPr>
          <a:xfrm>
            <a:off x="-1" y="312018"/>
            <a:ext cx="5274937" cy="529220"/>
          </a:xfrm>
          <a:custGeom>
            <a:avLst/>
            <a:gdLst>
              <a:gd name="connsiteX0" fmla="*/ 0 w 3289904"/>
              <a:gd name="connsiteY0" fmla="*/ 0 h 264157"/>
              <a:gd name="connsiteX1" fmla="*/ 3289904 w 3289904"/>
              <a:gd name="connsiteY1" fmla="*/ 0 h 264157"/>
              <a:gd name="connsiteX2" fmla="*/ 3289904 w 3289904"/>
              <a:gd name="connsiteY2" fmla="*/ 264157 h 264157"/>
              <a:gd name="connsiteX3" fmla="*/ 0 w 3289904"/>
              <a:gd name="connsiteY3" fmla="*/ 264157 h 264157"/>
              <a:gd name="connsiteX4" fmla="*/ 0 w 3289904"/>
              <a:gd name="connsiteY4" fmla="*/ 0 h 264157"/>
              <a:gd name="connsiteX0" fmla="*/ 0 w 3289904"/>
              <a:gd name="connsiteY0" fmla="*/ 0 h 270831"/>
              <a:gd name="connsiteX1" fmla="*/ 3289904 w 3289904"/>
              <a:gd name="connsiteY1" fmla="*/ 0 h 270831"/>
              <a:gd name="connsiteX2" fmla="*/ 2962856 w 3289904"/>
              <a:gd name="connsiteY2" fmla="*/ 270831 h 270831"/>
              <a:gd name="connsiteX3" fmla="*/ 0 w 3289904"/>
              <a:gd name="connsiteY3" fmla="*/ 264157 h 270831"/>
              <a:gd name="connsiteX4" fmla="*/ 0 w 3289904"/>
              <a:gd name="connsiteY4" fmla="*/ 0 h 270831"/>
              <a:gd name="connsiteX0" fmla="*/ 0 w 3289904"/>
              <a:gd name="connsiteY0" fmla="*/ 0 h 264157"/>
              <a:gd name="connsiteX1" fmla="*/ 3289904 w 3289904"/>
              <a:gd name="connsiteY1" fmla="*/ 0 h 264157"/>
              <a:gd name="connsiteX2" fmla="*/ 2976205 w 3289904"/>
              <a:gd name="connsiteY2" fmla="*/ 264156 h 264157"/>
              <a:gd name="connsiteX3" fmla="*/ 0 w 3289904"/>
              <a:gd name="connsiteY3" fmla="*/ 264157 h 264157"/>
              <a:gd name="connsiteX4" fmla="*/ 0 w 3289904"/>
              <a:gd name="connsiteY4" fmla="*/ 0 h 26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904" h="264157">
                <a:moveTo>
                  <a:pt x="0" y="0"/>
                </a:moveTo>
                <a:lnTo>
                  <a:pt x="3289904" y="0"/>
                </a:lnTo>
                <a:lnTo>
                  <a:pt x="2976205" y="264156"/>
                </a:lnTo>
                <a:lnTo>
                  <a:pt x="0" y="26415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2024 SETO PEER REVIEW</a:t>
            </a:r>
          </a:p>
        </p:txBody>
      </p:sp>
    </p:spTree>
    <p:extLst>
      <p:ext uri="{BB962C8B-B14F-4D97-AF65-F5344CB8AC3E}">
        <p14:creationId xmlns:p14="http://schemas.microsoft.com/office/powerpoint/2010/main" val="317262624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602AC-CA75-DE45-8E20-1F3E94FF4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83B73E-491A-2041-818C-DFC411DBB8AF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80502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5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56236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243827" indent="-243827">
              <a:defRPr sz="2933" b="0" baseline="0"/>
            </a:lvl1pPr>
            <a:lvl2pPr>
              <a:buSzPct val="80000"/>
              <a:buFont typeface="Courier New" pitchFamily="49" charset="0"/>
              <a:buChar char="o"/>
              <a:defRPr lang="en-US" sz="29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667"/>
            </a:lvl3pPr>
            <a:lvl4pPr>
              <a:buFont typeface="Wingdings" pitchFamily="2" charset="2"/>
              <a:buChar char="§"/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34" y="1677981"/>
            <a:ext cx="5665695" cy="4267200"/>
          </a:xfrm>
          <a:prstGeom prst="rect">
            <a:avLst/>
          </a:prstGeom>
        </p:spPr>
        <p:txBody>
          <a:bodyPr/>
          <a:lstStyle>
            <a:lvl1pPr marL="243827" indent="-243827">
              <a:defRPr sz="2933" b="0"/>
            </a:lvl1pPr>
            <a:lvl2pPr>
              <a:buSzPct val="80000"/>
              <a:buFont typeface="Courier New" pitchFamily="49" charset="0"/>
              <a:buChar char="o"/>
              <a:defRPr sz="2933"/>
            </a:lvl2pPr>
            <a:lvl3pPr>
              <a:buFont typeface="Calibri" pitchFamily="34" charset="0"/>
              <a:buChar char="–"/>
              <a:defRPr sz="2667"/>
            </a:lvl3pPr>
            <a:lvl4pPr>
              <a:buFont typeface="Wingdings" pitchFamily="2" charset="2"/>
              <a:buChar char="§"/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5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4" y="1068381"/>
            <a:ext cx="566569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37264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0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3089698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9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60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" y="3257086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51534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5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48245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243827" indent="-243827">
              <a:defRPr sz="2933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933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667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34" y="1677981"/>
            <a:ext cx="5665695" cy="4267200"/>
          </a:xfrm>
          <a:prstGeom prst="rect">
            <a:avLst/>
          </a:prstGeom>
        </p:spPr>
        <p:txBody>
          <a:bodyPr/>
          <a:lstStyle>
            <a:lvl1pPr marL="243827" indent="-243827">
              <a:defRPr sz="2933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933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667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5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4" y="1068381"/>
            <a:ext cx="566569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13106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0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2502579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"/>
            <a:ext cx="12192000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" y="3257086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B98E706-8AC7-8DFF-1ED2-FC55B89EAB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" y="2106522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161736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456267"/>
            <a:ext cx="7315200" cy="402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21867"/>
            <a:ext cx="7315200" cy="550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14989"/>
            <a:ext cx="10972800" cy="886505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4626583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990"/>
            <a:ext cx="10972800" cy="886505"/>
          </a:xfrm>
          <a:prstGeom prst="rect">
            <a:avLst/>
          </a:prstGeom>
        </p:spPr>
        <p:txBody>
          <a:bodyPr lIns="121899" tIns="60949" rIns="121899" bIns="60949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128713"/>
            <a:ext cx="10972800" cy="4548187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0" indent="0">
              <a:buNone/>
              <a:defRPr/>
            </a:lvl1pPr>
            <a:lvl2pPr marL="609478" indent="0">
              <a:buNone/>
              <a:defRPr/>
            </a:lvl2pPr>
            <a:lvl3pPr marL="1218956" indent="0">
              <a:buNone/>
              <a:defRPr/>
            </a:lvl3pPr>
            <a:lvl4pPr marL="1828434" indent="0">
              <a:buNone/>
              <a:defRPr/>
            </a:lvl4pPr>
            <a:lvl5pPr marL="243791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04856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118104"/>
            <a:ext cx="10576560" cy="3172968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71326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992"/>
            <a:ext cx="10972801" cy="886505"/>
          </a:xfrm>
          <a:prstGeom prst="rect">
            <a:avLst/>
          </a:prstGeom>
        </p:spPr>
        <p:txBody>
          <a:bodyPr lIns="121899" tIns="60949" rIns="121899" bIns="60949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1" y="1128715"/>
            <a:ext cx="10972801" cy="4548187"/>
          </a:xfrm>
          <a:prstGeom prst="rect">
            <a:avLst/>
          </a:prstGeom>
        </p:spPr>
        <p:txBody>
          <a:bodyPr vert="horz" lIns="121899" tIns="60949" rIns="121899" bIns="6094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87318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67157"/>
            <a:ext cx="5384800" cy="4525963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7157"/>
            <a:ext cx="5384800" cy="4525963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1" y="14992"/>
            <a:ext cx="10972801" cy="886505"/>
          </a:xfrm>
          <a:prstGeom prst="rect">
            <a:avLst/>
          </a:prstGeom>
        </p:spPr>
        <p:txBody>
          <a:bodyPr lIns="121899" tIns="60949" rIns="121899" bIns="60949" anchor="ctr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1277742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6"/>
            <a:ext cx="12192000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399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2389188"/>
            <a:ext cx="12192000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sz="4399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" y="3257087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647676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9132D6-0004-C34B-A570-7AECE00271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09129"/>
      </p:ext>
    </p:extLst>
  </p:cSld>
  <p:clrMapOvr>
    <a:masterClrMapping/>
  </p:clrMapOvr>
  <p:transition spd="med">
    <p:fade/>
  </p:transition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5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2826642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8118729"/>
      </p:ext>
    </p:extLst>
  </p:cSld>
  <p:clrMapOvr>
    <a:masterClrMapping/>
  </p:clrMapOvr>
  <p:transition spd="med">
    <p:fade/>
  </p:transition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351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39497" y="899831"/>
            <a:ext cx="1098313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497" y="141835"/>
            <a:ext cx="10983132" cy="640080"/>
          </a:xfrm>
        </p:spPr>
        <p:txBody>
          <a:bodyPr anchor="b" anchorCtr="0">
            <a:normAutofit/>
          </a:bodyPr>
          <a:lstStyle>
            <a:lvl1pPr>
              <a:defRPr sz="2799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5" y="1017750"/>
            <a:ext cx="11109032" cy="529895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751"/>
              </a:spcBef>
              <a:spcAft>
                <a:spcPts val="9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751"/>
              </a:spcBef>
              <a:spcAft>
                <a:spcPts val="9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751"/>
              </a:spcBef>
              <a:spcAft>
                <a:spcPts val="9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751"/>
              </a:spcBef>
              <a:spcAft>
                <a:spcPts val="9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751"/>
              </a:spcBef>
              <a:spcAft>
                <a:spcPts val="900"/>
              </a:spcAft>
              <a:buNone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43462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4346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7" y="643462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26305"/>
      </p:ext>
    </p:extLst>
  </p:cSld>
  <p:clrMapOvr>
    <a:masterClrMapping/>
  </p:clrMapOvr>
  <p:transition spd="med">
    <p:fade/>
  </p:transition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10" y="6477000"/>
            <a:ext cx="377685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 b="1">
                <a:solidFill>
                  <a:srgbClr val="005A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5789" y="225780"/>
            <a:ext cx="9605211" cy="574321"/>
          </a:xfrm>
          <a:prstGeom prst="rect">
            <a:avLst/>
          </a:prstGeom>
        </p:spPr>
        <p:txBody>
          <a:bodyPr lIns="0" anchor="b"/>
          <a:lstStyle>
            <a:lvl1pPr>
              <a:defRPr lang="en-US" sz="3332" b="1" kern="1200" dirty="0">
                <a:solidFill>
                  <a:srgbClr val="005A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8969" y="1556085"/>
            <a:ext cx="11442032" cy="4932948"/>
          </a:xfrm>
          <a:prstGeom prst="rect">
            <a:avLst/>
          </a:prstGeom>
        </p:spPr>
        <p:txBody>
          <a:bodyPr/>
          <a:lstStyle>
            <a:lvl1pPr>
              <a:buClr>
                <a:srgbClr val="005A7C"/>
              </a:buCl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591" indent="-228530">
              <a:buClr>
                <a:srgbClr val="005A7C"/>
              </a:buClr>
              <a:buFont typeface="Wingdings" panose="05000000000000000000" pitchFamily="2" charset="2"/>
              <a:buChar char="§"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51" indent="-228530">
              <a:buClr>
                <a:srgbClr val="005A7C"/>
              </a:buClr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5A7C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773" indent="-228530">
              <a:buClr>
                <a:srgbClr val="005A7C"/>
              </a:buClr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3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_No 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75752" y="282657"/>
            <a:ext cx="2006648" cy="35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989"/>
            <a:ext cx="10972800" cy="886505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599" y="898479"/>
            <a:ext cx="10972800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128713"/>
            <a:ext cx="10972800" cy="454818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9440578" y="362"/>
            <a:ext cx="81624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/>
              <a:t>Funded by: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61325" y="6523404"/>
            <a:ext cx="657675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/>
              <a:t>This</a:t>
            </a:r>
            <a:r>
              <a:rPr lang="en-US" sz="1067" baseline="0"/>
              <a:t> presentation may have proprietary information and is protected from public release.</a:t>
            </a:r>
            <a:endParaRPr lang="en-US" sz="1067"/>
          </a:p>
        </p:txBody>
      </p:sp>
    </p:spTree>
    <p:extLst>
      <p:ext uri="{BB962C8B-B14F-4D97-AF65-F5344CB8AC3E}">
        <p14:creationId xmlns:p14="http://schemas.microsoft.com/office/powerpoint/2010/main" val="167031145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w_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SunShot &#10;U.S. Department of Energy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A1E120-38CD-60A9-30D0-050D61776CF9}"/>
              </a:ext>
            </a:extLst>
          </p:cNvPr>
          <p:cNvSpPr/>
          <p:nvPr userDrawn="1"/>
        </p:nvSpPr>
        <p:spPr>
          <a:xfrm>
            <a:off x="11684529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A0CBC-FBC8-78A9-814C-C33EEC2A7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4673" y="6298512"/>
            <a:ext cx="49732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36138"/>
      </p:ext>
    </p:extLst>
  </p:cSld>
  <p:clrMapOvr>
    <a:masterClrMapping/>
  </p:clrMapOvr>
  <p:transition spd="med">
    <p:fade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608B13-5B2D-DC4D-A252-9B4F170B3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736" y="5669217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7BB8C-8A58-9349-BA13-0A4B7AE4F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3463" y="1691641"/>
            <a:ext cx="3785425" cy="37747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B9364F-A7F6-7342-97C1-28DE6F323A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5450" y="3100388"/>
            <a:ext cx="5815013" cy="31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2pPr>
            <a:lvl3pPr marL="682625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3pPr>
            <a:lvl4pPr marL="109220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4pPr>
            <a:lvl5pPr marL="13779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37C2613-436D-7646-847D-F9820E259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736" y="6007736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822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DFE55-CD97-4806-B97B-A9091661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07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8956C-18D0-412B-95E3-E5C100C5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ED8085-ABA4-48ED-A519-0831B00D855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F4F39EAF-D093-4E70-B2D6-880ADC60D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0A982AF-08B3-4ACE-B2CD-2630BF146A3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511B19-8779-4ED6-BFF5-0D994F5C5A6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AFE65F2A-EA10-45F6-AC3E-CEEF60A7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0DE3DCEC-148B-448A-9E2A-45B1BBF5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EFB9741B-B64E-4FCE-8F82-2A995BEB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0560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31F06-3E89-4DC2-BB45-7EE9A7B32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2780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156AC-AC73-4A21-8467-792B128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DC62A5-1095-42CE-AB5A-BD29C0D1314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EC5A6E3-655F-4AB9-A7A8-7A9AEBB90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FA55AB5-8BF7-460F-A30D-2A37692BE320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F0D2FF-7C62-45DB-97AF-E1FB43BCA51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BB2176D2-CCA7-46B6-88D4-4AA41D99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49AE2524-F34D-4267-9E9F-139BFEEA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6E26CD04-ED04-44D5-BFD2-E52A16C4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0178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13DCC-F107-4B27-8EAA-FA2368E3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671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70DE5-6E93-4496-B10C-FF6027E3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2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4" name="Rectangle 23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93561F-CAB2-4517-A6C1-CC6CDE085269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C6098697-978C-497A-8844-B897E3851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2B0D3F73-8CAD-40AE-843F-C23EDECF168A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E81FBE-9D64-4C06-BAB1-FFAF2AB5C92F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2" name="Picture 31">
              <a:hlinkClick r:id="rId4"/>
              <a:extLst>
                <a:ext uri="{FF2B5EF4-FFF2-40B4-BE49-F238E27FC236}">
                  <a16:creationId xmlns:a16="http://schemas.microsoft.com/office/drawing/2014/main" id="{D6AAD40B-2BE4-4A23-AF70-2E6A765EE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3" name="Picture 32">
              <a:hlinkClick r:id="rId6"/>
              <a:extLst>
                <a:ext uri="{FF2B5EF4-FFF2-40B4-BE49-F238E27FC236}">
                  <a16:creationId xmlns:a16="http://schemas.microsoft.com/office/drawing/2014/main" id="{D26E2C2D-63AC-4672-9CFD-12890EB1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4" name="Picture 33">
              <a:hlinkClick r:id="rId8"/>
              <a:extLst>
                <a:ext uri="{FF2B5EF4-FFF2-40B4-BE49-F238E27FC236}">
                  <a16:creationId xmlns:a16="http://schemas.microsoft.com/office/drawing/2014/main" id="{718FAA29-2E23-4896-BC6D-970DF44F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8134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DD1C6-53CB-422F-B275-DBDFBD94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A6871-F43E-43AE-A2AE-E46146D6A56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56EFF95-D289-468B-A39F-1C223CCA0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12A1A365-06F2-4B20-9224-7C3EAC6A428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59B6B3-B9E1-4933-8BDC-3B3FDC236B7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CD2CCB58-DA3B-462C-80B9-C58BBFFC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AE810849-F144-4E7E-93DE-EAF2E083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2BEBC2F3-83E5-4482-B054-9DFE809B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4932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26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20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250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730752"/>
            <a:ext cx="5730240" cy="2560320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4AFB6-B24F-9443-9607-C1CDD2BE6741}"/>
              </a:ext>
            </a:extLst>
          </p:cNvPr>
          <p:cNvSpPr/>
          <p:nvPr userDrawn="1"/>
        </p:nvSpPr>
        <p:spPr>
          <a:xfrm>
            <a:off x="0" y="2423160"/>
            <a:ext cx="6876288" cy="107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182880" rIns="182880" bIns="182880" rtlCol="0" anchor="t"/>
          <a:lstStyle/>
          <a:p>
            <a:pPr algn="l"/>
            <a:r>
              <a:rPr lang="en-US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045617-583E-0444-9005-59B1F39BF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4988" y="2422525"/>
            <a:ext cx="5307012" cy="4435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79519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146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2384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753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811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399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21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82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880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708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658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10631424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118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884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93361-5DEE-416E-BF8A-9AAC8476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895073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31C54-28E4-451E-87C9-3AAB9056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67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37210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9AE35-706A-4560-B5DD-3058B630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F209-0056-42E3-B38F-5FAA62C15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88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702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l_1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C3CA17-F677-4336-9730-246B743067B7}"/>
              </a:ext>
            </a:extLst>
          </p:cNvPr>
          <p:cNvSpPr/>
          <p:nvPr userDrawn="1"/>
        </p:nvSpPr>
        <p:spPr bwMode="auto">
          <a:xfrm>
            <a:off x="4267201" y="1005840"/>
            <a:ext cx="3657600" cy="539464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20CAB3-0B3E-45A7-B93A-95EB42CE5B9E}"/>
              </a:ext>
            </a:extLst>
          </p:cNvPr>
          <p:cNvSpPr/>
          <p:nvPr userDrawn="1"/>
        </p:nvSpPr>
        <p:spPr bwMode="auto">
          <a:xfrm>
            <a:off x="8129904" y="1005840"/>
            <a:ext cx="3657600" cy="539464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D94C1-5C46-4F0D-914B-424529D5A790}"/>
              </a:ext>
            </a:extLst>
          </p:cNvPr>
          <p:cNvSpPr/>
          <p:nvPr userDrawn="1"/>
        </p:nvSpPr>
        <p:spPr bwMode="auto">
          <a:xfrm>
            <a:off x="365125" y="1005840"/>
            <a:ext cx="3657600" cy="539464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182880"/>
            <a:ext cx="11430000" cy="731520"/>
          </a:xfrm>
        </p:spPr>
        <p:txBody>
          <a:bodyPr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en-US" dirty="0"/>
              <a:t>Project Motivation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1005840"/>
            <a:ext cx="3657600" cy="639762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125" y="3630304"/>
            <a:ext cx="3657600" cy="2770496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29904" y="1005840"/>
            <a:ext cx="3657601" cy="639762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7201" y="3629986"/>
            <a:ext cx="3657600" cy="2770496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2BABFFA-ACDF-4417-8036-4171E2D720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9904" y="3629986"/>
            <a:ext cx="3657600" cy="2770496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9952E1-392A-4624-AD0F-82693E6C393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67201" y="1005840"/>
            <a:ext cx="3657600" cy="639762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542AAC-8ED4-4336-860A-C9585D7594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5125" y="1646238"/>
            <a:ext cx="3657600" cy="198437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C5C1A736-5A22-4912-9AB6-8565E15436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7201" y="1646237"/>
            <a:ext cx="3657600" cy="198437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C39A3CEF-5D54-47F1-B582-7966153BD6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9904" y="1634693"/>
            <a:ext cx="3657600" cy="198437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80524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76C854A0-985B-FB4B-AE4B-D28DD3D05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190500"/>
            <a:ext cx="12179300" cy="6667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7C8A01-5F5F-B149-AE08-54CAB7A23BEE}"/>
              </a:ext>
            </a:extLst>
          </p:cNvPr>
          <p:cNvSpPr txBox="1"/>
          <p:nvPr userDrawn="1"/>
        </p:nvSpPr>
        <p:spPr>
          <a:xfrm>
            <a:off x="-949124" y="145841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E4A180-36C6-214C-AFE1-F88469C12CBA}"/>
              </a:ext>
            </a:extLst>
          </p:cNvPr>
          <p:cNvSpPr txBox="1"/>
          <p:nvPr userDrawn="1"/>
        </p:nvSpPr>
        <p:spPr>
          <a:xfrm>
            <a:off x="-1215342" y="163203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3EAD14-4644-F340-8380-F40C21199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66725"/>
            <a:ext cx="7542213" cy="666750"/>
          </a:xfrm>
        </p:spPr>
        <p:txBody>
          <a:bodyPr>
            <a:noAutofit/>
          </a:bodyPr>
          <a:lstStyle>
            <a:lvl1pPr algn="l">
              <a:defRPr sz="4000" b="1" i="0" baseline="0">
                <a:solidFill>
                  <a:srgbClr val="00843D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7AAC3C3D-E080-A045-B266-E3C073342B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207505"/>
            <a:ext cx="10515600" cy="666750"/>
          </a:xfrm>
        </p:spPr>
        <p:txBody>
          <a:bodyPr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FC61832-0E5F-FD40-8B98-9692C42A57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2664566"/>
            <a:ext cx="10515599" cy="3512395"/>
          </a:xfrm>
        </p:spPr>
        <p:txBody>
          <a:bodyPr/>
          <a:lstStyle>
            <a:lvl1pPr marL="514350" indent="-514350" algn="l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body copy</a:t>
            </a:r>
          </a:p>
          <a:p>
            <a:pPr lvl="0"/>
            <a:r>
              <a:rPr lang="en-US" dirty="0"/>
              <a:t>Insert body copy</a:t>
            </a:r>
          </a:p>
          <a:p>
            <a:pPr lvl="0"/>
            <a:r>
              <a:rPr lang="en-US" dirty="0"/>
              <a:t>Insert body copy</a:t>
            </a:r>
          </a:p>
        </p:txBody>
      </p:sp>
    </p:spTree>
    <p:extLst>
      <p:ext uri="{BB962C8B-B14F-4D97-AF65-F5344CB8AC3E}">
        <p14:creationId xmlns:p14="http://schemas.microsoft.com/office/powerpoint/2010/main" val="198489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unShot &#10;U.S. Department of Energy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6542" y="1995716"/>
            <a:ext cx="6891060" cy="1701487"/>
          </a:xfrm>
          <a:prstGeom prst="rect">
            <a:avLst/>
          </a:prstGeom>
        </p:spPr>
        <p:txBody>
          <a:bodyPr lIns="121899" tIns="60949" rIns="121899" bIns="60949" anchor="b">
            <a:normAutofit/>
          </a:bodyPr>
          <a:lstStyle>
            <a:lvl1pPr algn="l">
              <a:defRPr sz="4800" b="1" i="0">
                <a:solidFill>
                  <a:srgbClr val="ED902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6539" y="3825709"/>
            <a:ext cx="6891062" cy="1302672"/>
          </a:xfrm>
          <a:prstGeom prst="rect">
            <a:avLst/>
          </a:prstGeom>
        </p:spPr>
        <p:txBody>
          <a:bodyPr lIns="121899" tIns="60949" rIns="121899" bIns="60949">
            <a:normAutofit/>
          </a:bodyPr>
          <a:lstStyle>
            <a:lvl1pPr marL="0" indent="0" algn="l">
              <a:buNone/>
              <a:defRPr sz="3200" b="0" i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86543" y="5511483"/>
            <a:ext cx="7805460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86540" y="5695549"/>
            <a:ext cx="4280144" cy="909771"/>
          </a:xfrm>
          <a:prstGeom prst="rect">
            <a:avLst/>
          </a:prstGeom>
        </p:spPr>
        <p:txBody>
          <a:bodyPr lIns="121899" tIns="60949" rIns="121899" bIns="60949" anchor="ctr">
            <a:noAutofit/>
          </a:bodyPr>
          <a:lstStyle>
            <a:lvl1pPr marL="0" indent="0">
              <a:buNone/>
              <a:defRPr sz="2100">
                <a:solidFill>
                  <a:srgbClr val="8D98A3"/>
                </a:solidFill>
              </a:defRPr>
            </a:lvl1pPr>
            <a:lvl2pPr marL="609493" indent="0">
              <a:buNone/>
              <a:defRPr sz="2100"/>
            </a:lvl2pPr>
            <a:lvl3pPr marL="1218987" indent="0">
              <a:buNone/>
              <a:defRPr sz="2100"/>
            </a:lvl3pPr>
            <a:lvl4pPr marL="1828480" indent="0">
              <a:buNone/>
              <a:defRPr sz="2100"/>
            </a:lvl4pPr>
            <a:lvl5pPr marL="2437973" indent="0">
              <a:buNone/>
              <a:defRPr sz="2100"/>
            </a:lvl5pPr>
          </a:lstStyle>
          <a:p>
            <a:pPr lvl="0"/>
            <a:r>
              <a:rPr lang="en-US"/>
              <a:t>Click to edit Author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00632" y="6013768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pic>
        <p:nvPicPr>
          <p:cNvPr id="10" name="Picture 9" descr="A picture containing arrow&#10;&#10;Description automatically generated">
            <a:extLst>
              <a:ext uri="{FF2B5EF4-FFF2-40B4-BE49-F238E27FC236}">
                <a16:creationId xmlns:a16="http://schemas.microsoft.com/office/drawing/2014/main" id="{585E5B79-2AE4-472D-A20A-27F9974EB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254802" y="272543"/>
            <a:ext cx="4131737" cy="11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9039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990"/>
            <a:ext cx="10972801" cy="886505"/>
          </a:xfrm>
          <a:prstGeom prst="rect">
            <a:avLst/>
          </a:prstGeom>
        </p:spPr>
        <p:txBody>
          <a:bodyPr lIns="121899" tIns="60949" rIns="121899" bIns="60949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128714"/>
            <a:ext cx="10972801" cy="4548187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0" indent="0">
              <a:buNone/>
              <a:defRPr/>
            </a:lvl1pPr>
            <a:lvl2pPr marL="609493" indent="0">
              <a:buNone/>
              <a:defRPr/>
            </a:lvl2pPr>
            <a:lvl3pPr marL="1218987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BB922-BDDC-44B1-BCAE-0280324CA72E}"/>
              </a:ext>
            </a:extLst>
          </p:cNvPr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518D76C-96E2-4216-9FCB-8ADC886A3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0361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25792" y="6417816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id="{6947F0DC-56C2-42BB-9CE5-31E3120DF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9017371" y="6100680"/>
            <a:ext cx="2565028" cy="6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7362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904" y="1417321"/>
            <a:ext cx="6102096" cy="54406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35789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D35AA-A02A-33E0-802B-37DFBD29334D}"/>
              </a:ext>
            </a:extLst>
          </p:cNvPr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72E33CB-28D7-F8FD-4A2B-2050F4B38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03381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_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SunShot &#10;U.S. Department of Energy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325792" y="6417816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0E69486C-9826-40E0-9F9E-816A4776E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9017371" y="6100680"/>
            <a:ext cx="2565028" cy="6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76448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w_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SunShot &#10;U.S. Department of Energy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A1E120-38CD-60A9-30D0-050D61776CF9}"/>
              </a:ext>
            </a:extLst>
          </p:cNvPr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A0CBC-FBC8-78A9-814C-C33EEC2A7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62043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3"/>
            <a:ext cx="12192000" cy="685799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35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39497" y="899830"/>
            <a:ext cx="1098313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497" y="141834"/>
            <a:ext cx="10983132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5" y="1017748"/>
            <a:ext cx="11109032" cy="529895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434619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1" y="643461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7" y="6434619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14153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0380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ar Wind 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F037E-1515-D44E-A5DB-0BE68F0BA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37039976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118104"/>
            <a:ext cx="10576560" cy="3172968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70924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608B13-5B2D-DC4D-A252-9B4F170B3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736" y="5669217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4C8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7BB8C-8A58-9349-BA13-0A4B7AE4F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3463" y="1691641"/>
            <a:ext cx="3785425" cy="37747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B9364F-A7F6-7342-97C1-28DE6F323A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5450" y="3100388"/>
            <a:ext cx="5815013" cy="31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  <a:lvl2pPr marL="2857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2pPr>
            <a:lvl3pPr marL="682625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3pPr>
            <a:lvl4pPr marL="109220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4pPr>
            <a:lvl5pPr marL="13779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37C2613-436D-7646-847D-F9820E259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736" y="6019800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78926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730752"/>
            <a:ext cx="5730240" cy="2560320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4AFB6-B24F-9443-9607-C1CDD2BE6741}"/>
              </a:ext>
            </a:extLst>
          </p:cNvPr>
          <p:cNvSpPr/>
          <p:nvPr userDrawn="1"/>
        </p:nvSpPr>
        <p:spPr>
          <a:xfrm>
            <a:off x="0" y="2423160"/>
            <a:ext cx="6876288" cy="107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182880" rIns="182880" bIns="182880" rtlCol="0" anchor="t"/>
          <a:lstStyle/>
          <a:p>
            <a:pPr algn="l"/>
            <a:r>
              <a:rPr lang="en-US" b="0" i="0" dirty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rPr>
              <a:t>Master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045617-583E-0444-9005-59B1F39BF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4988" y="2422525"/>
            <a:ext cx="5307012" cy="4435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20753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10631424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9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6858F-0CBF-E048-80B1-FEEF590CB624}"/>
              </a:ext>
            </a:extLst>
          </p:cNvPr>
          <p:cNvSpPr/>
          <p:nvPr userDrawn="1"/>
        </p:nvSpPr>
        <p:spPr>
          <a:xfrm>
            <a:off x="611124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7104" y="1828800"/>
            <a:ext cx="5184648" cy="4160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4447A-C159-AA4A-8782-432E5F41E967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B85FA8-3964-F34E-AD25-B6B3AD70ACDB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05045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904" y="1417321"/>
            <a:ext cx="6102096" cy="54406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373153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6858F-0CBF-E048-80B1-FEEF590CB624}"/>
              </a:ext>
            </a:extLst>
          </p:cNvPr>
          <p:cNvSpPr/>
          <p:nvPr userDrawn="1"/>
        </p:nvSpPr>
        <p:spPr>
          <a:xfrm>
            <a:off x="611124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7104" y="1828800"/>
            <a:ext cx="5184648" cy="4160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4447A-C159-AA4A-8782-432E5F41E967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B85FA8-3964-F34E-AD25-B6B3AD70ACDB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44744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EEE03-E602-EF4B-86D5-0ACBA75E9B5F}"/>
              </a:ext>
            </a:extLst>
          </p:cNvPr>
          <p:cNvSpPr/>
          <p:nvPr userDrawn="1"/>
        </p:nvSpPr>
        <p:spPr>
          <a:xfrm>
            <a:off x="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1A0E40-6F26-E840-873C-93B28B15F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B4E26C-3274-6B44-BC40-045BE94ED8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6015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C3D4-C28D-E042-887C-2CEBC9BD7C5D}"/>
              </a:ext>
            </a:extLst>
          </p:cNvPr>
          <p:cNvSpPr/>
          <p:nvPr userDrawn="1"/>
        </p:nvSpPr>
        <p:spPr>
          <a:xfrm>
            <a:off x="4151376" y="1426464"/>
            <a:ext cx="393192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667D3-938E-2B4A-81B9-3C6F054976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D8C58B-BEAE-6E4C-BA5B-5BBE275957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4568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4576EE-45A6-FC4E-BADD-BAAC199F03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9432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907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C18CFF-3ACC-124D-A5D8-85C3268CC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6850" y="0"/>
            <a:ext cx="56451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01DCF-858F-4B4F-AEB0-9FE083ACDFE5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526064-51DA-114D-B6D1-B01DD7DBD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804673"/>
            <a:ext cx="5026152" cy="5321807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5BCA0-4929-8544-B288-C74A4899E1CD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16476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E8738-52F8-3B4D-8F30-939ADE9AD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4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A6BAB-A4FE-E945-99F3-FAA70212572B}"/>
              </a:ext>
            </a:extLst>
          </p:cNvPr>
          <p:cNvSpPr txBox="1"/>
          <p:nvPr userDrawn="1"/>
        </p:nvSpPr>
        <p:spPr>
          <a:xfrm>
            <a:off x="11463528" y="62605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3549B-0803-754F-9635-CE3109E84F6E}"/>
              </a:ext>
            </a:extLst>
          </p:cNvPr>
          <p:cNvSpPr/>
          <p:nvPr userDrawn="1"/>
        </p:nvSpPr>
        <p:spPr>
          <a:xfrm>
            <a:off x="10309421" y="65273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3583-FCEF-F245-8A7A-6DC03E730E3E}"/>
              </a:ext>
            </a:extLst>
          </p:cNvPr>
          <p:cNvSpPr txBox="1"/>
          <p:nvPr userDrawn="1"/>
        </p:nvSpPr>
        <p:spPr>
          <a:xfrm>
            <a:off x="6474241" y="2777334"/>
            <a:ext cx="281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15934"/>
                </a:solidFill>
                <a:latin typeface="Montserrat" pitchFamily="2" charset="77"/>
              </a:rPr>
              <a:t>THANK </a:t>
            </a:r>
          </a:p>
          <a:p>
            <a:r>
              <a:rPr lang="en-US" sz="5400" b="0" i="0" dirty="0">
                <a:solidFill>
                  <a:srgbClr val="F15934"/>
                </a:solidFill>
                <a:latin typeface="Montserrat" pitchFamily="2" charset="77"/>
              </a:rPr>
              <a:t>YOU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518C828-5381-C946-9457-D9797D1A4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806" y="4855528"/>
            <a:ext cx="3985582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297CB"/>
                </a:solidFill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D026F84-2862-5545-9177-281BB9EEF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3806" y="5365375"/>
            <a:ext cx="3985582" cy="662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1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307079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EEE03-E602-EF4B-86D5-0ACBA75E9B5F}"/>
              </a:ext>
            </a:extLst>
          </p:cNvPr>
          <p:cNvSpPr/>
          <p:nvPr userDrawn="1"/>
        </p:nvSpPr>
        <p:spPr>
          <a:xfrm>
            <a:off x="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1A0E40-6F26-E840-873C-93B28B15F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B4E26C-3274-6B44-BC40-045BE94ED8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9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image" Target="../media/image26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CBC63-F6BB-6241-BE7B-A01CF9ADA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635" b="-1"/>
          <a:stretch/>
        </p:blipFill>
        <p:spPr>
          <a:xfrm>
            <a:off x="-1" y="0"/>
            <a:ext cx="12192001" cy="1430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245BE-61FB-BB4A-8E25-A3E1F791B43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6D76A-4CE1-1D47-A2A4-434AB4553162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77AB2-5E37-2148-B9EB-63192DA317FC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135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81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tabLst/>
        <a:defRPr sz="2000" b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1pPr>
      <a:lvl2pPr marL="517525" indent="-23177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2000" b="1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2pPr>
      <a:lvl3pPr marL="858838" indent="-17621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3pPr>
      <a:lvl4pPr marL="1270000" indent="-1778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4pPr>
      <a:lvl5pPr marL="1611313" indent="-2333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21467" y="6578604"/>
            <a:ext cx="9770533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2" y="6578604"/>
            <a:ext cx="2434167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0484" y="-38100"/>
            <a:ext cx="11633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757" y="6605590"/>
            <a:ext cx="603249" cy="2413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fld id="{3B8FDC89-80CC-DB49-B2EA-BD0F5E541433}" type="slidenum">
              <a:rPr lang="en-US" sz="12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t>‹#›</a:t>
            </a:fld>
            <a:endParaRPr lang="en-US" sz="12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0" y="787405"/>
            <a:ext cx="12192000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373" y="6596067"/>
            <a:ext cx="6593417" cy="2874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68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SOLAR ENERGY TECHNOLOGIES OFFICE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0484" y="104775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8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609570" rtl="0" eaLnBrk="1" fontAlgn="base" hangingPunct="1">
        <a:spcBef>
          <a:spcPct val="0"/>
        </a:spcBef>
        <a:spcAft>
          <a:spcPct val="0"/>
        </a:spcAft>
        <a:defRPr lang="en-US" sz="44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609570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1219139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828709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2438278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457177" indent="-457177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467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990551" indent="-380982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523923" indent="-304784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933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2133493" indent="-304784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743063" indent="-304784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21467" y="6578604"/>
            <a:ext cx="9770533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2" y="6578604"/>
            <a:ext cx="2434167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0484" y="-38100"/>
            <a:ext cx="11633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757" y="6605590"/>
            <a:ext cx="603249" cy="2413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fld id="{3B8FDC89-80CC-DB49-B2EA-BD0F5E541433}" type="slidenum">
              <a:rPr lang="en-US" sz="12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t>‹#›</a:t>
            </a:fld>
            <a:endParaRPr lang="en-US" sz="12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0" y="787405"/>
            <a:ext cx="12192000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373" y="6571683"/>
            <a:ext cx="7888388" cy="287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68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SOLAR ENERGY TECHNOLOGIES OFFICE  |  2024 PEER REVIEW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0484" y="104775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54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</p:sldLayoutIdLst>
  <p:hf hdr="0" ftr="0" dt="0"/>
  <p:txStyles>
    <p:titleStyle>
      <a:lvl1pPr algn="l" defTabSz="609570" rtl="0" eaLnBrk="1" fontAlgn="base" hangingPunct="1">
        <a:spcBef>
          <a:spcPct val="0"/>
        </a:spcBef>
        <a:spcAft>
          <a:spcPct val="0"/>
        </a:spcAft>
        <a:defRPr lang="en-US" sz="44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609570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1219139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828709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2438278" algn="l" defTabSz="60957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457177" indent="-457177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467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990551" indent="-380982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523923" indent="-304784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933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2133493" indent="-304784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743063" indent="-304784" algn="l" defTabSz="60957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unShot &#10;U.S. Department of Energ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609599" y="898479"/>
            <a:ext cx="10972801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5792" y="6417816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E134AD19-D415-4006-A70E-CE48808A3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9017371" y="6100680"/>
            <a:ext cx="2565028" cy="6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5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</p:sldLayoutIdLst>
  <p:transition spd="med">
    <p:fade/>
  </p:transition>
  <p:hf hdr="0" ftr="0" dt="0"/>
  <p:txStyles>
    <p:titleStyle>
      <a:lvl1pPr algn="l" defTabSz="609493" rtl="0" eaLnBrk="1" latinLnBrk="0" hangingPunct="1">
        <a:spcBef>
          <a:spcPct val="0"/>
        </a:spcBef>
        <a:buNone/>
        <a:defRPr sz="3700" b="1" i="0" kern="1200">
          <a:solidFill>
            <a:srgbClr val="F38F26"/>
          </a:solidFill>
          <a:latin typeface="Calibri"/>
          <a:ea typeface="+mj-ea"/>
          <a:cs typeface="Calibri"/>
        </a:defRPr>
      </a:lvl1pPr>
    </p:titleStyle>
    <p:bodyStyle>
      <a:lvl1pPr marL="457120" indent="-457120" algn="l" defTabSz="609493" rtl="0" eaLnBrk="1" latinLnBrk="0" hangingPunct="1">
        <a:spcBef>
          <a:spcPct val="20000"/>
        </a:spcBef>
        <a:buClr>
          <a:srgbClr val="F38F26"/>
        </a:buClr>
        <a:buSzPct val="100000"/>
        <a:buFont typeface="Arial"/>
        <a:buChar char="•"/>
        <a:defRPr sz="3500" kern="1200">
          <a:solidFill>
            <a:schemeClr val="tx1"/>
          </a:solidFill>
          <a:latin typeface="Calibri"/>
          <a:ea typeface="+mn-ea"/>
          <a:cs typeface="Calibri"/>
        </a:defRPr>
      </a:lvl1pPr>
      <a:lvl2pPr marL="990427" indent="-380933" algn="l" defTabSz="609493" rtl="0" eaLnBrk="1" latinLnBrk="0" hangingPunct="1">
        <a:spcBef>
          <a:spcPct val="20000"/>
        </a:spcBef>
        <a:buClr>
          <a:schemeClr val="bg1">
            <a:lumMod val="75000"/>
          </a:schemeClr>
        </a:buClr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Calibri"/>
        </a:defRPr>
      </a:lvl2pPr>
      <a:lvl3pPr marL="1523733" indent="-304747" algn="l" defTabSz="609493" rtl="0" eaLnBrk="1" latinLnBrk="0" hangingPunct="1">
        <a:spcBef>
          <a:spcPct val="20000"/>
        </a:spcBef>
        <a:buClr>
          <a:srgbClr val="F38F26"/>
        </a:buClr>
        <a:buFont typeface="Arial"/>
        <a:buChar char="•"/>
        <a:defRPr sz="2900" kern="1200">
          <a:solidFill>
            <a:schemeClr val="tx1"/>
          </a:solidFill>
          <a:latin typeface="Calibri"/>
          <a:ea typeface="+mn-ea"/>
          <a:cs typeface="Calibri"/>
        </a:defRPr>
      </a:lvl3pPr>
      <a:lvl4pPr marL="2133227" indent="-304747" algn="l" defTabSz="609493" rtl="0" eaLnBrk="1" latinLnBrk="0" hangingPunct="1">
        <a:spcBef>
          <a:spcPct val="20000"/>
        </a:spcBef>
        <a:buClr>
          <a:srgbClr val="F38F26"/>
        </a:buClr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4pPr>
      <a:lvl5pPr marL="2742720" indent="-304747" algn="l" defTabSz="609493" rtl="0" eaLnBrk="1" latinLnBrk="0" hangingPunct="1">
        <a:spcBef>
          <a:spcPct val="20000"/>
        </a:spcBef>
        <a:buClr>
          <a:srgbClr val="F38F26"/>
        </a:buClr>
        <a:buFont typeface="Arial"/>
        <a:buChar char="»"/>
        <a:defRPr sz="2400" kern="1200">
          <a:solidFill>
            <a:schemeClr val="tx1"/>
          </a:solidFill>
          <a:latin typeface="Calibri"/>
          <a:ea typeface="+mn-ea"/>
          <a:cs typeface="Calibri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CBC63-F6BB-6241-BE7B-A01CF9ADA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635" b="-1"/>
          <a:stretch/>
        </p:blipFill>
        <p:spPr>
          <a:xfrm>
            <a:off x="-1" y="0"/>
            <a:ext cx="12192001" cy="1430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245BE-61FB-BB4A-8E25-A3E1F791B43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6D76A-4CE1-1D47-A2A4-434AB4553162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77AB2-5E37-2148-B9EB-63192DA317FC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241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tabLst/>
        <a:defRPr sz="2000" b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1pPr>
      <a:lvl2pPr marL="517525" indent="-23177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2000" b="1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2pPr>
      <a:lvl3pPr marL="858838" indent="-17621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3pPr>
      <a:lvl4pPr marL="1270000" indent="-1778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4pPr>
      <a:lvl5pPr marL="1611313" indent="-2333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.e2ma.net/click/gjmjvh/kmr4ivw/k62uu1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hyperlink" Target="https://www.energy.gov/eere/i2x/i2x-forum-implementation-reliability-standards-transmission-first" TargetMode="External"/><Relationship Id="rId4" Type="http://schemas.openxmlformats.org/officeDocument/2006/relationships/hyperlink" Target="https://www.zoomgov.com/meeting/register/vJItceuorTsiErIC-HInpPbWuTUtrYQAuoM#/registrat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ig.energy/event/i2x-first-hybrid-workshop-interconnection-standards-workshop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hyperlink" Target="https://www.energy.gov/eere/i2x/i2x-forum-implementation-reliability-standards-transmission-first" TargetMode="External"/><Relationship Id="rId5" Type="http://schemas.openxmlformats.org/officeDocument/2006/relationships/hyperlink" Target="https://www.zoomgov.com/meeting/register/vJItceuorTsiErIC-HInpPbWuTUtrYQAuoM#/registration" TargetMode="External"/><Relationship Id="rId4" Type="http://schemas.openxmlformats.org/officeDocument/2006/relationships/hyperlink" Target="https://www.esig.energy/event/2025-spring-technical-workshop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sig.energy/download/session-4a-large-loads-interconnection-planning-and-reliability-considerations-julieta-giraldez-and-ahmed-rashwan/?wpdmdl=12224&amp;refresh=671fa495d3a361730126997" TargetMode="External"/><Relationship Id="rId3" Type="http://schemas.openxmlformats.org/officeDocument/2006/relationships/hyperlink" Target="https://www.esig.energy/download/session-3a-introduction-of-wecc-approved-gfm-models-wei-du/?wpdmdl=12213&amp;refresh=671fa4932a09a1730126995" TargetMode="External"/><Relationship Id="rId7" Type="http://schemas.openxmlformats.org/officeDocument/2006/relationships/hyperlink" Target="https://www.esig.energy/download/session-4a-planning-and-interconnection-of-large-loads-sam-morris/?wpdmdl=12226&amp;refresh=671fa4958b25a1730126997" TargetMode="External"/><Relationship Id="rId2" Type="http://schemas.openxmlformats.org/officeDocument/2006/relationships/hyperlink" Target="https://www.esig.energy/download/session-3a-modeling-protection-application-of-advanced-grid-services-from-ibrs-deepak-ramasubramanian/?wpdmdl=12214&amp;refresh=671fa492d40951730126994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esig.energy/download/session-3a-protection-of-inverter-dominated-transmission-systems-ulrich-muenz/?wpdmdl=12215&amp;refresh=671fa493d9f931730126995" TargetMode="External"/><Relationship Id="rId11" Type="http://schemas.openxmlformats.org/officeDocument/2006/relationships/hyperlink" Target="https://youtube.com/playlist?list=PL4JBq4uH3yMJAp-pmwuCsGqgz_q2PGcRB&amp;si=FQmGPA70EiimMmh3" TargetMode="External"/><Relationship Id="rId5" Type="http://schemas.openxmlformats.org/officeDocument/2006/relationships/hyperlink" Target="https://www.esig.energy/download/session-3a-grid-forming-in-dfig-based-wind-turbines-ignacio-vieto/?wpdmdl=12212&amp;refresh=671fa493a41f31730126995" TargetMode="External"/><Relationship Id="rId10" Type="http://schemas.openxmlformats.org/officeDocument/2006/relationships/hyperlink" Target="https://www.esig.energy/download/session-4a-interconnection-and-integration-of-large-loads-pooja-shah-and-harish-sharma/?wpdmdl=12221&amp;refresh=671fa4964876b1730126998" TargetMode="External"/><Relationship Id="rId4" Type="http://schemas.openxmlformats.org/officeDocument/2006/relationships/hyperlink" Target="https://www.esig.energy/download/session-3a-gfm-inverter-interoperability-through-hardware-testing-jing-wang/?wpdmdl=12211&amp;refresh=671fa493724641730126995" TargetMode="External"/><Relationship Id="rId9" Type="http://schemas.openxmlformats.org/officeDocument/2006/relationships/hyperlink" Target="https://www.esig.energy/download/session-4a-long-term-impact-of-large-load-growth-at-ercot-pengwei-du/?wpdmdl=12225&amp;refresh=671fa4961849b1730126998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sig.energy/download/session-8a-emt-practices-at-iso-ne-brad-marszalkowski/?wpdmdl=12253&amp;refresh=671fa49b1b16f1730127003" TargetMode="External"/><Relationship Id="rId3" Type="http://schemas.openxmlformats.org/officeDocument/2006/relationships/hyperlink" Target="https://www.esig.energy/download/session-5a-gb-system-reliability-with-high-levels-of-ibrs-xiaoyao-zhou/?wpdmdl=12232&amp;refresh=671fa497a5b511730126999" TargetMode="External"/><Relationship Id="rId7" Type="http://schemas.openxmlformats.org/officeDocument/2006/relationships/hyperlink" Target="https://www.esig.energy/download/session-8a-emt-practices-in-ons-bruno-pestana-rosa/?wpdmdl=12254&amp;refresh=671fa49b0168b1730127003" TargetMode="External"/><Relationship Id="rId2" Type="http://schemas.openxmlformats.org/officeDocument/2006/relationships/hyperlink" Target="https://www.esig.energy/download/session-5a-california-iso-operational-experience-with-inverter-based-resources-john-phipps/?wpdmdl=12231&amp;refresh=671fa4977574f1730126999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esig.energy/download/session-5a-small-signal-stability-analysis-of-blackboxed-ibrs-a-frequency-domain-tool-behrooz-bahrani/?wpdmdl=12235&amp;refresh=671fa4987375d1730127000" TargetMode="External"/><Relationship Id="rId11" Type="http://schemas.openxmlformats.org/officeDocument/2006/relationships/hyperlink" Target="https://youtube.com/playlist?list=PL4JBq4uH3yMJAp-pmwuCsGqgz_q2PGcRB&amp;si=FQmGPA70EiimMmh3" TargetMode="External"/><Relationship Id="rId5" Type="http://schemas.openxmlformats.org/officeDocument/2006/relationships/hyperlink" Target="https://www.esig.energy/download/session-5a-grid-stability-services-demonstrating-a-new-framework-on-a-large-high-ibr-system-matt-richwine/?wpdmdl=12233&amp;refresh=671fa4982c1cf1730127000" TargetMode="External"/><Relationship Id="rId10" Type="http://schemas.openxmlformats.org/officeDocument/2006/relationships/hyperlink" Target="https://www.esig.energy/download/session-8a-nerc-emttf-updates-aung-thant/?wpdmdl=12256&amp;refresh=671fa49ba2d741730127003" TargetMode="External"/><Relationship Id="rId4" Type="http://schemas.openxmlformats.org/officeDocument/2006/relationships/hyperlink" Target="https://www.esig.energy/download/session-5a-insights-consensus-and-disagreement-in-the-power-systems-community-jacob-kravits/?wpdmdl=12234&amp;refresh=671fa497d6d621730126999" TargetMode="External"/><Relationship Id="rId9" Type="http://schemas.openxmlformats.org/officeDocument/2006/relationships/hyperlink" Target="https://www.esig.energy/download/session-8a-making-emt-study-uptake-more-manageable-andrew-isaacs/?wpdmdl=12255&amp;refresh=671fa49b498611730127003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misoenergy.org/20241016%20PAC%20Item%2006d%20BPM-015-r29%20GI_GFM%20BESS%20REDLINE%20(PAC-2024-2)653141.docx" TargetMode="External"/><Relationship Id="rId2" Type="http://schemas.openxmlformats.org/officeDocument/2006/relationships/hyperlink" Target="https://cdn.misoenergy.org/20241016%20PAC%20Item%2006d%20Battery%20Energy%20Storage%20System%20Grid%20Forming%20Controls%20(PAC-2024-2)653147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misoenergy.org/events/2024/planning-advisory-committee-pac---november-13-2024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ig.energy/working-users-groups/reliability/grid-forming/gfm-landscape/projects/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MiTP_85WVg" TargetMode="External"/><Relationship Id="rId2" Type="http://schemas.openxmlformats.org/officeDocument/2006/relationships/hyperlink" Target="https://www.esig.energy/download/g-pst-esig-webinar-gfm-technology-adoption-in-ercot-status-update/?wpdmdl=12349&amp;refresh=67348ca11a6111731497121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sites/default/files/2024-04/i2X%20Transmission%20Interconnection%20Roadmap_1.pdf" TargetMode="External"/><Relationship Id="rId2" Type="http://schemas.openxmlformats.org/officeDocument/2006/relationships/hyperlink" Target="https://www.energy.gov/eere/i2x/i2x-forum-implementation-reliability-standards-transmission-first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hyperlink" Target="https://www.esig.energy/generation-interconnection-project-tea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file:///\\Users\esig\Downloads\20241104-5222_Petition%20for%20Appproval%20of%20PRC-029-1%20and%20PRC-024-4_filing.pdf" TargetMode="External"/><Relationship Id="rId7" Type="http://schemas.openxmlformats.org/officeDocument/2006/relationships/hyperlink" Target="file:///\\Users\esig\Downloads\20241104-5221_Petition%20for%20Appproval%20of%20PRC-030%20Standard_packaged.pdf" TargetMode="External"/><Relationship Id="rId2" Type="http://schemas.openxmlformats.org/officeDocument/2006/relationships/hyperlink" Target="https://www.nerc.com/pa/Stand/Pages/Project_2020-02_Transmission-connected_Resources.aspx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erc.com/pa/Stand/Pages/Project-2023-02-Performance-of-IBRs.aspx" TargetMode="External"/><Relationship Id="rId5" Type="http://schemas.openxmlformats.org/officeDocument/2006/relationships/hyperlink" Target="file:///\\Users\esig\Downloads\20241104-5220_Petition%20for%20Appproval%20of%20IBR%20Disturbance%20Monitoring%20Standards_packaged.pdf" TargetMode="External"/><Relationship Id="rId4" Type="http://schemas.openxmlformats.org/officeDocument/2006/relationships/hyperlink" Target="https://www.nerc.com/pa/Stand/Pages/Project-2021-04-Modifications-to-PRC-002-2.asp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rc.com/AboutNERC/RulesOfProcedure/NERC%20ROP%20effective%2020240627_with%20appendicies_signed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nerc.com/pa/Stand/Documents/Memo_Summary%20of%20Issues%20and%20Alternatives%20Considered_Proposed%20Reliability%20Standard%20PRC-029-1.pdf" TargetMode="Externa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erc.webex.com/webappng/sites/nerc/webinar/webinarSeries/register/669456158ed648bba90fdd46a52493f3" TargetMode="External"/><Relationship Id="rId2" Type="http://schemas.openxmlformats.org/officeDocument/2006/relationships/hyperlink" Target="https://www.nerc.com/pa/Stand/Documents/FERC%20Order%20No.%20901%20Summary%20of%20Milestone%203_Standards%20Development%20Update_30OCT24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8127-824C-414A-AD4E-4AB486C0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IBRTF: NERC and Other Industry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C4DEF-7F56-473D-A709-AEEC2B51E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Julia Matevosyan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09F88-523A-4B84-ACFF-C7E2DC74CF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0" anchor="b"/>
          <a:lstStyle/>
          <a:p>
            <a:r>
              <a:rPr lang="en-US" dirty="0">
                <a:latin typeface="Montserrat SemiBold"/>
              </a:rPr>
              <a:t>11/15/2024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7D9C0-62E5-4A6A-A26F-9437EC0A8A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Chief Engineer</a:t>
            </a:r>
          </a:p>
          <a:p>
            <a:r>
              <a:rPr lang="en-US"/>
              <a:t>ESIG</a:t>
            </a:r>
          </a:p>
        </p:txBody>
      </p:sp>
    </p:spTree>
    <p:extLst>
      <p:ext uri="{BB962C8B-B14F-4D97-AF65-F5344CB8AC3E}">
        <p14:creationId xmlns:p14="http://schemas.microsoft.com/office/powerpoint/2010/main" val="1090285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e1e3f7b4af_1_6"/>
          <p:cNvSpPr txBox="1">
            <a:spLocks noGrp="1"/>
          </p:cNvSpPr>
          <p:nvPr>
            <p:ph type="title"/>
          </p:nvPr>
        </p:nvSpPr>
        <p:spPr>
          <a:xfrm>
            <a:off x="763390" y="895"/>
            <a:ext cx="10016191" cy="1416831"/>
          </a:xfrm>
          <a:prstGeom prst="rect">
            <a:avLst/>
          </a:prstGeom>
        </p:spPr>
        <p:txBody>
          <a:bodyPr spcFirstLastPara="1" wrap="square" lIns="0" tIns="45688" rIns="91401" bIns="45688" anchor="ctr" anchorCtr="0">
            <a:noAutofit/>
          </a:bodyPr>
          <a:lstStyle/>
          <a:p>
            <a:r>
              <a:rPr lang="en-US" dirty="0"/>
              <a:t>DOE i2X FIRST - Forum for the Implementation of Reliability Standards for Transmission</a:t>
            </a:r>
            <a:endParaRPr dirty="0"/>
          </a:p>
        </p:txBody>
      </p:sp>
      <p:sp>
        <p:nvSpPr>
          <p:cNvPr id="405" name="Google Shape;405;g2e1e3f7b4af_1_6"/>
          <p:cNvSpPr txBox="1">
            <a:spLocks noGrp="1"/>
          </p:cNvSpPr>
          <p:nvPr>
            <p:ph type="body" idx="1"/>
          </p:nvPr>
        </p:nvSpPr>
        <p:spPr>
          <a:xfrm>
            <a:off x="763390" y="1856199"/>
            <a:ext cx="10628631" cy="4752495"/>
          </a:xfrm>
          <a:prstGeom prst="rect">
            <a:avLst/>
          </a:prstGeom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indent="0">
              <a:lnSpc>
                <a:spcPct val="108000"/>
              </a:lnSpc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en-US" sz="1600" b="1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Led 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by</a:t>
            </a:r>
            <a:r>
              <a:rPr lang="en-US" sz="1600" b="1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the SETO and WETO at the DOE in partnership with LBNL, ESIG and EPRI</a:t>
            </a:r>
            <a:endParaRPr sz="1600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8000"/>
              </a:lnSpc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en-US" sz="1600" b="1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Goal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: To drive the implementation of standards cohesively, leveraging insights from early adopters.</a:t>
            </a:r>
            <a:endParaRPr sz="1600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8000"/>
              </a:lnSpc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en-US" sz="1600" b="1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Participants: 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Key stakeholders and industry participants interested in challenges around new standard implementation (OEMs, plant developers/owners, utilities, ISOs, consultants)</a:t>
            </a:r>
            <a:endParaRPr sz="1600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8000"/>
              </a:lnSpc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en-US" sz="1600" b="1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Format: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Monthly virtual meetings. In-person (hybrid) meetings during ESIG workshops. Meetings are organized by DOE’s i2X Team, incorporating facilitated discussion of key issues.</a:t>
            </a:r>
            <a:r>
              <a:rPr lang="en-US" sz="1600" dirty="0">
                <a:solidFill>
                  <a:schemeClr val="dk1"/>
                </a:solidFill>
                <a:uFill>
                  <a:noFill/>
                </a:uFill>
                <a:latin typeface="Montserrat" panose="00000500000000000000" pitchFamily="2" charset="0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u="sng" dirty="0">
                <a:solidFill>
                  <a:schemeClr val="hlink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  <a:hlinkClick r:id="rId3"/>
              </a:rPr>
              <a:t>Register to attend.</a:t>
            </a:r>
            <a:endParaRPr sz="1600" u="sng" dirty="0">
              <a:solidFill>
                <a:schemeClr val="hlink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8000"/>
              </a:lnSpc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en-US" sz="1600" b="1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Focus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:</a:t>
            </a:r>
            <a:endParaRPr sz="1600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marL="228531" indent="-228531">
              <a:lnSpc>
                <a:spcPct val="108000"/>
              </a:lnSpc>
              <a:spcBef>
                <a:spcPts val="300"/>
              </a:spcBef>
              <a:buClr>
                <a:srgbClr val="333333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Transcend mere dissemination of standard language</a:t>
            </a:r>
            <a:endParaRPr sz="1600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marL="228531" indent="-228531">
              <a:lnSpc>
                <a:spcPct val="108000"/>
              </a:lnSpc>
              <a:spcBef>
                <a:spcPts val="300"/>
              </a:spcBef>
              <a:buClr>
                <a:srgbClr val="333333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Delve into specific requirements with the stakeholders to facilitate practical implementation</a:t>
            </a:r>
            <a:endParaRPr sz="1600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marL="228531" indent="-228531">
              <a:lnSpc>
                <a:spcPct val="108000"/>
              </a:lnSpc>
              <a:spcBef>
                <a:spcPts val="300"/>
              </a:spcBef>
              <a:buClr>
                <a:srgbClr val="333333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Integrate practices outlined in the draft of IEEE P2800.2 and best practices from early adopters</a:t>
            </a:r>
            <a:endParaRPr sz="1600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marL="228531" indent="-228531">
              <a:lnSpc>
                <a:spcPct val="108000"/>
              </a:lnSpc>
              <a:spcBef>
                <a:spcPts val="300"/>
              </a:spcBef>
              <a:buClr>
                <a:srgbClr val="333333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Arial"/>
              </a:rPr>
              <a:t>T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rack ongoing NERC standard efforts related to FERC Order 901 to ensure alignment with IEEE2800 adoption endeavors.</a:t>
            </a:r>
            <a:endParaRPr sz="1600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8000"/>
              </a:lnSpc>
              <a:spcBef>
                <a:spcPts val="600"/>
              </a:spcBef>
              <a:buNone/>
            </a:pPr>
            <a:r>
              <a:rPr lang="en-US" sz="1600" b="1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Sign up 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for all future i2X FIRST Meetings 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  <a:hlinkClick r:id="rId4"/>
              </a:rPr>
              <a:t>here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:</a:t>
            </a:r>
          </a:p>
          <a:p>
            <a:pPr marL="0" indent="0">
              <a:lnSpc>
                <a:spcPct val="108000"/>
              </a:lnSpc>
              <a:spcBef>
                <a:spcPts val="600"/>
              </a:spcBef>
              <a:buNone/>
            </a:pPr>
            <a:r>
              <a:rPr lang="en-US" sz="1600" b="1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Follow 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  <a:hlinkClick r:id="rId5"/>
              </a:rPr>
              <a:t>DOE i2X FIRST website</a:t>
            </a:r>
            <a:r>
              <a:rPr lang="en-US" sz="1600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: for meeting materials &amp; recordings and for future meeting details &amp; agendas</a:t>
            </a:r>
          </a:p>
        </p:txBody>
      </p:sp>
      <p:pic>
        <p:nvPicPr>
          <p:cNvPr id="406" name="Google Shape;406;g2e1e3f7b4af_1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4388" y="1265364"/>
            <a:ext cx="3155203" cy="7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2e1e3f7b4af_1_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27893" y="1904887"/>
            <a:ext cx="1286328" cy="262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DF015D0-F530-4EB1-A87F-ABD0699E7ED0}"/>
              </a:ext>
            </a:extLst>
          </p:cNvPr>
          <p:cNvSpPr txBox="1">
            <a:spLocks/>
          </p:cNvSpPr>
          <p:nvPr/>
        </p:nvSpPr>
        <p:spPr>
          <a:xfrm>
            <a:off x="1589" y="235266"/>
            <a:ext cx="9072321" cy="668489"/>
          </a:xfrm>
          <a:prstGeom prst="rect">
            <a:avLst/>
          </a:prstGeom>
        </p:spPr>
        <p:txBody>
          <a:bodyPr anchor="ctr"/>
          <a:lstStyle>
            <a:lvl1pPr algn="l" defTabSz="609493" rtl="0" eaLnBrk="1" latinLnBrk="0" hangingPunct="1">
              <a:spcBef>
                <a:spcPct val="0"/>
              </a:spcBef>
              <a:buNone/>
              <a:defRPr sz="3700" b="1" i="0" kern="1200">
                <a:solidFill>
                  <a:srgbClr val="F38F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defRPr/>
            </a:pPr>
            <a:endParaRPr lang="en-US" sz="40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9C42CD-9692-AFAF-6E5D-D2665F6C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DOE i2x FIRST Past and Upcoming Meetings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5CC35-EB57-4F7A-8DB5-73E9CE4D5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defTabSz="609493">
              <a:defRPr/>
            </a:pPr>
            <a:fld id="{4B7910E5-F3D7-7541-A239-E632F655FDFB}" type="slidenum">
              <a:rPr lang="en-US">
                <a:latin typeface="Calibri"/>
              </a:rPr>
              <a:pPr defTabSz="609493">
                <a:defRPr/>
              </a:pPr>
              <a:t>11</a:t>
            </a:fld>
            <a:endParaRPr lang="en-US">
              <a:latin typeface="Calibri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2B37AFF-79E7-12C2-B4A1-BB09842297C0}"/>
              </a:ext>
            </a:extLst>
          </p:cNvPr>
          <p:cNvSpPr txBox="1">
            <a:spLocks/>
          </p:cNvSpPr>
          <p:nvPr/>
        </p:nvSpPr>
        <p:spPr>
          <a:xfrm>
            <a:off x="611029" y="1121771"/>
            <a:ext cx="11106309" cy="49663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120" indent="-457120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SzPct val="100000"/>
              <a:buFont typeface="Arial"/>
              <a:buChar char="•"/>
              <a:defRPr sz="3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90427" indent="-380933" algn="l" defTabSz="609493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523733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2133227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742720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»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May 28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2024, 11 a.m.- 1 p.m. ET: Introduction of Evolving Standards Landscape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June 25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2024, 11 a.m.- 1 p.m. ET: IEEE2800 Ride Through Requirements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July 30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2024, 11 a.m.- 1 p.m. ET: IEEE2800 Ride Through Requirements, OEM Readiness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August 20th, 2024, 11 a.m.- 1 p.m. ET: IEEE2800 Ride Through Requirements, OEM Readiness, cont.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September 24th, 2024, 11 a.m.- 1 p.m. ET: Measurement Data for Performance Monitoring and Model Validation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  <a:hlinkClick r:id="rId3"/>
              </a:rPr>
              <a:t>October 24</a:t>
            </a:r>
            <a:r>
              <a:rPr lang="en-US" sz="1800" baseline="30000" dirty="0">
                <a:solidFill>
                  <a:srgbClr val="4B545D"/>
                </a:solidFill>
                <a:hlinkClick r:id="rId3"/>
              </a:rPr>
              <a:t>th</a:t>
            </a:r>
            <a:r>
              <a:rPr lang="en-US" sz="1800" dirty="0">
                <a:solidFill>
                  <a:srgbClr val="4B545D"/>
                </a:solidFill>
                <a:hlinkClick r:id="rId3"/>
              </a:rPr>
              <a:t>, 2024 hybrid, full day, </a:t>
            </a:r>
            <a:r>
              <a:rPr lang="en-US" sz="1800" dirty="0">
                <a:solidFill>
                  <a:srgbClr val="4B545D"/>
                </a:solidFill>
              </a:rPr>
              <a:t>during ESIG Fall Workshop, Providence, RI: Conformity Assessment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>
                <a:solidFill>
                  <a:srgbClr val="4B545D"/>
                </a:solidFill>
              </a:rPr>
              <a:t>November 26</a:t>
            </a:r>
            <a:r>
              <a:rPr lang="en-US" sz="1800" b="1" baseline="30000" dirty="0">
                <a:solidFill>
                  <a:srgbClr val="4B545D"/>
                </a:solidFill>
              </a:rPr>
              <a:t>th</a:t>
            </a:r>
            <a:r>
              <a:rPr lang="en-US" sz="1800" b="1" dirty="0">
                <a:solidFill>
                  <a:srgbClr val="4B545D"/>
                </a:solidFill>
              </a:rPr>
              <a:t>, 2024, 11 a.m.- 1 p.m. ET: IEEE 2800 Active-Power—Frequency Response Requirements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December 17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2024, 11 a.m.- 1 p.m. ET: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January 28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 2025, 11 a.m.- 1 p.m. ET: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February 25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 2025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March 20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2025 hybrid full day event during </a:t>
            </a:r>
            <a:r>
              <a:rPr lang="en-US" sz="1800" dirty="0">
                <a:solidFill>
                  <a:srgbClr val="4B545D"/>
                </a:solidFill>
                <a:hlinkClick r:id="rId4"/>
              </a:rPr>
              <a:t>ESIG Spring Workshop</a:t>
            </a:r>
            <a:r>
              <a:rPr lang="en-US" sz="1800" dirty="0">
                <a:solidFill>
                  <a:srgbClr val="4B545D"/>
                </a:solidFill>
              </a:rPr>
              <a:t>, Austin, Texas</a:t>
            </a:r>
          </a:p>
          <a:p>
            <a:pPr marL="0" indent="0">
              <a:lnSpc>
                <a:spcPct val="110000"/>
              </a:lnSpc>
              <a:spcBef>
                <a:spcPts val="800"/>
              </a:spcBef>
              <a:buNone/>
            </a:pPr>
            <a:r>
              <a:rPr lang="en-US" sz="1800" b="1" dirty="0">
                <a:solidFill>
                  <a:srgbClr val="4B545D"/>
                </a:solidFill>
              </a:rPr>
              <a:t>Sign up </a:t>
            </a:r>
            <a:r>
              <a:rPr lang="en-US" sz="1800" dirty="0">
                <a:solidFill>
                  <a:srgbClr val="4B545D"/>
                </a:solidFill>
              </a:rPr>
              <a:t>for all future i2X FIRST Meetings here: </a:t>
            </a:r>
            <a:r>
              <a:rPr lang="en-US" sz="1800" u="sng" dirty="0">
                <a:solidFill>
                  <a:srgbClr val="0000FF"/>
                </a:solidFill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5"/>
              </a:rPr>
              <a:t>https://www.zoomgov.com/meeting/register/vJItceuorTsiErIC-HInpPbWuTUtrYQAuoM#/registration</a:t>
            </a:r>
            <a:endParaRPr lang="en-US" sz="1800" dirty="0">
              <a:solidFill>
                <a:srgbClr val="4B545D"/>
              </a:solidFill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800"/>
              </a:spcBef>
              <a:buNone/>
            </a:pPr>
            <a:r>
              <a:rPr lang="en-US" sz="1800" b="1" dirty="0">
                <a:solidFill>
                  <a:srgbClr val="4B545D"/>
                </a:solidFill>
              </a:rPr>
              <a:t>Follow</a:t>
            </a:r>
            <a:r>
              <a:rPr lang="en-US" sz="1800" dirty="0">
                <a:solidFill>
                  <a:srgbClr val="4B545D"/>
                </a:solidFill>
              </a:rPr>
              <a:t> DOE i2X FIRST website: </a:t>
            </a:r>
            <a:r>
              <a:rPr lang="en-US" sz="1800" u="sng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  <a:hlinkClick r:id="rId6"/>
              </a:rPr>
              <a:t>https://www.energy.gov/eere/i2x/i2x-forum-implementation-reliability-standards-transmission-first</a:t>
            </a:r>
            <a:r>
              <a:rPr lang="en-US" sz="1800" u="sng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>
                <a:solidFill>
                  <a:srgbClr val="4B545D"/>
                </a:solidFill>
              </a:rPr>
              <a:t>for meeting materials &amp; recordings and for future meeting details &amp; agendas</a:t>
            </a:r>
          </a:p>
          <a:p>
            <a:pPr marL="0" indent="0">
              <a:buNone/>
            </a:pPr>
            <a:endParaRPr lang="en-US" sz="1800" dirty="0">
              <a:solidFill>
                <a:srgbClr val="4B545D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4B545D"/>
              </a:solidFill>
            </a:endParaRPr>
          </a:p>
          <a:p>
            <a:pPr marL="456565" indent="-456565"/>
            <a:endParaRPr lang="en-US" sz="1800" dirty="0">
              <a:solidFill>
                <a:srgbClr val="4B5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87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10C9E-0616-51F5-833F-1C6ECD9D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ESIG Fall Technical Workshop, Relevant Sessions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950DB-8C02-CC88-AED9-630A684A1CD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Montserrat" panose="00000500000000000000" pitchFamily="2" charset="0"/>
              </a:rPr>
              <a:t>Session 3A: Modeling, Protection and Application of GFM Technology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2"/>
              </a:rPr>
              <a:t>Modeling, Protection, Application of Advanced Grid Services from IBRs</a:t>
            </a:r>
            <a:b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Session Chair: Deepak Ramasubramanian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Senior Technical Leader, EPRI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3"/>
              </a:rPr>
              <a:t>Introduction of WECC-Approved Dynamic GFM Models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Wei Du, 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Solar Subsector Manager, PNNL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Deepak Ramasubramanian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Senior Technical Leader, EPRI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4"/>
              </a:rPr>
              <a:t>GFM Inverter Interoperability Through Hardware Testing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Jing Wang,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 Researcher, NREL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5"/>
              </a:rPr>
              <a:t>Technology Updates Associated with GFM Wind Testing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Ignacio Vieto,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 Senior Engineer, GE Vernova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6"/>
              </a:rPr>
              <a:t>Protection of Inverter-dominated Power Systems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Ulrich Muenz,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 Principal Research Scientist, Siemens</a:t>
            </a:r>
          </a:p>
          <a:p>
            <a:endParaRPr lang="en-US" sz="1600" dirty="0">
              <a:latin typeface="Montserrat" panose="00000500000000000000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EFE3F-F9BE-659E-C874-7C3E9D00603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Montserrat" panose="00000500000000000000" pitchFamily="2" charset="0"/>
              </a:rPr>
              <a:t>Session 4A: Planning and Interconnection of Large Loads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b="0" dirty="0">
                <a:solidFill>
                  <a:srgbClr val="3366FF"/>
                </a:solidFill>
                <a:latin typeface="Montserrat" panose="00000500000000000000" pitchFamily="2" charset="0"/>
                <a:hlinkClick r:id="rId7"/>
              </a:rPr>
              <a:t>Session Introduction and ESIG LLTF Kick-Off</a:t>
            </a:r>
            <a:endParaRPr lang="en-US" sz="1400" b="0" dirty="0">
              <a:solidFill>
                <a:srgbClr val="3366FF"/>
              </a:solidFill>
              <a:latin typeface="Montserrat" panose="00000500000000000000" pitchFamily="2" charset="0"/>
            </a:endParaRP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Session Chair: Sam Morris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Manager of Load Forecasting and Analysis, ERCOT, Chair of ESIG LLTF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8"/>
              </a:rPr>
              <a:t>Large Loads: Interconnection, Planning and Reliability Considerations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Julieta Giraldez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Director, Integrated Grid Planning, 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Ahmed Rashwan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Director – Transmission Planning and Operations, Utilities, Electric Power Engineers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9"/>
              </a:rPr>
              <a:t>Long-term Impact of Large Load Growth in ERCOT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Pengwei Du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Supervisor, Economic Analysis &amp; Long-Term Planning Studies, ERCOT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10"/>
              </a:rPr>
              <a:t>Interconnection and Integration of Large Loads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Pooja Shah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Chief of Staff for Power Delivery and Grid Transformation, Georgia Power Company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Harish Sharma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Chief Engineer, Transmission Planning – Stability and Special Studies, Southern Company Services</a:t>
            </a:r>
          </a:p>
          <a:p>
            <a:endParaRPr lang="en-US" sz="1600" dirty="0"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6BE82-3710-41A9-2362-386AFD8525D1}"/>
              </a:ext>
            </a:extLst>
          </p:cNvPr>
          <p:cNvSpPr txBox="1"/>
          <p:nvPr/>
        </p:nvSpPr>
        <p:spPr>
          <a:xfrm>
            <a:off x="1992274" y="1417321"/>
            <a:ext cx="9346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Recordings of workshop sessions are </a:t>
            </a: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11"/>
              </a:rPr>
              <a:t>now available on the ESIG YouTube Channel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.</a:t>
            </a:r>
            <a:endParaRPr lang="en-US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36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82D7-6EA0-89F2-A171-56B8900B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ESIG Fall Technical Workshop, Relevant Sessions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27171-D296-1515-5E96-1AB5B5BE7A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5033586" cy="4435283"/>
          </a:xfrm>
        </p:spPr>
        <p:txBody>
          <a:bodyPr/>
          <a:lstStyle/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i="0" dirty="0">
                <a:solidFill>
                  <a:srgbClr val="FF6600"/>
                </a:solidFill>
                <a:effectLst/>
                <a:latin typeface="Montserrat" panose="00000500000000000000" pitchFamily="2" charset="0"/>
              </a:rPr>
              <a:t>Session 5A: Reliability with High levels of IBRs</a:t>
            </a:r>
            <a:endParaRPr lang="en-US" sz="1400" b="1" i="0" dirty="0">
              <a:solidFill>
                <a:srgbClr val="141827"/>
              </a:solidFill>
              <a:effectLst/>
              <a:latin typeface="Montserrat" panose="00000500000000000000" pitchFamily="2" charset="0"/>
            </a:endParaRP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Session Chair: Julia Matevosyan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Chief Eng., ESIG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2"/>
              </a:rPr>
              <a:t>CAISO Reliability Issues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John Phipps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Exec. Director of Grid Operations, CAISO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3"/>
              </a:rPr>
              <a:t>NESO Perspective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Xiaoyao Zhou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Eng. Compliance Manager, NESO 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4"/>
              </a:rPr>
              <a:t>Insights, Consensus, and Disagreement in the Power Systems Community About Dynamic Simulation Tools Necessary for Stability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Jacob Kravits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R&amp;D Lead, </a:t>
            </a:r>
            <a:r>
              <a:rPr lang="en-US" sz="1400" b="0" i="0" dirty="0" err="1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encoord</a:t>
            </a:r>
            <a:endParaRPr lang="en-US" sz="1400" b="0" i="0" dirty="0">
              <a:solidFill>
                <a:srgbClr val="141827"/>
              </a:solidFill>
              <a:effectLst/>
              <a:latin typeface="Montserrat" panose="00000500000000000000" pitchFamily="2" charset="0"/>
            </a:endParaRP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5"/>
              </a:rPr>
              <a:t>Grid Stability Services: Demonstrating a New Framework on a Large, High IBR System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Matt Richwine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Co-Founder, Telos Energy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6"/>
              </a:rPr>
              <a:t>Small-Signal Stability Analysis of Black-Boxed IBRs: A Frequency-Domain Tool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Behrooz Bahrani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Assoc. Professor, Monash University</a:t>
            </a:r>
            <a:endParaRPr lang="en-US" sz="1400" dirty="0">
              <a:latin typeface="Montserrat" panose="00000500000000000000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A7A68-FBEB-429A-189A-696F667D42B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i="0" dirty="0">
                <a:solidFill>
                  <a:srgbClr val="FF6600"/>
                </a:solidFill>
                <a:effectLst/>
                <a:latin typeface="Montserrat" panose="00000500000000000000" pitchFamily="2" charset="0"/>
              </a:rPr>
              <a:t>Session 8A: EMT Practices and Applications</a:t>
            </a:r>
            <a:endParaRPr lang="en-US" sz="1400" b="1" i="0" dirty="0">
              <a:solidFill>
                <a:srgbClr val="141827"/>
              </a:solidFill>
              <a:effectLst/>
              <a:latin typeface="Montserrat" panose="00000500000000000000" pitchFamily="2" charset="0"/>
            </a:endParaRP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Session Chair: Julia Matevosyan, 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Chief Engineer, ESIG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7"/>
              </a:rPr>
              <a:t>EMT Practices in ONS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Bruno Pestana Rosa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Electrical Studies Engineer, Planning Department, ONS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dirty="0">
                <a:solidFill>
                  <a:srgbClr val="141827"/>
                </a:solidFill>
                <a:effectLst/>
                <a:latin typeface="Montserrat" panose="00000500000000000000" pitchFamily="2" charset="0"/>
                <a:hlinkClick r:id="rId8"/>
              </a:rPr>
              <a:t>EMT Practices in ISO-NE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Brad Marszalkowski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Supervisor of Resource Integration, ISO-NE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9"/>
              </a:rPr>
              <a:t>EMT Studies: Industry Uptake and How to Make Them More Manageable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Andrew Isaacs, 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Vice President, Electranix (Canada)</a:t>
            </a:r>
          </a:p>
          <a:p>
            <a:pPr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10"/>
              </a:rPr>
              <a:t>NERC EMT Task Force Update</a:t>
            </a:r>
            <a:b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</a:br>
            <a:r>
              <a:rPr lang="en-US" sz="1400" b="1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Aung Thant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, Engineer, Inverter-Based Resource Specialist, NERC</a:t>
            </a:r>
          </a:p>
          <a:p>
            <a:endParaRPr lang="en-US" sz="1400" dirty="0"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58945D-821F-0901-AB91-54BE75E83364}"/>
              </a:ext>
            </a:extLst>
          </p:cNvPr>
          <p:cNvSpPr txBox="1"/>
          <p:nvPr/>
        </p:nvSpPr>
        <p:spPr>
          <a:xfrm>
            <a:off x="633173" y="6366380"/>
            <a:ext cx="9346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Recordings of workshop sessions are </a:t>
            </a:r>
            <a:r>
              <a:rPr lang="en-US" sz="1400" b="0" i="0" u="none" strike="noStrike" dirty="0">
                <a:solidFill>
                  <a:srgbClr val="3366FF"/>
                </a:solidFill>
                <a:effectLst/>
                <a:latin typeface="Montserrat" panose="00000500000000000000" pitchFamily="2" charset="0"/>
                <a:hlinkClick r:id="rId11"/>
              </a:rPr>
              <a:t>now available on the ESIG YouTube Channel</a:t>
            </a:r>
            <a:r>
              <a:rPr lang="en-US" sz="1400" b="0" i="0" dirty="0">
                <a:solidFill>
                  <a:srgbClr val="141827"/>
                </a:solidFill>
                <a:effectLst/>
                <a:latin typeface="Montserrat" panose="00000500000000000000" pitchFamily="2" charset="0"/>
              </a:rPr>
              <a:t>.</a:t>
            </a:r>
            <a:endParaRPr lang="en-US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92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F2F232-AEFB-4198-AAB4-4C9846C77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Julia Matevosyan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421F7-F4EF-4569-8427-374F6BB966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julia@esig.energy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50A11-1D1F-13FE-23BA-DA4AC950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MISO GFM BESS Requirements 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4DD12-2706-C226-2FE8-903A014D67F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1800" dirty="0">
                <a:latin typeface="Montserrat" panose="00000500000000000000" pitchFamily="2" charset="0"/>
              </a:rPr>
              <a:t>MISO </a:t>
            </a:r>
            <a:r>
              <a:rPr lang="en-US" sz="1800" dirty="0">
                <a:latin typeface="Montserrat" panose="00000500000000000000" pitchFamily="2" charset="0"/>
                <a:hlinkClick r:id="rId2"/>
              </a:rPr>
              <a:t>presented</a:t>
            </a:r>
            <a:r>
              <a:rPr lang="en-US" sz="1800" dirty="0">
                <a:latin typeface="Montserrat" panose="00000500000000000000" pitchFamily="2" charset="0"/>
              </a:rPr>
              <a:t> the latest draft of the proposed performance requirements for GFM BESS at October Planning Advisory Committee (PAC) meeting. 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1800" dirty="0">
                <a:latin typeface="Montserrat" panose="00000500000000000000" pitchFamily="2" charset="0"/>
              </a:rPr>
              <a:t>The proposal was </a:t>
            </a:r>
            <a:r>
              <a:rPr lang="en-US" sz="1800" b="1" dirty="0">
                <a:latin typeface="Montserrat" panose="00000500000000000000" pitchFamily="2" charset="0"/>
              </a:rPr>
              <a:t>to require GFM control capabilities from all BESS, starting with the DPP 2023 Cycle</a:t>
            </a:r>
            <a:r>
              <a:rPr lang="en-US" sz="1800" dirty="0">
                <a:latin typeface="Montserrat" panose="00000500000000000000" pitchFamily="2" charset="0"/>
              </a:rPr>
              <a:t>* (i.e. next gen interconnection cycle). 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1800" dirty="0">
                <a:latin typeface="Montserrat" panose="00000500000000000000" pitchFamily="2" charset="0"/>
              </a:rPr>
              <a:t>The requirements and process are outlined in </a:t>
            </a:r>
            <a:r>
              <a:rPr lang="en-US" sz="1800" dirty="0">
                <a:latin typeface="Montserrat" panose="00000500000000000000" pitchFamily="2" charset="0"/>
                <a:hlinkClick r:id="rId3"/>
              </a:rPr>
              <a:t>Business Practice Manual (BPM-015) redlines</a:t>
            </a:r>
            <a:r>
              <a:rPr lang="en-US" sz="1800" dirty="0">
                <a:latin typeface="Montserrat" panose="00000500000000000000" pitchFamily="2" charset="0"/>
              </a:rPr>
              <a:t> (Section 5.3.7 on Page 52).  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1800" dirty="0">
                <a:latin typeface="Montserrat" panose="00000500000000000000" pitchFamily="2" charset="0"/>
              </a:rPr>
              <a:t>PAC stakeholders were invited to review and submit feedback to MISO’s proposal 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1800" dirty="0">
                <a:latin typeface="Montserrat" panose="00000500000000000000" pitchFamily="2" charset="0"/>
              </a:rPr>
              <a:t>MISO responded to stakeholder feedback submitted by 2 parties and shared requested clarifications in the responses and </a:t>
            </a:r>
            <a:r>
              <a:rPr lang="en-US" sz="1800" dirty="0">
                <a:latin typeface="Montserrat" panose="00000500000000000000" pitchFamily="2" charset="0"/>
                <a:hlinkClick r:id="rId4"/>
              </a:rPr>
              <a:t>November PAC meeting materials</a:t>
            </a:r>
            <a:r>
              <a:rPr lang="en-US" sz="1800" dirty="0">
                <a:latin typeface="Montserrat" panose="00000500000000000000" pitchFamily="2" charset="0"/>
              </a:rPr>
              <a:t>.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1800" b="1" dirty="0">
                <a:latin typeface="Montserrat" panose="00000500000000000000" pitchFamily="2" charset="0"/>
              </a:rPr>
              <a:t>Next Steps: Finalize BPM-015 redlines to implement proposed requirements</a:t>
            </a:r>
          </a:p>
          <a:p>
            <a:endParaRPr lang="en-US" sz="1800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Montserrat" panose="00000500000000000000" pitchFamily="2" charset="0"/>
              </a:rPr>
              <a:t>* DPP – Definitive Planning Phase</a:t>
            </a:r>
          </a:p>
        </p:txBody>
      </p:sp>
    </p:spTree>
    <p:extLst>
      <p:ext uri="{BB962C8B-B14F-4D97-AF65-F5344CB8AC3E}">
        <p14:creationId xmlns:p14="http://schemas.microsoft.com/office/powerpoint/2010/main" val="3545423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150583-D101-A9B6-DDBC-316A80DC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GFM Progress Globally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491AC4-14C8-E19F-040C-A8C5252E1A0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Operator Specifications 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HECO – Hawaii, U.S.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NESO – Great Britain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AEMO – Australia 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/>
                </a:solidFill>
                <a:latin typeface="Montserrat" panose="00000500000000000000" pitchFamily="2" charset="0"/>
              </a:rPr>
              <a:t>Fingrid</a:t>
            </a: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 – Finland 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MISO – U.S.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ERCOT (drat) – U.S. 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ENTSO-E (draft) - Europe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4018C-5B01-47A2-1101-C225433F587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OEMs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SMA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Tesla 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/>
                </a:solidFill>
                <a:latin typeface="Montserrat" panose="00000500000000000000" pitchFamily="2" charset="0"/>
              </a:rPr>
              <a:t>Sungrow</a:t>
            </a:r>
            <a:endParaRPr lang="en-US" sz="2000" b="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Power Electronics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Hitachi Energy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Siemens (e-STATCOM)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EPC Power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GP Tech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Montserrat" panose="00000500000000000000" pitchFamily="2" charset="0"/>
              </a:rPr>
              <a:t>GE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endParaRPr lang="en-US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47A2FA-D728-C189-0A59-3D78EE104566}"/>
              </a:ext>
            </a:extLst>
          </p:cNvPr>
          <p:cNvSpPr txBox="1"/>
          <p:nvPr/>
        </p:nvSpPr>
        <p:spPr>
          <a:xfrm>
            <a:off x="592880" y="6059164"/>
            <a:ext cx="11215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https://www.esig.energy/working-users-groups/reliability/grid-forming/gfm-landscape/projects/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85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DBAC8-1ED3-FDEF-9AD5-ED78E13D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G-PST/ESIG Webinar: GFM Technology Adoption in ERCOT – Status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E5EAA-AA60-45CF-1925-8502807E40C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15392" y="1855789"/>
            <a:ext cx="4778032" cy="4435283"/>
          </a:xfrm>
        </p:spPr>
        <p:txBody>
          <a:bodyPr/>
          <a:lstStyle/>
          <a:p>
            <a:pPr algn="l"/>
            <a:r>
              <a:rPr lang="en-US" b="1" i="0" dirty="0">
                <a:solidFill>
                  <a:srgbClr val="222222"/>
                </a:solidFill>
                <a:effectLst/>
                <a:latin typeface="var(--tec-font-family-sans-serif)"/>
              </a:rPr>
              <a:t>November 12 @ 4:00 pm - 5:00 pm EST</a:t>
            </a:r>
          </a:p>
          <a:p>
            <a:pPr algn="l"/>
            <a:r>
              <a:rPr lang="en-US" b="0" i="0" u="none" strike="noStrike" dirty="0">
                <a:solidFill>
                  <a:srgbClr val="3366FF"/>
                </a:solidFill>
                <a:effectLst/>
                <a:latin typeface="Roboto" panose="02000000000000000000" pitchFamily="2" charset="0"/>
                <a:hlinkClick r:id="rId2"/>
              </a:rPr>
              <a:t>Download Presentation</a:t>
            </a:r>
            <a:endParaRPr lang="en-US" b="0" i="0" dirty="0">
              <a:solidFill>
                <a:srgbClr val="222222"/>
              </a:solidFill>
              <a:effectLst/>
              <a:latin typeface="inherit"/>
            </a:endParaRPr>
          </a:p>
          <a:p>
            <a:pPr algn="l"/>
            <a:r>
              <a:rPr lang="en-US" b="0" i="0" u="none" strike="noStrike" dirty="0">
                <a:solidFill>
                  <a:srgbClr val="3366FF"/>
                </a:solidFill>
                <a:effectLst/>
                <a:latin typeface="Roboto" panose="02000000000000000000" pitchFamily="2" charset="0"/>
                <a:hlinkClick r:id="rId3"/>
              </a:rPr>
              <a:t>View Webinar Recording</a:t>
            </a:r>
            <a:endParaRPr lang="en-US" b="0" i="0" dirty="0">
              <a:solidFill>
                <a:srgbClr val="222222"/>
              </a:solidFill>
              <a:effectLst/>
              <a:latin typeface="inherit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1003 registered / 302 attended</a:t>
            </a: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CAE67-2F0A-B4AC-8576-7C2DF23EE7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884"/>
          <a:stretch/>
        </p:blipFill>
        <p:spPr>
          <a:xfrm>
            <a:off x="839565" y="1868945"/>
            <a:ext cx="5775827" cy="34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4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2A884-997C-B22E-639D-E7AEAEF5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IBR Interconnection Requirements Status and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263EB-886F-2F58-5A2C-3CBECECE68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49658" y="1855789"/>
            <a:ext cx="7143766" cy="4435283"/>
          </a:xfrm>
        </p:spPr>
        <p:txBody>
          <a:bodyPr/>
          <a:lstStyle/>
          <a:p>
            <a:pPr marL="0" indent="0"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ESIG’s new brief summarizes the current status of efforts to improve interconnection standards for IBRs, including:</a:t>
            </a:r>
          </a:p>
          <a:p>
            <a:pPr marL="282575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sz="16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IEEE Standard 2800-2022, four adoption strategies and their pros and cons</a:t>
            </a:r>
          </a:p>
          <a:p>
            <a:pPr marL="282575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rgbClr val="222222"/>
                </a:solidFill>
                <a:latin typeface="Montserrat" panose="00000500000000000000" pitchFamily="2" charset="0"/>
              </a:rPr>
              <a:t>T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he status of continued industry discussion around updates to IEEE Standard 2800-2022</a:t>
            </a:r>
          </a:p>
          <a:p>
            <a:pPr marL="282575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sz="16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FERC Order 901 and North American Electric Reliability Corporation (NERC) reliability standards</a:t>
            </a:r>
          </a:p>
          <a:p>
            <a:pPr marL="282575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sz="16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Overarching efforts by the </a:t>
            </a:r>
            <a:r>
              <a:rPr lang="en-US" sz="1600" b="0" i="0" u="sng" dirty="0">
                <a:solidFill>
                  <a:srgbClr val="137EBF"/>
                </a:solidFill>
                <a:effectLst/>
                <a:latin typeface="Montserrat" panose="00000500000000000000" pitchFamily="2" charset="0"/>
                <a:hlinkClick r:id="rId2"/>
              </a:rPr>
              <a:t>DOE i2X Forum for the Implementation of Reliability Standards (FIRST)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, which is focused on the cohesive implementation of solutions related to standards outlined in the </a:t>
            </a:r>
            <a:r>
              <a:rPr lang="en-US" sz="1600" b="0" i="0" u="sng" dirty="0">
                <a:solidFill>
                  <a:srgbClr val="137EBF"/>
                </a:solidFill>
                <a:effectLst/>
                <a:latin typeface="Montserrat" panose="00000500000000000000" pitchFamily="2" charset="0"/>
                <a:hlinkClick r:id="rId3"/>
              </a:rPr>
              <a:t>i2X Roadmap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 and leverages insights from early adopters</a:t>
            </a:r>
          </a:p>
          <a:p>
            <a:pPr marL="282575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sz="16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The rapid pace of the energy transition calls for proactive steps to mitigate risks, and industry stakeholders are encouraged to stay engaged</a:t>
            </a:r>
          </a:p>
          <a:p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D172D0D8-EA5B-7601-C242-0D5E4538EA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1"/>
          <a:stretch/>
        </p:blipFill>
        <p:spPr>
          <a:xfrm>
            <a:off x="762000" y="1855789"/>
            <a:ext cx="3262464" cy="42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2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C23A-E936-B817-4AC1-E372A070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PES GM 2024 Panel on IBR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BA430-9967-89B3-B96C-CAA6AA92AE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06216" y="1855789"/>
            <a:ext cx="6887208" cy="4435283"/>
          </a:xfrm>
        </p:spPr>
        <p:txBody>
          <a:bodyPr/>
          <a:lstStyle/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Summary of </a:t>
            </a:r>
            <a:r>
              <a:rPr lang="en-US" sz="1800" dirty="0">
                <a:solidFill>
                  <a:srgbClr val="222222"/>
                </a:solidFill>
                <a:latin typeface="Montserrat" panose="00000500000000000000" pitchFamily="2" charset="0"/>
              </a:rPr>
              <a:t>the IEEE PES GM 2024 panel, 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focused on the integration of IBRs. </a:t>
            </a:r>
          </a:p>
          <a:p>
            <a:pPr marL="171450" indent="-17145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The panel included SMEs from Vestas, the MISO, EPE, Elevate Energy, and Dominion Energy.</a:t>
            </a:r>
          </a:p>
          <a:p>
            <a:pPr marL="171450" indent="-171450" algn="l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Key points discussed included: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the reliability challenges of IBRs,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modeling issues, and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the development of standards for their effective integration, as required by recent FERC </a:t>
            </a:r>
            <a:r>
              <a:rPr lang="en-US" sz="1800" dirty="0">
                <a:solidFill>
                  <a:srgbClr val="222222"/>
                </a:solidFill>
                <a:latin typeface="Montserrat" panose="00000500000000000000" pitchFamily="2" charset="0"/>
              </a:rPr>
              <a:t>O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rders. </a:t>
            </a:r>
          </a:p>
          <a:p>
            <a:endParaRPr lang="en-US" sz="1800" dirty="0">
              <a:latin typeface="Montserrat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429C12-9B04-D359-4AF2-8784A329D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770269"/>
            <a:ext cx="3421872" cy="44362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817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C7AB9-2C4D-D198-21B8-78DE58C7A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FERC Order 901 – NERC Milestone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E7560-D3DA-CB44-2660-3D3BB8E08E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4543" y="1699034"/>
            <a:ext cx="7887787" cy="4435283"/>
          </a:xfrm>
        </p:spPr>
        <p:txBody>
          <a:bodyPr/>
          <a:lstStyle/>
          <a:p>
            <a:pPr marL="173038" indent="-17303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NERC addressed </a:t>
            </a:r>
            <a:r>
              <a:rPr lang="en-US" b="1" dirty="0">
                <a:latin typeface="Montserrat" panose="00000500000000000000" pitchFamily="2" charset="0"/>
              </a:rPr>
              <a:t>Milestone 2 </a:t>
            </a:r>
            <a:r>
              <a:rPr lang="en-US" dirty="0">
                <a:latin typeface="Montserrat" panose="00000500000000000000" pitchFamily="2" charset="0"/>
              </a:rPr>
              <a:t>of FERC Order 901 through enhancements to the following projects:</a:t>
            </a:r>
          </a:p>
          <a:p>
            <a:pPr marL="401638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dirty="0">
                <a:latin typeface="Montserrat" panose="00000500000000000000" pitchFamily="2" charset="0"/>
                <a:hlinkClick r:id="rId2"/>
              </a:rPr>
              <a:t>Project 2020-02 Modifications to PRC-024 (Generator Ride-through)</a:t>
            </a:r>
            <a:endParaRPr lang="en-US" dirty="0">
              <a:latin typeface="Montserrat" panose="00000500000000000000" pitchFamily="2" charset="0"/>
            </a:endParaRPr>
          </a:p>
          <a:p>
            <a:pPr marL="631825" lvl="2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rgbClr val="00B050"/>
                </a:solidFill>
                <a:latin typeface="Montserrat" panose="00000500000000000000" pitchFamily="2" charset="0"/>
              </a:rPr>
              <a:t>Filed with FERC on 11/04/2024</a:t>
            </a:r>
            <a:r>
              <a:rPr lang="en-US" dirty="0">
                <a:latin typeface="Montserrat" panose="00000500000000000000" pitchFamily="2" charset="0"/>
              </a:rPr>
              <a:t>*</a:t>
            </a:r>
            <a:r>
              <a:rPr lang="en-US" dirty="0">
                <a:solidFill>
                  <a:srgbClr val="00B050"/>
                </a:solidFill>
                <a:latin typeface="Montserrat" panose="00000500000000000000" pitchFamily="2" charset="0"/>
              </a:rPr>
              <a:t> </a:t>
            </a:r>
            <a:r>
              <a:rPr lang="en-US" dirty="0">
                <a:latin typeface="Montserrat" panose="00000500000000000000" pitchFamily="2" charset="0"/>
              </a:rPr>
              <a:t>– </a:t>
            </a:r>
            <a:r>
              <a:rPr lang="en-US" dirty="0">
                <a:latin typeface="Montserrat" panose="00000500000000000000" pitchFamily="2" charset="0"/>
                <a:hlinkClick r:id="rId3"/>
              </a:rPr>
              <a:t>RM25-3-000</a:t>
            </a:r>
            <a:endParaRPr lang="en-US" dirty="0">
              <a:latin typeface="Montserrat" panose="00000500000000000000" pitchFamily="2" charset="0"/>
            </a:endParaRPr>
          </a:p>
          <a:p>
            <a:pPr marL="631825" lvl="2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latin typeface="Montserrat" panose="00000500000000000000" pitchFamily="2" charset="0"/>
              </a:rPr>
              <a:t>*</a:t>
            </a:r>
            <a:r>
              <a:rPr lang="en-US" dirty="0">
                <a:solidFill>
                  <a:srgbClr val="FF0000"/>
                </a:solidFill>
                <a:latin typeface="Montserrat" panose="00000500000000000000" pitchFamily="2" charset="0"/>
              </a:rPr>
              <a:t>Required intervention from NERC Board of Trustees</a:t>
            </a:r>
          </a:p>
          <a:p>
            <a:pPr marL="401638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dirty="0">
                <a:latin typeface="Montserrat" panose="00000500000000000000" pitchFamily="2" charset="0"/>
                <a:hlinkClick r:id="rId4"/>
              </a:rPr>
              <a:t>Project 2021-04 Modifications to PRC-002</a:t>
            </a:r>
            <a:endParaRPr lang="en-US" dirty="0">
              <a:latin typeface="Montserrat" panose="00000500000000000000" pitchFamily="2" charset="0"/>
            </a:endParaRPr>
          </a:p>
          <a:p>
            <a:pPr marL="631825" lvl="2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rgbClr val="00B050"/>
                </a:solidFill>
                <a:latin typeface="Montserrat" panose="00000500000000000000" pitchFamily="2" charset="0"/>
              </a:rPr>
              <a:t>Filed with FERC on 11/04/2024 </a:t>
            </a:r>
            <a:r>
              <a:rPr lang="en-US" dirty="0">
                <a:latin typeface="Montserrat" panose="00000500000000000000" pitchFamily="2" charset="0"/>
              </a:rPr>
              <a:t>– </a:t>
            </a:r>
            <a:r>
              <a:rPr lang="en-US" dirty="0">
                <a:latin typeface="Montserrat" panose="00000500000000000000" pitchFamily="2" charset="0"/>
                <a:hlinkClick r:id="rId5"/>
              </a:rPr>
              <a:t>RD25-2-000</a:t>
            </a:r>
            <a:endParaRPr lang="en-US" dirty="0">
              <a:latin typeface="Montserrat" panose="00000500000000000000" pitchFamily="2" charset="0"/>
            </a:endParaRPr>
          </a:p>
          <a:p>
            <a:pPr marL="401638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dirty="0">
                <a:latin typeface="Montserrat" panose="00000500000000000000" pitchFamily="2" charset="0"/>
                <a:hlinkClick r:id="rId6"/>
              </a:rPr>
              <a:t>Project 2023-02 Analysis and Mitigation of BES Inverter-Based Resource Performance Issues</a:t>
            </a:r>
            <a:endParaRPr lang="en-US" dirty="0">
              <a:latin typeface="Montserrat" panose="00000500000000000000" pitchFamily="2" charset="0"/>
            </a:endParaRPr>
          </a:p>
          <a:p>
            <a:pPr marL="631825" lvl="2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rgbClr val="00B050"/>
                </a:solidFill>
                <a:latin typeface="Montserrat" panose="00000500000000000000" pitchFamily="2" charset="0"/>
              </a:rPr>
              <a:t>Filed with FERC on 11/04/2024 </a:t>
            </a:r>
            <a:r>
              <a:rPr lang="en-US" dirty="0">
                <a:latin typeface="Montserrat" panose="00000500000000000000" pitchFamily="2" charset="0"/>
              </a:rPr>
              <a:t>– </a:t>
            </a:r>
            <a:r>
              <a:rPr lang="en-US" dirty="0">
                <a:latin typeface="Montserrat" panose="00000500000000000000" pitchFamily="2" charset="0"/>
                <a:hlinkClick r:id="rId7"/>
              </a:rPr>
              <a:t>RD25-3-000</a:t>
            </a:r>
            <a:endParaRPr lang="en-US" dirty="0">
              <a:latin typeface="Montserrat" panose="00000500000000000000" pitchFamily="2" charset="0"/>
            </a:endParaRPr>
          </a:p>
          <a:p>
            <a:pPr marL="914401" lvl="2" indent="-17303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Montserrat" panose="00000500000000000000" pitchFamily="2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1ECFA-006D-43C7-9590-01B13B9657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2206" y="1592164"/>
            <a:ext cx="3426249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46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0F32D-01DB-828B-CEE2-0E4C16E90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DFA6D-2EB3-FCAF-5B60-FCEF63505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PRC-029 – NERC Board Invoked Rule 321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B93B9-8432-9235-CD58-95D297BDA2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9345" y="1816600"/>
            <a:ext cx="6810671" cy="4436154"/>
          </a:xfrm>
        </p:spPr>
        <p:txBody>
          <a:bodyPr/>
          <a:lstStyle/>
          <a:p>
            <a:pPr marL="173038" indent="-17303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NERC Board of Trustees invoked </a:t>
            </a:r>
            <a:r>
              <a:rPr lang="en-US" b="1" dirty="0">
                <a:latin typeface="Montserrat" panose="00000500000000000000" pitchFamily="2" charset="0"/>
              </a:rPr>
              <a:t>Section 321 </a:t>
            </a:r>
            <a:r>
              <a:rPr lang="en-US" dirty="0">
                <a:latin typeface="Montserrat" panose="00000500000000000000" pitchFamily="2" charset="0"/>
              </a:rPr>
              <a:t>of NERC’s </a:t>
            </a:r>
            <a:r>
              <a:rPr lang="en-US" dirty="0">
                <a:latin typeface="Montserrat" panose="00000500000000000000" pitchFamily="2" charset="0"/>
                <a:hlinkClick r:id="rId3"/>
              </a:rPr>
              <a:t>Rules of Procedure </a:t>
            </a:r>
            <a:r>
              <a:rPr lang="en-US" dirty="0">
                <a:latin typeface="Montserrat" panose="00000500000000000000" pitchFamily="2" charset="0"/>
              </a:rPr>
              <a:t>(ROP) after multiple failed ballots</a:t>
            </a:r>
          </a:p>
          <a:p>
            <a:pPr marL="401638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dirty="0">
                <a:latin typeface="Montserrat" panose="00000500000000000000" pitchFamily="2" charset="0"/>
              </a:rPr>
              <a:t>Consistent with Section 321.2 of the NERC ROP NERC convened a technical conference on September 4-5, 2024</a:t>
            </a:r>
          </a:p>
          <a:p>
            <a:pPr marL="173038" indent="-17303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This conference served as a venue for industry to discuss: </a:t>
            </a:r>
          </a:p>
          <a:p>
            <a:pPr marL="401638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dirty="0">
                <a:latin typeface="Montserrat" panose="00000500000000000000" pitchFamily="2" charset="0"/>
              </a:rPr>
              <a:t>Frequency ride through criteria</a:t>
            </a:r>
          </a:p>
          <a:p>
            <a:pPr marL="401638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dirty="0">
                <a:latin typeface="Montserrat" panose="00000500000000000000" pitchFamily="2" charset="0"/>
              </a:rPr>
              <a:t>Exemptions to frequency ride through criteria</a:t>
            </a:r>
          </a:p>
          <a:p>
            <a:pPr marL="173038" indent="-17303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2" charset="0"/>
              </a:rPr>
              <a:t>Feedback was incorporated</a:t>
            </a:r>
            <a:r>
              <a:rPr lang="en-US" dirty="0">
                <a:latin typeface="Montserrat" panose="00000500000000000000" pitchFamily="2" charset="0"/>
              </a:rPr>
              <a:t> into the final balloted version of PRC-029-1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endParaRPr lang="en-US" dirty="0">
              <a:latin typeface="Montserrat" panose="00000500000000000000" pitchFamily="2" charset="0"/>
            </a:endParaRPr>
          </a:p>
          <a:p>
            <a:pPr marL="173038" indent="-17303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Montserrat" panose="00000500000000000000" pitchFamily="2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4D519-101A-BB94-6948-9986374B1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758" y="2116183"/>
            <a:ext cx="5294242" cy="3640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C460C-F73D-FC4D-2B65-F3448B8EC463}"/>
              </a:ext>
            </a:extLst>
          </p:cNvPr>
          <p:cNvSpPr txBox="1"/>
          <p:nvPr/>
        </p:nvSpPr>
        <p:spPr>
          <a:xfrm>
            <a:off x="307492" y="6374163"/>
            <a:ext cx="5343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NERC Memo to: NERC Board of Trustees and Stakeholders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1682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5AA74-4E03-AB4A-BABC-46E7C2A2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4B3CA-E8AD-93C1-7378-72F49ECD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FERC Order 901 – NERC Milestone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7DFAC-8C46-8590-EC7D-825C7C7017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9121" y="1593669"/>
            <a:ext cx="7726679" cy="4500154"/>
          </a:xfrm>
        </p:spPr>
        <p:txBody>
          <a:bodyPr/>
          <a:lstStyle/>
          <a:p>
            <a:pPr marL="173038" indent="-17303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NERC Issued a </a:t>
            </a:r>
            <a:r>
              <a:rPr lang="en-US" dirty="0">
                <a:latin typeface="Montserrat" panose="00000500000000000000" pitchFamily="2" charset="0"/>
                <a:hlinkClick r:id="rId2"/>
              </a:rPr>
              <a:t>Summary of Milestone 3 </a:t>
            </a:r>
            <a:r>
              <a:rPr lang="en-US" dirty="0">
                <a:latin typeface="Montserrat" panose="00000500000000000000" pitchFamily="2" charset="0"/>
              </a:rPr>
              <a:t>in October, 2024</a:t>
            </a:r>
          </a:p>
          <a:p>
            <a:pPr marL="173038" indent="-17303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Key Messages:</a:t>
            </a:r>
          </a:p>
          <a:p>
            <a:pPr marL="401638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dirty="0">
                <a:latin typeface="Montserrat" panose="00000500000000000000" pitchFamily="2" charset="0"/>
              </a:rPr>
              <a:t>“… additional model types must be used for local reliability studies during the interconnection process, following commissioning to validate as-built performance, and through ongoing validation…”</a:t>
            </a:r>
          </a:p>
          <a:p>
            <a:pPr marL="401638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dirty="0">
                <a:latin typeface="Montserrat" panose="00000500000000000000" pitchFamily="2" charset="0"/>
              </a:rPr>
              <a:t>Not all projects address Order No. 901 directives directly but are included as a single solution approach</a:t>
            </a:r>
          </a:p>
          <a:p>
            <a:pPr marL="401638" lvl="1" indent="-23018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‒"/>
            </a:pPr>
            <a:r>
              <a:rPr lang="en-US" dirty="0">
                <a:latin typeface="Montserrat" panose="00000500000000000000" pitchFamily="2" charset="0"/>
              </a:rPr>
              <a:t>Industry is encouraged to engage with drafting teams early </a:t>
            </a:r>
          </a:p>
          <a:p>
            <a:pPr marL="173038" indent="-17303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NERC is holding a </a:t>
            </a:r>
            <a:r>
              <a:rPr lang="en-US" dirty="0">
                <a:latin typeface="Montserrat" panose="00000500000000000000" pitchFamily="2" charset="0"/>
                <a:hlinkClick r:id="rId3"/>
              </a:rPr>
              <a:t>Technical Workshop</a:t>
            </a:r>
            <a:r>
              <a:rPr lang="en-US" dirty="0">
                <a:latin typeface="Montserrat" panose="00000500000000000000" pitchFamily="2" charset="0"/>
              </a:rPr>
              <a:t> on </a:t>
            </a:r>
            <a:r>
              <a:rPr lang="en-US" b="1" dirty="0">
                <a:latin typeface="Montserrat" panose="00000500000000000000" pitchFamily="2" charset="0"/>
              </a:rPr>
              <a:t>January 15-16, 2025</a:t>
            </a:r>
          </a:p>
          <a:p>
            <a:pPr marL="573088" lvl="1" indent="-173038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Montserrat" panose="00000500000000000000" pitchFamily="2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41C13-57B5-9304-88C3-005DBBF91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6965"/>
            <a:ext cx="4308267" cy="49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670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10">
      <a:dk1>
        <a:srgbClr val="000000"/>
      </a:dk1>
      <a:lt1>
        <a:srgbClr val="FFFFFF"/>
      </a:lt1>
      <a:dk2>
        <a:srgbClr val="A7A9AC"/>
      </a:dk2>
      <a:lt2>
        <a:srgbClr val="D8D9DA"/>
      </a:lt2>
      <a:accent1>
        <a:srgbClr val="265A9A"/>
      </a:accent1>
      <a:accent2>
        <a:srgbClr val="BE4A02"/>
      </a:accent2>
      <a:accent3>
        <a:srgbClr val="CADCF2"/>
      </a:accent3>
      <a:accent4>
        <a:srgbClr val="F26641"/>
      </a:accent4>
      <a:accent5>
        <a:srgbClr val="008BCC"/>
      </a:accent5>
      <a:accent6>
        <a:srgbClr val="6A737B"/>
      </a:accent6>
      <a:hlink>
        <a:srgbClr val="005392"/>
      </a:hlink>
      <a:folHlink>
        <a:srgbClr val="92929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G Template v7" id="{9317A526-92A2-4249-AC38-3F93A71DC91E}" vid="{12247FAB-A178-4B20-B029-95659910E546}"/>
    </a:ext>
  </a:extLst>
</a:theme>
</file>

<file path=ppt/theme/theme2.xml><?xml version="1.0" encoding="utf-8"?>
<a:theme xmlns:a="http://schemas.openxmlformats.org/drawingml/2006/main" name="1_EERE PPT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ETO-EERE-2023-Template-wide" id="{82B112A1-CD6C-4D57-9319-133D181EAA1E}" vid="{982BB465-4BB5-4854-ACB9-30E3BBA3E4E5}"/>
    </a:ext>
  </a:extLst>
</a:theme>
</file>

<file path=ppt/theme/theme3.xml><?xml version="1.0" encoding="utf-8"?>
<a:theme xmlns:a="http://schemas.openxmlformats.org/drawingml/2006/main" name="EERE PPT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ETO 2024 Peer Review Presentation Template" id="{45D12A91-7E55-4E68-9733-229655AA6808}" vid="{1B503DD1-4AB7-435B-BCA5-CAF28FF4019E}"/>
    </a:ext>
  </a:extLst>
</a:theme>
</file>

<file path=ppt/theme/theme4.xml><?xml version="1.0" encoding="utf-8"?>
<a:theme xmlns:a="http://schemas.openxmlformats.org/drawingml/2006/main" name="EPRI 2022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_FINAL" id="{B423788E-C16E-924F-AE7E-DB33C7376178}" vid="{50EA9ABB-EE54-8646-8B56-C93BD2B56E7D}"/>
    </a:ext>
  </a:extLst>
</a:theme>
</file>

<file path=ppt/theme/theme5.xml><?xml version="1.0" encoding="utf-8"?>
<a:theme xmlns:a="http://schemas.openxmlformats.org/drawingml/2006/main" name="SETO-PPT-widescreen-template-2017">
  <a:themeElements>
    <a:clrScheme name="Custom 4">
      <a:dk1>
        <a:srgbClr val="4B545D"/>
      </a:dk1>
      <a:lt1>
        <a:srgbClr val="FFFFFF"/>
      </a:lt1>
      <a:dk2>
        <a:srgbClr val="4B545D"/>
      </a:dk2>
      <a:lt2>
        <a:srgbClr val="E3E4E5"/>
      </a:lt2>
      <a:accent1>
        <a:srgbClr val="F18F25"/>
      </a:accent1>
      <a:accent2>
        <a:srgbClr val="EE6525"/>
      </a:accent2>
      <a:accent3>
        <a:srgbClr val="FDC125"/>
      </a:accent3>
      <a:accent4>
        <a:srgbClr val="C10B1E"/>
      </a:accent4>
      <a:accent5>
        <a:srgbClr val="1C997B"/>
      </a:accent5>
      <a:accent6>
        <a:srgbClr val="1B8EB4"/>
      </a:accent6>
      <a:hlink>
        <a:srgbClr val="1C7AA5"/>
      </a:hlink>
      <a:folHlink>
        <a:srgbClr val="B3B3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Energy Innov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2558"/>
      </a:accent1>
      <a:accent2>
        <a:srgbClr val="FBAF40"/>
      </a:accent2>
      <a:accent3>
        <a:srgbClr val="D5D5D5"/>
      </a:accent3>
      <a:accent4>
        <a:srgbClr val="919191"/>
      </a:accent4>
      <a:accent5>
        <a:srgbClr val="F2A436"/>
      </a:accent5>
      <a:accent6>
        <a:srgbClr val="929292"/>
      </a:accent6>
      <a:hlink>
        <a:srgbClr val="005392"/>
      </a:hlink>
      <a:folHlink>
        <a:srgbClr val="92929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G Workshop GFM Presentation" id="{87531808-6D3E-4CA0-9F13-8BECDECC0DFD}" vid="{C841E32D-BD76-44A1-B13A-11D75AD0D64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ESIG Workshop GFM Presentation</Template>
  <TotalTime>69359</TotalTime>
  <Words>1656</Words>
  <Application>Microsoft Office PowerPoint</Application>
  <PresentationFormat>Widescreen</PresentationFormat>
  <Paragraphs>142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40" baseType="lpstr">
      <vt:lpstr>ＭＳ Ｐゴシック</vt:lpstr>
      <vt:lpstr>Adobe Garamond Pro</vt:lpstr>
      <vt:lpstr>Aptos</vt:lpstr>
      <vt:lpstr>Arial</vt:lpstr>
      <vt:lpstr>Calibri</vt:lpstr>
      <vt:lpstr>Calibri Light</vt:lpstr>
      <vt:lpstr>Century Gothic</vt:lpstr>
      <vt:lpstr>Courier New</vt:lpstr>
      <vt:lpstr>EB Garamond</vt:lpstr>
      <vt:lpstr>Franklin Gothic Book</vt:lpstr>
      <vt:lpstr>Franklin Gothic Medium</vt:lpstr>
      <vt:lpstr>inherit</vt:lpstr>
      <vt:lpstr>Montserrat</vt:lpstr>
      <vt:lpstr>Montserrat Medium</vt:lpstr>
      <vt:lpstr>Montserrat SemiBold</vt:lpstr>
      <vt:lpstr>Noto Sans Symbols</vt:lpstr>
      <vt:lpstr>Roboto</vt:lpstr>
      <vt:lpstr>Times New Roman</vt:lpstr>
      <vt:lpstr>var(--tec-font-family-sans-serif)</vt:lpstr>
      <vt:lpstr>Wingdings</vt:lpstr>
      <vt:lpstr>2_Office Theme</vt:lpstr>
      <vt:lpstr>1_EERE PPT</vt:lpstr>
      <vt:lpstr>EERE PPT</vt:lpstr>
      <vt:lpstr>EPRI 2022 Standard Template - LIGHT</vt:lpstr>
      <vt:lpstr>SETO-PPT-widescreen-template-2017</vt:lpstr>
      <vt:lpstr>1_Office Theme</vt:lpstr>
      <vt:lpstr>ERCOT IBRTF: NERC and Other Industry Updates</vt:lpstr>
      <vt:lpstr>MISO GFM BESS Requirements Moving Forward</vt:lpstr>
      <vt:lpstr>GFM Progress Globally</vt:lpstr>
      <vt:lpstr>G-PST/ESIG Webinar: GFM Technology Adoption in ERCOT – Status Update</vt:lpstr>
      <vt:lpstr>IBR Interconnection Requirements Status and Needs</vt:lpstr>
      <vt:lpstr>IEEE PES GM 2024 Panel on IBR Integration</vt:lpstr>
      <vt:lpstr>FERC Order 901 – NERC Milestone 2</vt:lpstr>
      <vt:lpstr>PRC-029 – NERC Board Invoked Rule 321</vt:lpstr>
      <vt:lpstr>FERC Order 901 – NERC Milestone 3</vt:lpstr>
      <vt:lpstr>DOE i2X FIRST - Forum for the Implementation of Reliability Standards for Transmission</vt:lpstr>
      <vt:lpstr>DOE i2x FIRST Past and Upcoming Meetings </vt:lpstr>
      <vt:lpstr>ESIG Fall Technical Workshop, Relevant Sessions </vt:lpstr>
      <vt:lpstr>ESIG Fall Technical Workshop, Relevant Sessions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 Forming Technology in Energy Systems Integration</dc:title>
  <dc:creator>Julia Matevosyan</dc:creator>
  <cp:lastModifiedBy>Julia Matevosyan</cp:lastModifiedBy>
  <cp:revision>29</cp:revision>
  <cp:lastPrinted>2024-10-15T22:25:00Z</cp:lastPrinted>
  <dcterms:created xsi:type="dcterms:W3CDTF">2022-05-16T15:19:42Z</dcterms:created>
  <dcterms:modified xsi:type="dcterms:W3CDTF">2024-11-15T14:55:06Z</dcterms:modified>
</cp:coreProperties>
</file>