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556" r:id="rId3"/>
    <p:sldId id="501" r:id="rId4"/>
    <p:sldId id="575" r:id="rId5"/>
    <p:sldId id="605" r:id="rId6"/>
    <p:sldId id="1319" r:id="rId7"/>
    <p:sldId id="1333" r:id="rId8"/>
    <p:sldId id="610" r:id="rId9"/>
    <p:sldId id="659" r:id="rId10"/>
    <p:sldId id="1339" r:id="rId11"/>
    <p:sldId id="1340" r:id="rId12"/>
    <p:sldId id="1341" r:id="rId13"/>
    <p:sldId id="1342" r:id="rId14"/>
    <p:sldId id="1296" r:id="rId15"/>
    <p:sldId id="591" r:id="rId16"/>
    <p:sldId id="1335" r:id="rId17"/>
    <p:sldId id="1343" r:id="rId18"/>
    <p:sldId id="1344" r:id="rId19"/>
    <p:sldId id="1345" r:id="rId20"/>
    <p:sldId id="1331" r:id="rId21"/>
    <p:sldId id="1338" r:id="rId22"/>
    <p:sldId id="1346" r:id="rId23"/>
    <p:sldId id="449" r:id="rId24"/>
    <p:sldId id="1317" r:id="rId25"/>
    <p:sldId id="6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83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B7AC9-B032-481B-B348-9C76577A14AF}" v="4" dt="2024-11-14T21:17:1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DDE0B-91CE-488F-90D7-77F6EDD072A5}"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476E5-10ED-4839-85A3-2E6AB024543F}" type="slidenum">
              <a:rPr lang="en-US" smtClean="0"/>
              <a:t>‹#›</a:t>
            </a:fld>
            <a:endParaRPr lang="en-US"/>
          </a:p>
        </p:txBody>
      </p:sp>
    </p:spTree>
    <p:extLst>
      <p:ext uri="{BB962C8B-B14F-4D97-AF65-F5344CB8AC3E}">
        <p14:creationId xmlns:p14="http://schemas.microsoft.com/office/powerpoint/2010/main" val="252995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AAE0E1D-B7D6-3623-B84A-5652E9BCF44D}"/>
              </a:ext>
            </a:extLst>
          </p:cNvPr>
          <p:cNvSpPr>
            <a:spLocks noGrp="1" noChangeArrowheads="1"/>
          </p:cNvSpPr>
          <p:nvPr>
            <p:ph type="sldNum" sz="quarter" idx="5"/>
          </p:nvPr>
        </p:nvSpPr>
        <p:spPr>
          <a:noFill/>
        </p:spPr>
        <p:txBody>
          <a:bodyPr/>
          <a:lstStyle>
            <a:lvl1pPr algn="r" defTabSz="900113">
              <a:defRPr b="1">
                <a:solidFill>
                  <a:schemeClr val="tx1"/>
                </a:solidFill>
                <a:latin typeface="GE Inspira" panose="020F0603030400020203" pitchFamily="34" charset="0"/>
              </a:defRPr>
            </a:lvl1pPr>
            <a:lvl2pPr marL="742950" indent="-285750" algn="r" defTabSz="900113">
              <a:defRPr b="1">
                <a:solidFill>
                  <a:schemeClr val="tx1"/>
                </a:solidFill>
                <a:latin typeface="GE Inspira" panose="020F0603030400020203" pitchFamily="34" charset="0"/>
              </a:defRPr>
            </a:lvl2pPr>
            <a:lvl3pPr marL="1143000" indent="-228600" algn="r" defTabSz="900113">
              <a:defRPr b="1">
                <a:solidFill>
                  <a:schemeClr val="tx1"/>
                </a:solidFill>
                <a:latin typeface="GE Inspira" panose="020F0603030400020203" pitchFamily="34" charset="0"/>
              </a:defRPr>
            </a:lvl3pPr>
            <a:lvl4pPr marL="1600200" indent="-228600" algn="r" defTabSz="900113">
              <a:defRPr b="1">
                <a:solidFill>
                  <a:schemeClr val="tx1"/>
                </a:solidFill>
                <a:latin typeface="GE Inspira" panose="020F0603030400020203" pitchFamily="34" charset="0"/>
              </a:defRPr>
            </a:lvl4pPr>
            <a:lvl5pPr marL="2057400" indent="-228600" algn="r" defTabSz="900113">
              <a:defRPr b="1">
                <a:solidFill>
                  <a:schemeClr val="tx1"/>
                </a:solidFill>
                <a:latin typeface="GE Inspira" panose="020F0603030400020203" pitchFamily="34" charset="0"/>
              </a:defRPr>
            </a:lvl5pPr>
            <a:lvl6pPr marL="2514600" indent="-228600" algn="r" defTabSz="900113" eaLnBrk="0" fontAlgn="base" hangingPunct="0">
              <a:spcBef>
                <a:spcPct val="0"/>
              </a:spcBef>
              <a:spcAft>
                <a:spcPct val="0"/>
              </a:spcAft>
              <a:defRPr b="1">
                <a:solidFill>
                  <a:schemeClr val="tx1"/>
                </a:solidFill>
                <a:latin typeface="GE Inspira" panose="020F0603030400020203" pitchFamily="34" charset="0"/>
              </a:defRPr>
            </a:lvl6pPr>
            <a:lvl7pPr marL="2971800" indent="-228600" algn="r" defTabSz="900113" eaLnBrk="0" fontAlgn="base" hangingPunct="0">
              <a:spcBef>
                <a:spcPct val="0"/>
              </a:spcBef>
              <a:spcAft>
                <a:spcPct val="0"/>
              </a:spcAft>
              <a:defRPr b="1">
                <a:solidFill>
                  <a:schemeClr val="tx1"/>
                </a:solidFill>
                <a:latin typeface="GE Inspira" panose="020F0603030400020203" pitchFamily="34" charset="0"/>
              </a:defRPr>
            </a:lvl7pPr>
            <a:lvl8pPr marL="3429000" indent="-228600" algn="r" defTabSz="900113" eaLnBrk="0" fontAlgn="base" hangingPunct="0">
              <a:spcBef>
                <a:spcPct val="0"/>
              </a:spcBef>
              <a:spcAft>
                <a:spcPct val="0"/>
              </a:spcAft>
              <a:defRPr b="1">
                <a:solidFill>
                  <a:schemeClr val="tx1"/>
                </a:solidFill>
                <a:latin typeface="GE Inspira" panose="020F0603030400020203" pitchFamily="34" charset="0"/>
              </a:defRPr>
            </a:lvl8pPr>
            <a:lvl9pPr marL="3886200" indent="-228600" algn="r" defTabSz="900113" eaLnBrk="0" fontAlgn="base" hangingPunct="0">
              <a:spcBef>
                <a:spcPct val="0"/>
              </a:spcBef>
              <a:spcAft>
                <a:spcPct val="0"/>
              </a:spcAft>
              <a:defRPr b="1">
                <a:solidFill>
                  <a:schemeClr val="tx1"/>
                </a:solidFill>
                <a:latin typeface="GE Inspira" panose="020F0603030400020203" pitchFamily="34" charset="0"/>
              </a:defRPr>
            </a:lvl9pPr>
          </a:lstStyle>
          <a:p>
            <a:fld id="{1558E89A-CC22-485B-9FB1-301718526FF1}" type="slidenum">
              <a:rPr lang="en-US" altLang="en-US" b="0">
                <a:latin typeface="Times" panose="02020603050405020304" pitchFamily="18" charset="0"/>
              </a:rPr>
              <a:pPr/>
              <a:t>2</a:t>
            </a:fld>
            <a:endParaRPr lang="en-US" altLang="en-US" b="0">
              <a:latin typeface="Times" panose="02020603050405020304" pitchFamily="18" charset="0"/>
            </a:endParaRPr>
          </a:p>
        </p:txBody>
      </p:sp>
      <p:sp>
        <p:nvSpPr>
          <p:cNvPr id="31747" name="Rectangle 2">
            <a:extLst>
              <a:ext uri="{FF2B5EF4-FFF2-40B4-BE49-F238E27FC236}">
                <a16:creationId xmlns:a16="http://schemas.microsoft.com/office/drawing/2014/main" id="{1236F198-A0C5-51F7-E56F-E500A5392121}"/>
              </a:ext>
            </a:extLst>
          </p:cNvPr>
          <p:cNvSpPr>
            <a:spLocks noGrp="1" noRot="1" noChangeAspect="1" noChangeArrowheads="1" noTextEdit="1"/>
          </p:cNvSpPr>
          <p:nvPr>
            <p:ph type="sldImg"/>
          </p:nvPr>
        </p:nvSpPr>
        <p:spPr>
          <a:xfrm>
            <a:off x="-69850" y="222250"/>
            <a:ext cx="7408863" cy="4168775"/>
          </a:xfrm>
          <a:ln/>
        </p:spPr>
      </p:sp>
      <p:sp>
        <p:nvSpPr>
          <p:cNvPr id="31748" name="Rectangle 3">
            <a:extLst>
              <a:ext uri="{FF2B5EF4-FFF2-40B4-BE49-F238E27FC236}">
                <a16:creationId xmlns:a16="http://schemas.microsoft.com/office/drawing/2014/main" id="{C55B72EA-35C9-53CC-1722-7A5B2BDA1F4A}"/>
              </a:ext>
            </a:extLst>
          </p:cNvPr>
          <p:cNvSpPr>
            <a:spLocks noGrp="1" noChangeArrowheads="1"/>
          </p:cNvSpPr>
          <p:nvPr>
            <p:ph type="body" idx="1"/>
          </p:nvPr>
        </p:nvSpPr>
        <p:spPr>
          <a:xfrm>
            <a:off x="877888" y="4508500"/>
            <a:ext cx="5500687" cy="4165600"/>
          </a:xfrm>
          <a:noFill/>
        </p:spPr>
        <p:txBody>
          <a:bodyPr/>
          <a:lstStyle/>
          <a:p>
            <a:pPr eaLnBrk="1" hangingPunct="1">
              <a:spcBef>
                <a:spcPct val="0"/>
              </a:spcBef>
            </a:pPr>
            <a:r>
              <a:rPr lang="en-US" altLang="en-US" sz="1800"/>
              <a:t>A wind turbine generation system consists of a tower, a tower base standing on a foundation, the nacelle, and the rotor. </a:t>
            </a:r>
          </a:p>
          <a:p>
            <a:pPr eaLnBrk="1" hangingPunct="1">
              <a:spcBef>
                <a:spcPct val="0"/>
              </a:spcBef>
            </a:pPr>
            <a:r>
              <a:rPr lang="en-US" altLang="en-US" sz="1800"/>
              <a:t>The rotor in modern units consists of three rotor blades which are mounted on the hub. The rotor blades must be marked with color above a defined unit height according to government regulations. This marking warns of the obstruction during the day. The unit may instead have white rotor blades and an additional so-called daytime obstruction marker (white flashing lights on the nacelle). The night marking is implemented with red flashing lights.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5CB9"/>
                </a:solidFill>
              </a:rPr>
              <a:t>Provide under-frequency response when you can and only pre-curtail if you have to</a:t>
            </a:r>
          </a:p>
          <a:p>
            <a:pPr lvl="1"/>
            <a:r>
              <a:rPr lang="en-US" sz="1700" dirty="0">
                <a:solidFill>
                  <a:srgbClr val="005CB9"/>
                </a:solidFill>
              </a:rPr>
              <a:t>ERCOT requires:</a:t>
            </a:r>
          </a:p>
          <a:p>
            <a:pPr lvl="2"/>
            <a:r>
              <a:rPr lang="en-US" sz="1500" dirty="0">
                <a:solidFill>
                  <a:srgbClr val="005CB9"/>
                </a:solidFill>
              </a:rPr>
              <a:t>Generators provide FR when there is headroom</a:t>
            </a:r>
          </a:p>
          <a:p>
            <a:pPr lvl="2"/>
            <a:r>
              <a:rPr lang="en-US" sz="1500" dirty="0">
                <a:solidFill>
                  <a:srgbClr val="005CB9"/>
                </a:solidFill>
              </a:rPr>
              <a:t>VER provides FR when curtailed for other reasons</a:t>
            </a:r>
          </a:p>
          <a:p>
            <a:endParaRPr lang="en-US" sz="1300" dirty="0"/>
          </a:p>
        </p:txBody>
      </p:sp>
      <p:sp>
        <p:nvSpPr>
          <p:cNvPr id="4" name="Slide Number Placeholder 3"/>
          <p:cNvSpPr>
            <a:spLocks noGrp="1"/>
          </p:cNvSpPr>
          <p:nvPr>
            <p:ph type="sldNum" sz="quarter" idx="10"/>
          </p:nvPr>
        </p:nvSpPr>
        <p:spPr/>
        <p:txBody>
          <a:bodyPr/>
          <a:lstStyle/>
          <a:p>
            <a:fld id="{4A55B9BF-99C7-425D-A1C7-4E0B8871658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1991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4D47424-6DD8-715E-5345-5E74C30028A7}"/>
              </a:ext>
            </a:extLst>
          </p:cNvPr>
          <p:cNvSpPr>
            <a:spLocks noGrp="1" noChangeArrowheads="1"/>
          </p:cNvSpPr>
          <p:nvPr>
            <p:ph type="sldNum" sz="quarter" idx="5"/>
          </p:nvPr>
        </p:nvSpPr>
        <p:spPr>
          <a:noFill/>
        </p:spPr>
        <p:txBody>
          <a:bodyPr/>
          <a:lstStyle>
            <a:lvl1pPr algn="r" defTabSz="900113">
              <a:defRPr b="1">
                <a:solidFill>
                  <a:schemeClr val="tx1"/>
                </a:solidFill>
                <a:latin typeface="GE Inspira" panose="020F0603030400020203" pitchFamily="34" charset="0"/>
              </a:defRPr>
            </a:lvl1pPr>
            <a:lvl2pPr marL="742950" indent="-285750" algn="r" defTabSz="900113">
              <a:defRPr b="1">
                <a:solidFill>
                  <a:schemeClr val="tx1"/>
                </a:solidFill>
                <a:latin typeface="GE Inspira" panose="020F0603030400020203" pitchFamily="34" charset="0"/>
              </a:defRPr>
            </a:lvl2pPr>
            <a:lvl3pPr marL="1143000" indent="-228600" algn="r" defTabSz="900113">
              <a:defRPr b="1">
                <a:solidFill>
                  <a:schemeClr val="tx1"/>
                </a:solidFill>
                <a:latin typeface="GE Inspira" panose="020F0603030400020203" pitchFamily="34" charset="0"/>
              </a:defRPr>
            </a:lvl3pPr>
            <a:lvl4pPr marL="1600200" indent="-228600" algn="r" defTabSz="900113">
              <a:defRPr b="1">
                <a:solidFill>
                  <a:schemeClr val="tx1"/>
                </a:solidFill>
                <a:latin typeface="GE Inspira" panose="020F0603030400020203" pitchFamily="34" charset="0"/>
              </a:defRPr>
            </a:lvl4pPr>
            <a:lvl5pPr marL="2057400" indent="-228600" algn="r" defTabSz="900113">
              <a:defRPr b="1">
                <a:solidFill>
                  <a:schemeClr val="tx1"/>
                </a:solidFill>
                <a:latin typeface="GE Inspira" panose="020F0603030400020203" pitchFamily="34" charset="0"/>
              </a:defRPr>
            </a:lvl5pPr>
            <a:lvl6pPr marL="2514600" indent="-228600" algn="r" defTabSz="900113" eaLnBrk="0" fontAlgn="base" hangingPunct="0">
              <a:spcBef>
                <a:spcPct val="0"/>
              </a:spcBef>
              <a:spcAft>
                <a:spcPct val="0"/>
              </a:spcAft>
              <a:defRPr b="1">
                <a:solidFill>
                  <a:schemeClr val="tx1"/>
                </a:solidFill>
                <a:latin typeface="GE Inspira" panose="020F0603030400020203" pitchFamily="34" charset="0"/>
              </a:defRPr>
            </a:lvl6pPr>
            <a:lvl7pPr marL="2971800" indent="-228600" algn="r" defTabSz="900113" eaLnBrk="0" fontAlgn="base" hangingPunct="0">
              <a:spcBef>
                <a:spcPct val="0"/>
              </a:spcBef>
              <a:spcAft>
                <a:spcPct val="0"/>
              </a:spcAft>
              <a:defRPr b="1">
                <a:solidFill>
                  <a:schemeClr val="tx1"/>
                </a:solidFill>
                <a:latin typeface="GE Inspira" panose="020F0603030400020203" pitchFamily="34" charset="0"/>
              </a:defRPr>
            </a:lvl7pPr>
            <a:lvl8pPr marL="3429000" indent="-228600" algn="r" defTabSz="900113" eaLnBrk="0" fontAlgn="base" hangingPunct="0">
              <a:spcBef>
                <a:spcPct val="0"/>
              </a:spcBef>
              <a:spcAft>
                <a:spcPct val="0"/>
              </a:spcAft>
              <a:defRPr b="1">
                <a:solidFill>
                  <a:schemeClr val="tx1"/>
                </a:solidFill>
                <a:latin typeface="GE Inspira" panose="020F0603030400020203" pitchFamily="34" charset="0"/>
              </a:defRPr>
            </a:lvl8pPr>
            <a:lvl9pPr marL="3886200" indent="-228600" algn="r" defTabSz="900113" eaLnBrk="0" fontAlgn="base" hangingPunct="0">
              <a:spcBef>
                <a:spcPct val="0"/>
              </a:spcBef>
              <a:spcAft>
                <a:spcPct val="0"/>
              </a:spcAft>
              <a:defRPr b="1">
                <a:solidFill>
                  <a:schemeClr val="tx1"/>
                </a:solidFill>
                <a:latin typeface="GE Inspira" panose="020F0603030400020203" pitchFamily="34" charset="0"/>
              </a:defRPr>
            </a:lvl9pPr>
          </a:lstStyle>
          <a:p>
            <a:fld id="{2B0C95C8-7E89-41DA-885C-0044B92A25FC}" type="slidenum">
              <a:rPr lang="en-US" altLang="en-US" b="0">
                <a:latin typeface="Times" panose="02020603050405020304" pitchFamily="18" charset="0"/>
              </a:rPr>
              <a:pPr/>
              <a:t>15</a:t>
            </a:fld>
            <a:endParaRPr lang="en-US" altLang="en-US" b="0">
              <a:latin typeface="Times" panose="02020603050405020304" pitchFamily="18" charset="0"/>
            </a:endParaRPr>
          </a:p>
        </p:txBody>
      </p:sp>
      <p:sp>
        <p:nvSpPr>
          <p:cNvPr id="58371" name="Rectangle 2">
            <a:extLst>
              <a:ext uri="{FF2B5EF4-FFF2-40B4-BE49-F238E27FC236}">
                <a16:creationId xmlns:a16="http://schemas.microsoft.com/office/drawing/2014/main" id="{73A73FDC-D339-C65A-FCAA-4040774CAEEA}"/>
              </a:ext>
            </a:extLst>
          </p:cNvPr>
          <p:cNvSpPr>
            <a:spLocks noGrp="1" noRot="1" noChangeAspect="1" noChangeArrowheads="1" noTextEdit="1"/>
          </p:cNvSpPr>
          <p:nvPr>
            <p:ph type="sldImg"/>
          </p:nvPr>
        </p:nvSpPr>
        <p:spPr>
          <a:xfrm>
            <a:off x="-73025" y="222250"/>
            <a:ext cx="7407275" cy="4167188"/>
          </a:xfrm>
          <a:ln/>
        </p:spPr>
      </p:sp>
      <p:sp>
        <p:nvSpPr>
          <p:cNvPr id="58372" name="Rectangle 3">
            <a:extLst>
              <a:ext uri="{FF2B5EF4-FFF2-40B4-BE49-F238E27FC236}">
                <a16:creationId xmlns:a16="http://schemas.microsoft.com/office/drawing/2014/main" id="{402FF6FC-F503-FE00-B3E5-EB36335CBA26}"/>
              </a:ext>
            </a:extLst>
          </p:cNvPr>
          <p:cNvSpPr>
            <a:spLocks noGrp="1" noChangeArrowheads="1"/>
          </p:cNvSpPr>
          <p:nvPr>
            <p:ph type="body" idx="1"/>
          </p:nvPr>
        </p:nvSpPr>
        <p:spPr>
          <a:xfrm>
            <a:off x="877888" y="4506913"/>
            <a:ext cx="5502275" cy="4164012"/>
          </a:xfrm>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4BE5-61C7-94CB-F05B-5C75819C4A6F}"/>
            </a:ext>
          </a:extLst>
        </p:cNvPr>
        <p:cNvGrpSpPr/>
        <p:nvPr/>
      </p:nvGrpSpPr>
      <p:grpSpPr>
        <a:xfrm>
          <a:off x="0" y="0"/>
          <a:ext cx="0" cy="0"/>
          <a:chOff x="0" y="0"/>
          <a:chExt cx="0" cy="0"/>
        </a:xfrm>
      </p:grpSpPr>
      <p:sp>
        <p:nvSpPr>
          <p:cNvPr id="63490" name="Rectangle 7">
            <a:extLst>
              <a:ext uri="{FF2B5EF4-FFF2-40B4-BE49-F238E27FC236}">
                <a16:creationId xmlns:a16="http://schemas.microsoft.com/office/drawing/2014/main" id="{8E137271-6A68-BEFA-A69F-7EDABA70453C}"/>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835511B0-C871-4931-8B3F-3A10CAD11458}"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63491" name="Rectangle 1026">
            <a:extLst>
              <a:ext uri="{FF2B5EF4-FFF2-40B4-BE49-F238E27FC236}">
                <a16:creationId xmlns:a16="http://schemas.microsoft.com/office/drawing/2014/main" id="{88738247-8077-DA08-594B-D198A0AEFFA6}"/>
              </a:ext>
            </a:extLst>
          </p:cNvPr>
          <p:cNvSpPr>
            <a:spLocks noGrp="1" noRot="1" noChangeAspect="1" noChangeArrowheads="1" noTextEdit="1"/>
          </p:cNvSpPr>
          <p:nvPr>
            <p:ph type="sldImg"/>
          </p:nvPr>
        </p:nvSpPr>
        <p:spPr>
          <a:xfrm>
            <a:off x="395288" y="685800"/>
            <a:ext cx="6219825" cy="3498850"/>
          </a:xfrm>
          <a:ln/>
        </p:spPr>
      </p:sp>
      <p:sp>
        <p:nvSpPr>
          <p:cNvPr id="63492" name="Rectangle 1027">
            <a:extLst>
              <a:ext uri="{FF2B5EF4-FFF2-40B4-BE49-F238E27FC236}">
                <a16:creationId xmlns:a16="http://schemas.microsoft.com/office/drawing/2014/main" id="{129156FE-BB51-166B-4550-ACB9A2CB4C47}"/>
              </a:ext>
            </a:extLst>
          </p:cNvPr>
          <p:cNvSpPr>
            <a:spLocks noGrp="1" noChangeArrowheads="1"/>
          </p:cNvSpPr>
          <p:nvPr>
            <p:ph type="body" idx="1"/>
          </p:nvPr>
        </p:nvSpPr>
        <p:spPr>
          <a:xfrm>
            <a:off x="914400" y="4413250"/>
            <a:ext cx="5181600" cy="4186238"/>
          </a:xfrm>
          <a:noFill/>
        </p:spPr>
        <p:txBody>
          <a:bodyPr/>
          <a:lstStyle/>
          <a:p>
            <a:endParaRPr lang="en-US" altLang="en-US"/>
          </a:p>
        </p:txBody>
      </p:sp>
    </p:spTree>
    <p:extLst>
      <p:ext uri="{BB962C8B-B14F-4D97-AF65-F5344CB8AC3E}">
        <p14:creationId xmlns:p14="http://schemas.microsoft.com/office/powerpoint/2010/main" val="46785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50FAD2F-4C8A-835B-E3D4-130D5BF50D58}"/>
              </a:ext>
            </a:extLst>
          </p:cNvPr>
          <p:cNvSpPr>
            <a:spLocks noGrp="1" noChangeArrowheads="1"/>
          </p:cNvSpPr>
          <p:nvPr>
            <p:ph type="sldNum" sz="quarter" idx="5"/>
          </p:nvPr>
        </p:nvSpPr>
        <p:spPr>
          <a:noFill/>
        </p:spPr>
        <p:txBody>
          <a:bodyPr/>
          <a:lstStyle>
            <a:lvl1pPr algn="r" defTabSz="900113">
              <a:defRPr b="1">
                <a:solidFill>
                  <a:schemeClr val="tx1"/>
                </a:solidFill>
                <a:latin typeface="GE Inspira" panose="020F0603030400020203" pitchFamily="34" charset="0"/>
              </a:defRPr>
            </a:lvl1pPr>
            <a:lvl2pPr marL="742950" indent="-285750" algn="r" defTabSz="900113">
              <a:defRPr b="1">
                <a:solidFill>
                  <a:schemeClr val="tx1"/>
                </a:solidFill>
                <a:latin typeface="GE Inspira" panose="020F0603030400020203" pitchFamily="34" charset="0"/>
              </a:defRPr>
            </a:lvl2pPr>
            <a:lvl3pPr marL="1143000" indent="-228600" algn="r" defTabSz="900113">
              <a:defRPr b="1">
                <a:solidFill>
                  <a:schemeClr val="tx1"/>
                </a:solidFill>
                <a:latin typeface="GE Inspira" panose="020F0603030400020203" pitchFamily="34" charset="0"/>
              </a:defRPr>
            </a:lvl3pPr>
            <a:lvl4pPr marL="1600200" indent="-228600" algn="r" defTabSz="900113">
              <a:defRPr b="1">
                <a:solidFill>
                  <a:schemeClr val="tx1"/>
                </a:solidFill>
                <a:latin typeface="GE Inspira" panose="020F0603030400020203" pitchFamily="34" charset="0"/>
              </a:defRPr>
            </a:lvl4pPr>
            <a:lvl5pPr marL="2057400" indent="-228600" algn="r" defTabSz="900113">
              <a:defRPr b="1">
                <a:solidFill>
                  <a:schemeClr val="tx1"/>
                </a:solidFill>
                <a:latin typeface="GE Inspira" panose="020F0603030400020203" pitchFamily="34" charset="0"/>
              </a:defRPr>
            </a:lvl5pPr>
            <a:lvl6pPr marL="2514600" indent="-228600" algn="r" defTabSz="900113" eaLnBrk="0" fontAlgn="base" hangingPunct="0">
              <a:spcBef>
                <a:spcPct val="0"/>
              </a:spcBef>
              <a:spcAft>
                <a:spcPct val="0"/>
              </a:spcAft>
              <a:defRPr b="1">
                <a:solidFill>
                  <a:schemeClr val="tx1"/>
                </a:solidFill>
                <a:latin typeface="GE Inspira" panose="020F0603030400020203" pitchFamily="34" charset="0"/>
              </a:defRPr>
            </a:lvl6pPr>
            <a:lvl7pPr marL="2971800" indent="-228600" algn="r" defTabSz="900113" eaLnBrk="0" fontAlgn="base" hangingPunct="0">
              <a:spcBef>
                <a:spcPct val="0"/>
              </a:spcBef>
              <a:spcAft>
                <a:spcPct val="0"/>
              </a:spcAft>
              <a:defRPr b="1">
                <a:solidFill>
                  <a:schemeClr val="tx1"/>
                </a:solidFill>
                <a:latin typeface="GE Inspira" panose="020F0603030400020203" pitchFamily="34" charset="0"/>
              </a:defRPr>
            </a:lvl7pPr>
            <a:lvl8pPr marL="3429000" indent="-228600" algn="r" defTabSz="900113" eaLnBrk="0" fontAlgn="base" hangingPunct="0">
              <a:spcBef>
                <a:spcPct val="0"/>
              </a:spcBef>
              <a:spcAft>
                <a:spcPct val="0"/>
              </a:spcAft>
              <a:defRPr b="1">
                <a:solidFill>
                  <a:schemeClr val="tx1"/>
                </a:solidFill>
                <a:latin typeface="GE Inspira" panose="020F0603030400020203" pitchFamily="34" charset="0"/>
              </a:defRPr>
            </a:lvl8pPr>
            <a:lvl9pPr marL="3886200" indent="-228600" algn="r" defTabSz="900113" eaLnBrk="0" fontAlgn="base" hangingPunct="0">
              <a:spcBef>
                <a:spcPct val="0"/>
              </a:spcBef>
              <a:spcAft>
                <a:spcPct val="0"/>
              </a:spcAft>
              <a:defRPr b="1">
                <a:solidFill>
                  <a:schemeClr val="tx1"/>
                </a:solidFill>
                <a:latin typeface="GE Inspira" panose="020F0603030400020203" pitchFamily="34" charset="0"/>
              </a:defRPr>
            </a:lvl9pPr>
          </a:lstStyle>
          <a:p>
            <a:fld id="{F181C574-70C0-4408-AE96-0D5390DB69AF}" type="slidenum">
              <a:rPr lang="en-US" altLang="en-US" b="0">
                <a:latin typeface="Times" panose="02020603050405020304" pitchFamily="18" charset="0"/>
              </a:rPr>
              <a:pPr/>
              <a:t>3</a:t>
            </a:fld>
            <a:endParaRPr lang="en-US" altLang="en-US" b="0">
              <a:latin typeface="Times" panose="02020603050405020304" pitchFamily="18" charset="0"/>
            </a:endParaRPr>
          </a:p>
        </p:txBody>
      </p:sp>
      <p:sp>
        <p:nvSpPr>
          <p:cNvPr id="43011" name="Rectangle 2">
            <a:extLst>
              <a:ext uri="{FF2B5EF4-FFF2-40B4-BE49-F238E27FC236}">
                <a16:creationId xmlns:a16="http://schemas.microsoft.com/office/drawing/2014/main" id="{A7DE1A53-CEE4-FF18-5246-F27EA55940E2}"/>
              </a:ext>
            </a:extLst>
          </p:cNvPr>
          <p:cNvSpPr>
            <a:spLocks noGrp="1" noRot="1" noChangeAspect="1" noChangeArrowheads="1" noTextEdit="1"/>
          </p:cNvSpPr>
          <p:nvPr>
            <p:ph type="sldImg"/>
          </p:nvPr>
        </p:nvSpPr>
        <p:spPr>
          <a:xfrm>
            <a:off x="-71438" y="222250"/>
            <a:ext cx="7407276" cy="4167188"/>
          </a:xfrm>
          <a:ln/>
        </p:spPr>
      </p:sp>
      <p:sp>
        <p:nvSpPr>
          <p:cNvPr id="43012" name="Rectangle 3">
            <a:extLst>
              <a:ext uri="{FF2B5EF4-FFF2-40B4-BE49-F238E27FC236}">
                <a16:creationId xmlns:a16="http://schemas.microsoft.com/office/drawing/2014/main" id="{6D29C01C-691A-1C38-F784-03565D64A1E1}"/>
              </a:ext>
            </a:extLst>
          </p:cNvPr>
          <p:cNvSpPr>
            <a:spLocks noGrp="1" noChangeArrowheads="1"/>
          </p:cNvSpPr>
          <p:nvPr>
            <p:ph type="body" idx="1"/>
          </p:nvPr>
        </p:nvSpPr>
        <p:spPr>
          <a:xfrm>
            <a:off x="877888" y="4506913"/>
            <a:ext cx="5502275" cy="4165600"/>
          </a:xfrm>
          <a:noFill/>
        </p:spPr>
        <p:txBody>
          <a:bodyPr/>
          <a:lstStyle/>
          <a:p>
            <a:pPr eaLnBrk="1" hangingPunct="1"/>
            <a:r>
              <a:rPr lang="en-US" altLang="en-US"/>
              <a:t>In modern wind turbine generation systems, lift machines are used almost exclusively. The wind doesn't drive the windwheels primarily because the rotor blades present drag to the wind, but due to the fact that the rotors use the lift force like airplane propellers. The rotor blades are shaped like airplane wings. If the wind flows over a rotor blade, then a lift force results, just as in an airplane. The air moves faster on the upper side of the rotor blade than on the lower.</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BD7661A-6807-13FB-3E70-FEF7E0FDE82A}"/>
              </a:ext>
            </a:extLst>
          </p:cNvPr>
          <p:cNvSpPr>
            <a:spLocks noGrp="1" noChangeArrowheads="1"/>
          </p:cNvSpPr>
          <p:nvPr>
            <p:ph type="sldNum" sz="quarter" idx="5"/>
          </p:nvPr>
        </p:nvSpPr>
        <p:spPr>
          <a:noFill/>
        </p:spPr>
        <p:txBody>
          <a:bodyPr/>
          <a:lstStyle>
            <a:lvl1pPr algn="r" defTabSz="900113">
              <a:defRPr b="1">
                <a:solidFill>
                  <a:schemeClr val="tx1"/>
                </a:solidFill>
                <a:latin typeface="GE Inspira" panose="020F0603030400020203" pitchFamily="34" charset="0"/>
              </a:defRPr>
            </a:lvl1pPr>
            <a:lvl2pPr marL="742950" indent="-285750" algn="r" defTabSz="900113">
              <a:defRPr b="1">
                <a:solidFill>
                  <a:schemeClr val="tx1"/>
                </a:solidFill>
                <a:latin typeface="GE Inspira" panose="020F0603030400020203" pitchFamily="34" charset="0"/>
              </a:defRPr>
            </a:lvl2pPr>
            <a:lvl3pPr marL="1143000" indent="-228600" algn="r" defTabSz="900113">
              <a:defRPr b="1">
                <a:solidFill>
                  <a:schemeClr val="tx1"/>
                </a:solidFill>
                <a:latin typeface="GE Inspira" panose="020F0603030400020203" pitchFamily="34" charset="0"/>
              </a:defRPr>
            </a:lvl3pPr>
            <a:lvl4pPr marL="1600200" indent="-228600" algn="r" defTabSz="900113">
              <a:defRPr b="1">
                <a:solidFill>
                  <a:schemeClr val="tx1"/>
                </a:solidFill>
                <a:latin typeface="GE Inspira" panose="020F0603030400020203" pitchFamily="34" charset="0"/>
              </a:defRPr>
            </a:lvl4pPr>
            <a:lvl5pPr marL="2057400" indent="-228600" algn="r" defTabSz="900113">
              <a:defRPr b="1">
                <a:solidFill>
                  <a:schemeClr val="tx1"/>
                </a:solidFill>
                <a:latin typeface="GE Inspira" panose="020F0603030400020203" pitchFamily="34" charset="0"/>
              </a:defRPr>
            </a:lvl5pPr>
            <a:lvl6pPr marL="2514600" indent="-228600" algn="r" defTabSz="900113" eaLnBrk="0" fontAlgn="base" hangingPunct="0">
              <a:spcBef>
                <a:spcPct val="0"/>
              </a:spcBef>
              <a:spcAft>
                <a:spcPct val="0"/>
              </a:spcAft>
              <a:defRPr b="1">
                <a:solidFill>
                  <a:schemeClr val="tx1"/>
                </a:solidFill>
                <a:latin typeface="GE Inspira" panose="020F0603030400020203" pitchFamily="34" charset="0"/>
              </a:defRPr>
            </a:lvl6pPr>
            <a:lvl7pPr marL="2971800" indent="-228600" algn="r" defTabSz="900113" eaLnBrk="0" fontAlgn="base" hangingPunct="0">
              <a:spcBef>
                <a:spcPct val="0"/>
              </a:spcBef>
              <a:spcAft>
                <a:spcPct val="0"/>
              </a:spcAft>
              <a:defRPr b="1">
                <a:solidFill>
                  <a:schemeClr val="tx1"/>
                </a:solidFill>
                <a:latin typeface="GE Inspira" panose="020F0603030400020203" pitchFamily="34" charset="0"/>
              </a:defRPr>
            </a:lvl7pPr>
            <a:lvl8pPr marL="3429000" indent="-228600" algn="r" defTabSz="900113" eaLnBrk="0" fontAlgn="base" hangingPunct="0">
              <a:spcBef>
                <a:spcPct val="0"/>
              </a:spcBef>
              <a:spcAft>
                <a:spcPct val="0"/>
              </a:spcAft>
              <a:defRPr b="1">
                <a:solidFill>
                  <a:schemeClr val="tx1"/>
                </a:solidFill>
                <a:latin typeface="GE Inspira" panose="020F0603030400020203" pitchFamily="34" charset="0"/>
              </a:defRPr>
            </a:lvl8pPr>
            <a:lvl9pPr marL="3886200" indent="-228600" algn="r" defTabSz="900113" eaLnBrk="0" fontAlgn="base" hangingPunct="0">
              <a:spcBef>
                <a:spcPct val="0"/>
              </a:spcBef>
              <a:spcAft>
                <a:spcPct val="0"/>
              </a:spcAft>
              <a:defRPr b="1">
                <a:solidFill>
                  <a:schemeClr val="tx1"/>
                </a:solidFill>
                <a:latin typeface="GE Inspira" panose="020F0603030400020203" pitchFamily="34" charset="0"/>
              </a:defRPr>
            </a:lvl9pPr>
          </a:lstStyle>
          <a:p>
            <a:fld id="{84EDDE51-0F94-482C-8DFD-1E7C8178B793}" type="slidenum">
              <a:rPr lang="en-US" altLang="en-US" b="0">
                <a:latin typeface="Times" panose="02020603050405020304" pitchFamily="18" charset="0"/>
              </a:rPr>
              <a:pPr/>
              <a:t>4</a:t>
            </a:fld>
            <a:endParaRPr lang="en-US" altLang="en-US" b="0">
              <a:latin typeface="Times" panose="02020603050405020304" pitchFamily="18" charset="0"/>
            </a:endParaRPr>
          </a:p>
        </p:txBody>
      </p:sp>
      <p:sp>
        <p:nvSpPr>
          <p:cNvPr id="46083" name="Rectangle 2">
            <a:extLst>
              <a:ext uri="{FF2B5EF4-FFF2-40B4-BE49-F238E27FC236}">
                <a16:creationId xmlns:a16="http://schemas.microsoft.com/office/drawing/2014/main" id="{0830F05E-1CAD-25A8-A17D-DE9C0A96264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48D0E75-87E7-0F2D-EA2F-8D1688682C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6AD6CCC-C862-CFFB-788C-60728238E62C}"/>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A73228F6-D545-4C64-ABFB-1F41CB8F4992}"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51203" name="Rectangle 2">
            <a:extLst>
              <a:ext uri="{FF2B5EF4-FFF2-40B4-BE49-F238E27FC236}">
                <a16:creationId xmlns:a16="http://schemas.microsoft.com/office/drawing/2014/main" id="{029746AB-AD27-FA4E-962D-189CE674A8E0}"/>
              </a:ext>
            </a:extLst>
          </p:cNvPr>
          <p:cNvSpPr>
            <a:spLocks noGrp="1" noRot="1" noChangeAspect="1" noChangeArrowheads="1" noTextEdit="1"/>
          </p:cNvSpPr>
          <p:nvPr>
            <p:ph type="sldImg"/>
          </p:nvPr>
        </p:nvSpPr>
        <p:spPr>
          <a:xfrm>
            <a:off x="393700" y="684213"/>
            <a:ext cx="6223000" cy="3500437"/>
          </a:xfrm>
          <a:ln/>
        </p:spPr>
      </p:sp>
      <p:sp>
        <p:nvSpPr>
          <p:cNvPr id="51204" name="Rectangle 3">
            <a:extLst>
              <a:ext uri="{FF2B5EF4-FFF2-40B4-BE49-F238E27FC236}">
                <a16:creationId xmlns:a16="http://schemas.microsoft.com/office/drawing/2014/main" id="{5A1B12ED-81AF-1F17-2789-5634AA002643}"/>
              </a:ext>
            </a:extLst>
          </p:cNvPr>
          <p:cNvSpPr>
            <a:spLocks noGrp="1" noChangeArrowheads="1"/>
          </p:cNvSpPr>
          <p:nvPr>
            <p:ph type="body" idx="1"/>
          </p:nvPr>
        </p:nvSpPr>
        <p:spPr>
          <a:xfrm>
            <a:off x="914400" y="4413250"/>
            <a:ext cx="5181600" cy="4186238"/>
          </a:xfrm>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B8D555B-3513-5C30-C45E-39F4AD609CC1}"/>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835511B0-C871-4931-8B3F-3A10CAD11458}"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63491" name="Rectangle 1026">
            <a:extLst>
              <a:ext uri="{FF2B5EF4-FFF2-40B4-BE49-F238E27FC236}">
                <a16:creationId xmlns:a16="http://schemas.microsoft.com/office/drawing/2014/main" id="{6BCDFA96-5A5E-D0BC-A218-8CB403E546DE}"/>
              </a:ext>
            </a:extLst>
          </p:cNvPr>
          <p:cNvSpPr>
            <a:spLocks noGrp="1" noRot="1" noChangeAspect="1" noChangeArrowheads="1" noTextEdit="1"/>
          </p:cNvSpPr>
          <p:nvPr>
            <p:ph type="sldImg"/>
          </p:nvPr>
        </p:nvSpPr>
        <p:spPr>
          <a:xfrm>
            <a:off x="395288" y="685800"/>
            <a:ext cx="6219825" cy="3498850"/>
          </a:xfrm>
          <a:ln/>
        </p:spPr>
      </p:sp>
      <p:sp>
        <p:nvSpPr>
          <p:cNvPr id="63492" name="Rectangle 1027">
            <a:extLst>
              <a:ext uri="{FF2B5EF4-FFF2-40B4-BE49-F238E27FC236}">
                <a16:creationId xmlns:a16="http://schemas.microsoft.com/office/drawing/2014/main" id="{22277AA0-4940-6463-ED84-EA6BD3AD8C85}"/>
              </a:ext>
            </a:extLst>
          </p:cNvPr>
          <p:cNvSpPr>
            <a:spLocks noGrp="1" noChangeArrowheads="1"/>
          </p:cNvSpPr>
          <p:nvPr>
            <p:ph type="body" idx="1"/>
          </p:nvPr>
        </p:nvSpPr>
        <p:spPr>
          <a:xfrm>
            <a:off x="914400" y="4413250"/>
            <a:ext cx="5181600" cy="4186238"/>
          </a:xfrm>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D30A-6737-140D-B2DC-34C9EC8F4DE0}"/>
            </a:ext>
          </a:extLst>
        </p:cNvPr>
        <p:cNvGrpSpPr/>
        <p:nvPr/>
      </p:nvGrpSpPr>
      <p:grpSpPr>
        <a:xfrm>
          <a:off x="0" y="0"/>
          <a:ext cx="0" cy="0"/>
          <a:chOff x="0" y="0"/>
          <a:chExt cx="0" cy="0"/>
        </a:xfrm>
      </p:grpSpPr>
      <p:sp>
        <p:nvSpPr>
          <p:cNvPr id="63490" name="Rectangle 7">
            <a:extLst>
              <a:ext uri="{FF2B5EF4-FFF2-40B4-BE49-F238E27FC236}">
                <a16:creationId xmlns:a16="http://schemas.microsoft.com/office/drawing/2014/main" id="{52D08D76-6BDD-31BD-12EE-522EF5F56779}"/>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835511B0-C871-4931-8B3F-3A10CAD11458}"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63491" name="Rectangle 1026">
            <a:extLst>
              <a:ext uri="{FF2B5EF4-FFF2-40B4-BE49-F238E27FC236}">
                <a16:creationId xmlns:a16="http://schemas.microsoft.com/office/drawing/2014/main" id="{8EBEBBB7-0088-4E07-CFC8-626640C53256}"/>
              </a:ext>
            </a:extLst>
          </p:cNvPr>
          <p:cNvSpPr>
            <a:spLocks noGrp="1" noRot="1" noChangeAspect="1" noChangeArrowheads="1" noTextEdit="1"/>
          </p:cNvSpPr>
          <p:nvPr>
            <p:ph type="sldImg"/>
          </p:nvPr>
        </p:nvSpPr>
        <p:spPr>
          <a:xfrm>
            <a:off x="395288" y="685800"/>
            <a:ext cx="6219825" cy="3498850"/>
          </a:xfrm>
          <a:ln/>
        </p:spPr>
      </p:sp>
      <p:sp>
        <p:nvSpPr>
          <p:cNvPr id="63492" name="Rectangle 1027">
            <a:extLst>
              <a:ext uri="{FF2B5EF4-FFF2-40B4-BE49-F238E27FC236}">
                <a16:creationId xmlns:a16="http://schemas.microsoft.com/office/drawing/2014/main" id="{6A5A27D7-54C6-7C0C-58CD-D7114697EE50}"/>
              </a:ext>
            </a:extLst>
          </p:cNvPr>
          <p:cNvSpPr>
            <a:spLocks noGrp="1" noChangeArrowheads="1"/>
          </p:cNvSpPr>
          <p:nvPr>
            <p:ph type="body" idx="1"/>
          </p:nvPr>
        </p:nvSpPr>
        <p:spPr>
          <a:xfrm>
            <a:off x="914400" y="4413250"/>
            <a:ext cx="5181600" cy="4186238"/>
          </a:xfrm>
          <a:noFill/>
        </p:spPr>
        <p:txBody>
          <a:bodyPr/>
          <a:lstStyle/>
          <a:p>
            <a:endParaRPr lang="en-US" altLang="en-US"/>
          </a:p>
        </p:txBody>
      </p:sp>
    </p:spTree>
    <p:extLst>
      <p:ext uri="{BB962C8B-B14F-4D97-AF65-F5344CB8AC3E}">
        <p14:creationId xmlns:p14="http://schemas.microsoft.com/office/powerpoint/2010/main" val="338495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ADBB3-9380-1CB8-DD53-56021F2CF286}"/>
            </a:ext>
          </a:extLst>
        </p:cNvPr>
        <p:cNvGrpSpPr/>
        <p:nvPr/>
      </p:nvGrpSpPr>
      <p:grpSpPr>
        <a:xfrm>
          <a:off x="0" y="0"/>
          <a:ext cx="0" cy="0"/>
          <a:chOff x="0" y="0"/>
          <a:chExt cx="0" cy="0"/>
        </a:xfrm>
      </p:grpSpPr>
      <p:sp>
        <p:nvSpPr>
          <p:cNvPr id="63490" name="Rectangle 7">
            <a:extLst>
              <a:ext uri="{FF2B5EF4-FFF2-40B4-BE49-F238E27FC236}">
                <a16:creationId xmlns:a16="http://schemas.microsoft.com/office/drawing/2014/main" id="{8448F2A7-A577-8F5E-A08A-7A9ED963A0A4}"/>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835511B0-C871-4931-8B3F-3A10CAD11458}"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63491" name="Rectangle 1026">
            <a:extLst>
              <a:ext uri="{FF2B5EF4-FFF2-40B4-BE49-F238E27FC236}">
                <a16:creationId xmlns:a16="http://schemas.microsoft.com/office/drawing/2014/main" id="{62E9C1CE-0B8B-1EBF-0C0F-5FAA4A476220}"/>
              </a:ext>
            </a:extLst>
          </p:cNvPr>
          <p:cNvSpPr>
            <a:spLocks noGrp="1" noRot="1" noChangeAspect="1" noChangeArrowheads="1" noTextEdit="1"/>
          </p:cNvSpPr>
          <p:nvPr>
            <p:ph type="sldImg"/>
          </p:nvPr>
        </p:nvSpPr>
        <p:spPr>
          <a:xfrm>
            <a:off x="395288" y="685800"/>
            <a:ext cx="6219825" cy="3498850"/>
          </a:xfrm>
          <a:ln/>
        </p:spPr>
      </p:sp>
      <p:sp>
        <p:nvSpPr>
          <p:cNvPr id="63492" name="Rectangle 1027">
            <a:extLst>
              <a:ext uri="{FF2B5EF4-FFF2-40B4-BE49-F238E27FC236}">
                <a16:creationId xmlns:a16="http://schemas.microsoft.com/office/drawing/2014/main" id="{8F658805-CD84-F018-642E-D58E35ECF85D}"/>
              </a:ext>
            </a:extLst>
          </p:cNvPr>
          <p:cNvSpPr>
            <a:spLocks noGrp="1" noChangeArrowheads="1"/>
          </p:cNvSpPr>
          <p:nvPr>
            <p:ph type="body" idx="1"/>
          </p:nvPr>
        </p:nvSpPr>
        <p:spPr>
          <a:xfrm>
            <a:off x="914400" y="4413250"/>
            <a:ext cx="5181600" cy="4186238"/>
          </a:xfrm>
          <a:noFill/>
        </p:spPr>
        <p:txBody>
          <a:bodyPr/>
          <a:lstStyle/>
          <a:p>
            <a:endParaRPr lang="en-US" altLang="en-US"/>
          </a:p>
        </p:txBody>
      </p:sp>
    </p:spTree>
    <p:extLst>
      <p:ext uri="{BB962C8B-B14F-4D97-AF65-F5344CB8AC3E}">
        <p14:creationId xmlns:p14="http://schemas.microsoft.com/office/powerpoint/2010/main" val="372160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BA450-B2D5-9AA2-127F-9755C5D232B8}"/>
            </a:ext>
          </a:extLst>
        </p:cNvPr>
        <p:cNvGrpSpPr/>
        <p:nvPr/>
      </p:nvGrpSpPr>
      <p:grpSpPr>
        <a:xfrm>
          <a:off x="0" y="0"/>
          <a:ext cx="0" cy="0"/>
          <a:chOff x="0" y="0"/>
          <a:chExt cx="0" cy="0"/>
        </a:xfrm>
      </p:grpSpPr>
      <p:sp>
        <p:nvSpPr>
          <p:cNvPr id="63490" name="Rectangle 7">
            <a:extLst>
              <a:ext uri="{FF2B5EF4-FFF2-40B4-BE49-F238E27FC236}">
                <a16:creationId xmlns:a16="http://schemas.microsoft.com/office/drawing/2014/main" id="{2F8E58C2-6D98-C1D7-FEDC-719F938470AA}"/>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835511B0-C871-4931-8B3F-3A10CAD11458}"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63491" name="Rectangle 1026">
            <a:extLst>
              <a:ext uri="{FF2B5EF4-FFF2-40B4-BE49-F238E27FC236}">
                <a16:creationId xmlns:a16="http://schemas.microsoft.com/office/drawing/2014/main" id="{6E37F496-96EB-95EA-9837-86537F59402D}"/>
              </a:ext>
            </a:extLst>
          </p:cNvPr>
          <p:cNvSpPr>
            <a:spLocks noGrp="1" noRot="1" noChangeAspect="1" noChangeArrowheads="1" noTextEdit="1"/>
          </p:cNvSpPr>
          <p:nvPr>
            <p:ph type="sldImg"/>
          </p:nvPr>
        </p:nvSpPr>
        <p:spPr>
          <a:xfrm>
            <a:off x="395288" y="685800"/>
            <a:ext cx="6219825" cy="3498850"/>
          </a:xfrm>
          <a:ln/>
        </p:spPr>
      </p:sp>
      <p:sp>
        <p:nvSpPr>
          <p:cNvPr id="63492" name="Rectangle 1027">
            <a:extLst>
              <a:ext uri="{FF2B5EF4-FFF2-40B4-BE49-F238E27FC236}">
                <a16:creationId xmlns:a16="http://schemas.microsoft.com/office/drawing/2014/main" id="{EB163974-E80A-7AAF-6960-14CD8BD91CE5}"/>
              </a:ext>
            </a:extLst>
          </p:cNvPr>
          <p:cNvSpPr>
            <a:spLocks noGrp="1" noChangeArrowheads="1"/>
          </p:cNvSpPr>
          <p:nvPr>
            <p:ph type="body" idx="1"/>
          </p:nvPr>
        </p:nvSpPr>
        <p:spPr>
          <a:xfrm>
            <a:off x="914400" y="4413250"/>
            <a:ext cx="5181600" cy="4186238"/>
          </a:xfrm>
          <a:noFill/>
        </p:spPr>
        <p:txBody>
          <a:bodyPr/>
          <a:lstStyle/>
          <a:p>
            <a:endParaRPr lang="en-US" altLang="en-US"/>
          </a:p>
        </p:txBody>
      </p:sp>
    </p:spTree>
    <p:extLst>
      <p:ext uri="{BB962C8B-B14F-4D97-AF65-F5344CB8AC3E}">
        <p14:creationId xmlns:p14="http://schemas.microsoft.com/office/powerpoint/2010/main" val="117464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FA29-CC19-7FB4-5905-B09F420B027A}"/>
            </a:ext>
          </a:extLst>
        </p:cNvPr>
        <p:cNvGrpSpPr/>
        <p:nvPr/>
      </p:nvGrpSpPr>
      <p:grpSpPr>
        <a:xfrm>
          <a:off x="0" y="0"/>
          <a:ext cx="0" cy="0"/>
          <a:chOff x="0" y="0"/>
          <a:chExt cx="0" cy="0"/>
        </a:xfrm>
      </p:grpSpPr>
      <p:sp>
        <p:nvSpPr>
          <p:cNvPr id="63490" name="Rectangle 7">
            <a:extLst>
              <a:ext uri="{FF2B5EF4-FFF2-40B4-BE49-F238E27FC236}">
                <a16:creationId xmlns:a16="http://schemas.microsoft.com/office/drawing/2014/main" id="{21B5ECD2-D2B5-F545-15B4-7D31A6613197}"/>
              </a:ext>
            </a:extLst>
          </p:cNvPr>
          <p:cNvSpPr>
            <a:spLocks noGrp="1" noChangeArrowheads="1"/>
          </p:cNvSpPr>
          <p:nvPr>
            <p:ph type="sldNum" sz="quarter" idx="5"/>
          </p:nvPr>
        </p:nvSpPr>
        <p:spPr>
          <a:noFill/>
        </p:spPr>
        <p:txBody>
          <a:bodyPr/>
          <a:lstStyle>
            <a:lvl1pPr defTabSz="930275">
              <a:defRPr sz="3200">
                <a:solidFill>
                  <a:schemeClr val="tx1"/>
                </a:solidFill>
                <a:latin typeface="GE Inspira" panose="020B0604020202020204" pitchFamily="34" charset="0"/>
              </a:defRPr>
            </a:lvl1pPr>
            <a:lvl2pPr marL="742950" indent="-285750" defTabSz="930275">
              <a:defRPr sz="3200">
                <a:solidFill>
                  <a:schemeClr val="tx1"/>
                </a:solidFill>
                <a:latin typeface="GE Inspira" panose="020B0604020202020204" pitchFamily="34" charset="0"/>
              </a:defRPr>
            </a:lvl2pPr>
            <a:lvl3pPr marL="1143000" indent="-228600" defTabSz="930275">
              <a:defRPr sz="3200">
                <a:solidFill>
                  <a:schemeClr val="tx1"/>
                </a:solidFill>
                <a:latin typeface="GE Inspira" panose="020B0604020202020204" pitchFamily="34" charset="0"/>
              </a:defRPr>
            </a:lvl3pPr>
            <a:lvl4pPr marL="1600200" indent="-228600" defTabSz="930275">
              <a:defRPr sz="3200">
                <a:solidFill>
                  <a:schemeClr val="tx1"/>
                </a:solidFill>
                <a:latin typeface="GE Inspira" panose="020B0604020202020204" pitchFamily="34" charset="0"/>
              </a:defRPr>
            </a:lvl4pPr>
            <a:lvl5pPr marL="2057400" indent="-228600" defTabSz="930275">
              <a:defRPr sz="3200">
                <a:solidFill>
                  <a:schemeClr val="tx1"/>
                </a:solidFill>
                <a:latin typeface="GE Inspira" panose="020B0604020202020204" pitchFamily="34" charset="0"/>
              </a:defRPr>
            </a:lvl5pPr>
            <a:lvl6pPr marL="2514600" indent="-228600" defTabSz="930275" eaLnBrk="0" fontAlgn="base" hangingPunct="0">
              <a:spcBef>
                <a:spcPct val="0"/>
              </a:spcBef>
              <a:spcAft>
                <a:spcPct val="0"/>
              </a:spcAft>
              <a:defRPr sz="3200">
                <a:solidFill>
                  <a:schemeClr val="tx1"/>
                </a:solidFill>
                <a:latin typeface="GE Inspira" panose="020B0604020202020204" pitchFamily="34" charset="0"/>
              </a:defRPr>
            </a:lvl6pPr>
            <a:lvl7pPr marL="2971800" indent="-228600" defTabSz="930275" eaLnBrk="0" fontAlgn="base" hangingPunct="0">
              <a:spcBef>
                <a:spcPct val="0"/>
              </a:spcBef>
              <a:spcAft>
                <a:spcPct val="0"/>
              </a:spcAft>
              <a:defRPr sz="3200">
                <a:solidFill>
                  <a:schemeClr val="tx1"/>
                </a:solidFill>
                <a:latin typeface="GE Inspira" panose="020B0604020202020204" pitchFamily="34" charset="0"/>
              </a:defRPr>
            </a:lvl7pPr>
            <a:lvl8pPr marL="3429000" indent="-228600" defTabSz="930275" eaLnBrk="0" fontAlgn="base" hangingPunct="0">
              <a:spcBef>
                <a:spcPct val="0"/>
              </a:spcBef>
              <a:spcAft>
                <a:spcPct val="0"/>
              </a:spcAft>
              <a:defRPr sz="3200">
                <a:solidFill>
                  <a:schemeClr val="tx1"/>
                </a:solidFill>
                <a:latin typeface="GE Inspira" panose="020B0604020202020204" pitchFamily="34" charset="0"/>
              </a:defRPr>
            </a:lvl8pPr>
            <a:lvl9pPr marL="3886200" indent="-228600" defTabSz="930275" eaLnBrk="0" fontAlgn="base" hangingPunct="0">
              <a:spcBef>
                <a:spcPct val="0"/>
              </a:spcBef>
              <a:spcAft>
                <a:spcPct val="0"/>
              </a:spcAft>
              <a:defRPr sz="3200">
                <a:solidFill>
                  <a:schemeClr val="tx1"/>
                </a:solidFill>
                <a:latin typeface="GE Inspira" panose="020B0604020202020204" pitchFamily="34" charset="0"/>
              </a:defRPr>
            </a:lvl9pPr>
          </a:lstStyle>
          <a:p>
            <a:fld id="{835511B0-C871-4931-8B3F-3A10CAD11458}"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63491" name="Rectangle 1026">
            <a:extLst>
              <a:ext uri="{FF2B5EF4-FFF2-40B4-BE49-F238E27FC236}">
                <a16:creationId xmlns:a16="http://schemas.microsoft.com/office/drawing/2014/main" id="{2CC20297-4BB1-26C0-9576-44938998EDD6}"/>
              </a:ext>
            </a:extLst>
          </p:cNvPr>
          <p:cNvSpPr>
            <a:spLocks noGrp="1" noRot="1" noChangeAspect="1" noChangeArrowheads="1" noTextEdit="1"/>
          </p:cNvSpPr>
          <p:nvPr>
            <p:ph type="sldImg"/>
          </p:nvPr>
        </p:nvSpPr>
        <p:spPr>
          <a:xfrm>
            <a:off x="395288" y="685800"/>
            <a:ext cx="6219825" cy="3498850"/>
          </a:xfrm>
          <a:ln/>
        </p:spPr>
      </p:sp>
      <p:sp>
        <p:nvSpPr>
          <p:cNvPr id="63492" name="Rectangle 1027">
            <a:extLst>
              <a:ext uri="{FF2B5EF4-FFF2-40B4-BE49-F238E27FC236}">
                <a16:creationId xmlns:a16="http://schemas.microsoft.com/office/drawing/2014/main" id="{F7489F9D-4BEB-0390-D533-32933308E268}"/>
              </a:ext>
            </a:extLst>
          </p:cNvPr>
          <p:cNvSpPr>
            <a:spLocks noGrp="1" noChangeArrowheads="1"/>
          </p:cNvSpPr>
          <p:nvPr>
            <p:ph type="body" idx="1"/>
          </p:nvPr>
        </p:nvSpPr>
        <p:spPr>
          <a:xfrm>
            <a:off x="914400" y="4413250"/>
            <a:ext cx="5181600" cy="4186238"/>
          </a:xfrm>
          <a:noFill/>
        </p:spPr>
        <p:txBody>
          <a:bodyPr/>
          <a:lstStyle/>
          <a:p>
            <a:endParaRPr lang="en-US" altLang="en-US"/>
          </a:p>
        </p:txBody>
      </p:sp>
    </p:spTree>
    <p:extLst>
      <p:ext uri="{BB962C8B-B14F-4D97-AF65-F5344CB8AC3E}">
        <p14:creationId xmlns:p14="http://schemas.microsoft.com/office/powerpoint/2010/main" val="1700490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91F9A6-42AC-4F11-9463-3A6782817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914" y="468780"/>
            <a:ext cx="2092141" cy="2602224"/>
          </a:xfrm>
          <a:prstGeom prst="rect">
            <a:avLst/>
          </a:prstGeom>
        </p:spPr>
      </p:pic>
      <p:sp>
        <p:nvSpPr>
          <p:cNvPr id="2" name="Title 1">
            <a:extLst>
              <a:ext uri="{FF2B5EF4-FFF2-40B4-BE49-F238E27FC236}">
                <a16:creationId xmlns:a16="http://schemas.microsoft.com/office/drawing/2014/main" id="{24B58C95-740A-47BD-A3BC-6C19D3049D4E}"/>
              </a:ext>
            </a:extLst>
          </p:cNvPr>
          <p:cNvSpPr>
            <a:spLocks noGrp="1"/>
          </p:cNvSpPr>
          <p:nvPr>
            <p:ph type="ctrTitle" hasCustomPrompt="1"/>
          </p:nvPr>
        </p:nvSpPr>
        <p:spPr>
          <a:xfrm>
            <a:off x="769855" y="405606"/>
            <a:ext cx="9144000" cy="2387600"/>
          </a:xfrm>
        </p:spPr>
        <p:txBody>
          <a:bodyPr anchor="b"/>
          <a:lstStyle>
            <a:lvl1pPr algn="l">
              <a:defRPr sz="6000" i="1">
                <a:solidFill>
                  <a:schemeClr val="accent6">
                    <a:lumMod val="75000"/>
                  </a:schemeClr>
                </a:solidFill>
                <a:effectLst/>
              </a:defRPr>
            </a:lvl1pPr>
          </a:lstStyle>
          <a:p>
            <a:r>
              <a:rPr lang="en-US" dirty="0"/>
              <a:t>Presentation title</a:t>
            </a:r>
          </a:p>
        </p:txBody>
      </p:sp>
      <p:sp>
        <p:nvSpPr>
          <p:cNvPr id="3" name="Subtitle 2">
            <a:extLst>
              <a:ext uri="{FF2B5EF4-FFF2-40B4-BE49-F238E27FC236}">
                <a16:creationId xmlns:a16="http://schemas.microsoft.com/office/drawing/2014/main" id="{AD8249CF-F74B-4998-9D32-6211ACD41B89}"/>
              </a:ext>
            </a:extLst>
          </p:cNvPr>
          <p:cNvSpPr>
            <a:spLocks noGrp="1"/>
          </p:cNvSpPr>
          <p:nvPr>
            <p:ph type="subTitle" idx="1"/>
          </p:nvPr>
        </p:nvSpPr>
        <p:spPr>
          <a:xfrm>
            <a:off x="769855" y="3429000"/>
            <a:ext cx="9144000" cy="1655762"/>
          </a:xfrm>
        </p:spPr>
        <p:txBody>
          <a:bodyPr/>
          <a:lstStyle>
            <a:lvl1pPr marL="0" indent="0" algn="l">
              <a:buNone/>
              <a:defRPr sz="2400">
                <a:solidFill>
                  <a:schemeClr val="accent6">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86E5AA7-A436-4DC0-B064-7BE9091E403E}"/>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5" name="Footer Placeholder 4">
            <a:extLst>
              <a:ext uri="{FF2B5EF4-FFF2-40B4-BE49-F238E27FC236}">
                <a16:creationId xmlns:a16="http://schemas.microsoft.com/office/drawing/2014/main" id="{78FB9F5F-F0A7-408B-8A00-6794AA662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C9EA6-4D61-4893-97D5-9EFD9DA88492}"/>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388417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8170-3519-4D72-896B-EE237C0C10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33208-8242-436A-A761-CCEA9C1750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B0667-616B-4B10-8961-573D2587B509}"/>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5" name="Footer Placeholder 4">
            <a:extLst>
              <a:ext uri="{FF2B5EF4-FFF2-40B4-BE49-F238E27FC236}">
                <a16:creationId xmlns:a16="http://schemas.microsoft.com/office/drawing/2014/main" id="{49D0FCBC-BD16-47E4-B50D-00C702499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31DDC-E37C-47BD-B792-77B9B870ECFE}"/>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236799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6B23D-C12D-4599-9A97-1B812309F8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295A8-9D02-4CB3-A1CA-64259D8AD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B0ECC-B78C-40BD-B5EE-981106A149F4}"/>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5" name="Footer Placeholder 4">
            <a:extLst>
              <a:ext uri="{FF2B5EF4-FFF2-40B4-BE49-F238E27FC236}">
                <a16:creationId xmlns:a16="http://schemas.microsoft.com/office/drawing/2014/main" id="{D94A698D-0382-49E9-A0CE-399E91FAA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59CC1-0A1C-4BE4-A4B7-AFE29381690B}"/>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32174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BA3E-4FEA-4371-B50D-370BAD94B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DA34-1BE6-47FB-8522-99BD9D880F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FDDC1-3034-44DE-9E9D-4618491112E0}"/>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5" name="Footer Placeholder 4">
            <a:extLst>
              <a:ext uri="{FF2B5EF4-FFF2-40B4-BE49-F238E27FC236}">
                <a16:creationId xmlns:a16="http://schemas.microsoft.com/office/drawing/2014/main" id="{0773455B-E059-466E-B52C-6BBA840B3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9A571-3E00-4B8D-9C11-56036C4E4DF5}"/>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20462483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6EE2-A038-4EA1-9121-64C4FD341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C0DF0-DA36-49C6-A32F-73C26413C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EDB077-7027-4EC1-AC8C-EA51CAA826EC}"/>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5" name="Footer Placeholder 4">
            <a:extLst>
              <a:ext uri="{FF2B5EF4-FFF2-40B4-BE49-F238E27FC236}">
                <a16:creationId xmlns:a16="http://schemas.microsoft.com/office/drawing/2014/main" id="{3F79FD4D-5054-4BF8-A97B-561FFE12C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3E788-C457-4B0E-8ABE-2943984F5677}"/>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135004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A9BC-A232-4374-B658-A9C446A4B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3E6F8-1047-4323-B063-1C54E29E86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939E03-ADF4-4805-8692-22BB29200A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47F40D-7605-4D46-A3D5-7EC101AD6EAA}"/>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6" name="Footer Placeholder 5">
            <a:extLst>
              <a:ext uri="{FF2B5EF4-FFF2-40B4-BE49-F238E27FC236}">
                <a16:creationId xmlns:a16="http://schemas.microsoft.com/office/drawing/2014/main" id="{0A2CBB5E-1B0A-477F-9C2C-9FE5E9A6DC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716F-BD17-47AD-8DA2-6AA92571CA64}"/>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92071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B289-237A-4D1A-AA6C-6362159FC9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29AE1-EE19-4393-B64D-695B6096B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F1476E-2C1C-484E-AF91-14BCED2213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7EBE3-B230-4E0D-AD49-66F771736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EC10ED-56EB-40AE-A57F-C21A89EB0D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68B0F9-7D14-4964-B6B2-5637D8F5F907}"/>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8" name="Footer Placeholder 7">
            <a:extLst>
              <a:ext uri="{FF2B5EF4-FFF2-40B4-BE49-F238E27FC236}">
                <a16:creationId xmlns:a16="http://schemas.microsoft.com/office/drawing/2014/main" id="{7898BCA4-AC45-404F-9785-A0EF36076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A881A-3142-485A-A4E3-0A9A472DAEE9}"/>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36317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9DEC-06C9-4005-A919-6250E088CD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08050D-99CE-4156-8403-05269E4B07A8}"/>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4" name="Footer Placeholder 3">
            <a:extLst>
              <a:ext uri="{FF2B5EF4-FFF2-40B4-BE49-F238E27FC236}">
                <a16:creationId xmlns:a16="http://schemas.microsoft.com/office/drawing/2014/main" id="{A66696F8-07D4-456A-978B-74C8E6EBE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99283-A003-4D86-BF9E-0B64DF49A5E6}"/>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103863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D08CD-448F-43BC-9158-A3139F0EE3AB}"/>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3" name="Footer Placeholder 2">
            <a:extLst>
              <a:ext uri="{FF2B5EF4-FFF2-40B4-BE49-F238E27FC236}">
                <a16:creationId xmlns:a16="http://schemas.microsoft.com/office/drawing/2014/main" id="{DE626A71-9228-4A1B-A8F1-84243B89B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184240-EC49-4283-959D-4148BA6FB6AB}"/>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271483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DB45-77BC-4C6C-A8F3-3C1B81F42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D48990-DDF7-4369-A1CD-1601C679A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A5EACA-8362-44D0-890E-ABF46D33E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B5835C-7E99-494C-B7FF-0139BA72A2CE}"/>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6" name="Footer Placeholder 5">
            <a:extLst>
              <a:ext uri="{FF2B5EF4-FFF2-40B4-BE49-F238E27FC236}">
                <a16:creationId xmlns:a16="http://schemas.microsoft.com/office/drawing/2014/main" id="{1AFACF0B-AD79-4B06-ADE1-52B9B34F4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172CA-4655-4764-898A-95D88878738A}"/>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191680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772A-E09A-4218-A5AC-3FED83673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8D3F97-4962-47DB-8F93-1F29D3755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83F152-63A9-4E3A-9984-71EDD6BFF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2A38D1-1D73-430F-90D3-84C1EE77EFA0}"/>
              </a:ext>
            </a:extLst>
          </p:cNvPr>
          <p:cNvSpPr>
            <a:spLocks noGrp="1"/>
          </p:cNvSpPr>
          <p:nvPr>
            <p:ph type="dt" sz="half" idx="10"/>
          </p:nvPr>
        </p:nvSpPr>
        <p:spPr/>
        <p:txBody>
          <a:bodyPr/>
          <a:lstStyle/>
          <a:p>
            <a:fld id="{C7A939B0-37D7-4DF6-9250-291DA29E4B63}" type="datetimeFigureOut">
              <a:rPr lang="en-US" smtClean="0"/>
              <a:t>11/14/2024</a:t>
            </a:fld>
            <a:endParaRPr lang="en-US"/>
          </a:p>
        </p:txBody>
      </p:sp>
      <p:sp>
        <p:nvSpPr>
          <p:cNvPr id="6" name="Footer Placeholder 5">
            <a:extLst>
              <a:ext uri="{FF2B5EF4-FFF2-40B4-BE49-F238E27FC236}">
                <a16:creationId xmlns:a16="http://schemas.microsoft.com/office/drawing/2014/main" id="{504B99E3-0988-46A5-AE6C-BA7D29628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9EE36-822B-4486-B462-77BFEF4DD57C}"/>
              </a:ext>
            </a:extLst>
          </p:cNvPr>
          <p:cNvSpPr>
            <a:spLocks noGrp="1"/>
          </p:cNvSpPr>
          <p:nvPr>
            <p:ph type="sldNum" sz="quarter" idx="12"/>
          </p:nvPr>
        </p:nvSpPr>
        <p:spPr/>
        <p:txBody>
          <a:bodyPr/>
          <a:lstStyle/>
          <a:p>
            <a:fld id="{E8BC3F30-1098-4FF5-8F0C-5EDD3E67DECC}" type="slidenum">
              <a:rPr lang="en-US" smtClean="0"/>
              <a:t>‹#›</a:t>
            </a:fld>
            <a:endParaRPr lang="en-US"/>
          </a:p>
        </p:txBody>
      </p:sp>
    </p:spTree>
    <p:extLst>
      <p:ext uri="{BB962C8B-B14F-4D97-AF65-F5344CB8AC3E}">
        <p14:creationId xmlns:p14="http://schemas.microsoft.com/office/powerpoint/2010/main" val="158713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E635D-8318-4377-A104-2ECCE5C23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80A100-DDEF-462C-AE4E-E7C3C26551B9}"/>
              </a:ext>
            </a:extLst>
          </p:cNvPr>
          <p:cNvSpPr>
            <a:spLocks noGrp="1"/>
          </p:cNvSpPr>
          <p:nvPr>
            <p:ph type="body" idx="1"/>
          </p:nvPr>
        </p:nvSpPr>
        <p:spPr>
          <a:xfrm>
            <a:off x="838200" y="190104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A1771F-F54F-4A17-AF95-86124064A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DD5E3E8-6B62-4DEC-A1A2-9498720FA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B4F911-9AB1-495F-B4F5-F9602E126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939B0-37D7-4DF6-9250-291DA29E4B63}" type="datetimeFigureOut">
              <a:rPr lang="en-US" smtClean="0"/>
              <a:pPr/>
              <a:t>11/14/2024</a:t>
            </a:fld>
            <a:r>
              <a:rPr lang="en-US" dirty="0"/>
              <a:t>      </a:t>
            </a:r>
            <a:fld id="{E8BC3F30-1098-4FF5-8F0C-5EDD3E67DECC}" type="slidenum">
              <a:rPr lang="en-US" smtClean="0"/>
              <a:pPr/>
              <a:t>‹#›</a:t>
            </a:fld>
            <a:endParaRPr lang="en-US" dirty="0"/>
          </a:p>
        </p:txBody>
      </p:sp>
      <p:pic>
        <p:nvPicPr>
          <p:cNvPr id="8" name="Picture 7">
            <a:extLst>
              <a:ext uri="{FF2B5EF4-FFF2-40B4-BE49-F238E27FC236}">
                <a16:creationId xmlns:a16="http://schemas.microsoft.com/office/drawing/2014/main" id="{874ED475-7D0F-4885-A716-DFCA19CE04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1" y="6311623"/>
            <a:ext cx="1722747" cy="532765"/>
          </a:xfrm>
          <a:prstGeom prst="rect">
            <a:avLst/>
          </a:prstGeom>
        </p:spPr>
      </p:pic>
      <p:cxnSp>
        <p:nvCxnSpPr>
          <p:cNvPr id="10" name="Straight Connector 9">
            <a:extLst>
              <a:ext uri="{FF2B5EF4-FFF2-40B4-BE49-F238E27FC236}">
                <a16:creationId xmlns:a16="http://schemas.microsoft.com/office/drawing/2014/main" id="{A0D3DCAA-62BC-40A6-98D0-1481B1C60800}"/>
              </a:ext>
            </a:extLst>
          </p:cNvPr>
          <p:cNvCxnSpPr/>
          <p:nvPr userDrawn="1"/>
        </p:nvCxnSpPr>
        <p:spPr>
          <a:xfrm>
            <a:off x="311085" y="6183983"/>
            <a:ext cx="8173039" cy="0"/>
          </a:xfrm>
          <a:prstGeom prst="line">
            <a:avLst/>
          </a:prstGeom>
          <a:ln w="3492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28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verwendete%20Grafiken%20Technical%20Basics/technical%20basics_017.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C125-6344-4287-8143-45EA66DB94DA}"/>
              </a:ext>
            </a:extLst>
          </p:cNvPr>
          <p:cNvSpPr>
            <a:spLocks noGrp="1"/>
          </p:cNvSpPr>
          <p:nvPr>
            <p:ph type="ctrTitle"/>
          </p:nvPr>
        </p:nvSpPr>
        <p:spPr/>
        <p:txBody>
          <a:bodyPr>
            <a:normAutofit fontScale="90000"/>
          </a:bodyPr>
          <a:lstStyle/>
          <a:p>
            <a:r>
              <a:rPr lang="en-US" dirty="0"/>
              <a:t>Physical basics of low power operation of wind turbines</a:t>
            </a:r>
          </a:p>
        </p:txBody>
      </p:sp>
      <p:sp>
        <p:nvSpPr>
          <p:cNvPr id="3" name="Subtitle 2">
            <a:extLst>
              <a:ext uri="{FF2B5EF4-FFF2-40B4-BE49-F238E27FC236}">
                <a16:creationId xmlns:a16="http://schemas.microsoft.com/office/drawing/2014/main" id="{68C969B8-4E08-40D3-ABA2-84824BAB0915}"/>
              </a:ext>
            </a:extLst>
          </p:cNvPr>
          <p:cNvSpPr>
            <a:spLocks noGrp="1"/>
          </p:cNvSpPr>
          <p:nvPr>
            <p:ph type="subTitle" idx="1"/>
          </p:nvPr>
        </p:nvSpPr>
        <p:spPr/>
        <p:txBody>
          <a:bodyPr/>
          <a:lstStyle/>
          <a:p>
            <a:r>
              <a:rPr lang="en-US" dirty="0"/>
              <a:t>ERCOT IBRWG  11-15-24</a:t>
            </a:r>
          </a:p>
          <a:p>
            <a:endParaRPr lang="en-US" dirty="0"/>
          </a:p>
          <a:p>
            <a:r>
              <a:rPr lang="en-US" dirty="0"/>
              <a:t>Nick Miller</a:t>
            </a:r>
          </a:p>
          <a:p>
            <a:endParaRPr lang="en-US" dirty="0"/>
          </a:p>
        </p:txBody>
      </p:sp>
    </p:spTree>
    <p:extLst>
      <p:ext uri="{BB962C8B-B14F-4D97-AF65-F5344CB8AC3E}">
        <p14:creationId xmlns:p14="http://schemas.microsoft.com/office/powerpoint/2010/main" val="106359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8895-1DF0-9794-90A6-A31EB83B9E03}"/>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DEBE3FD2-BBCE-C0A3-180D-69BB4970B768}"/>
              </a:ext>
            </a:extLst>
          </p:cNvPr>
          <p:cNvSpPr>
            <a:spLocks noGrp="1" noChangeArrowheads="1"/>
          </p:cNvSpPr>
          <p:nvPr>
            <p:ph type="title"/>
          </p:nvPr>
        </p:nvSpPr>
        <p:spPr>
          <a:xfrm>
            <a:off x="342900" y="422275"/>
            <a:ext cx="4095751" cy="1276350"/>
          </a:xfrm>
        </p:spPr>
        <p:txBody>
          <a:bodyPr>
            <a:normAutofit fontScale="90000"/>
          </a:bodyPr>
          <a:lstStyle/>
          <a:p>
            <a:pPr eaLnBrk="1" hangingPunct="1"/>
            <a:r>
              <a:rPr lang="en-US" altLang="en-US" dirty="0"/>
              <a:t>Turbine &amp; Turbine </a:t>
            </a:r>
            <a:r>
              <a:rPr lang="en-US" altLang="en-US" sz="3600" dirty="0"/>
              <a:t>Control</a:t>
            </a:r>
            <a:br>
              <a:rPr lang="en-US" altLang="en-US" dirty="0"/>
            </a:br>
            <a:br>
              <a:rPr lang="en-US" altLang="en-US" dirty="0"/>
            </a:br>
            <a:endParaRPr lang="en-US" altLang="en-US" sz="2800" b="1" dirty="0">
              <a:solidFill>
                <a:srgbClr val="E30BDE"/>
              </a:solidFill>
            </a:endParaRPr>
          </a:p>
        </p:txBody>
      </p:sp>
      <p:graphicFrame>
        <p:nvGraphicFramePr>
          <p:cNvPr id="62467" name="Object 3">
            <a:extLst>
              <a:ext uri="{FF2B5EF4-FFF2-40B4-BE49-F238E27FC236}">
                <a16:creationId xmlns:a16="http://schemas.microsoft.com/office/drawing/2014/main" id="{83A3F046-58C5-B854-E864-8350C2FD2FE9}"/>
              </a:ext>
            </a:extLst>
          </p:cNvPr>
          <p:cNvGraphicFramePr>
            <a:graphicFrameLocks noChangeAspect="1"/>
          </p:cNvGraphicFramePr>
          <p:nvPr/>
        </p:nvGraphicFramePr>
        <p:xfrm>
          <a:off x="4691064" y="0"/>
          <a:ext cx="5705475" cy="6858000"/>
        </p:xfrm>
        <a:graphic>
          <a:graphicData uri="http://schemas.openxmlformats.org/presentationml/2006/ole">
            <mc:AlternateContent xmlns:mc="http://schemas.openxmlformats.org/markup-compatibility/2006">
              <mc:Choice xmlns:v="urn:schemas-microsoft-com:vml" Requires="v">
                <p:oleObj name="VISIO" r:id="rId3" imgW="6073140" imgH="7313676" progId="Visio.Drawing.6">
                  <p:embed/>
                </p:oleObj>
              </mc:Choice>
              <mc:Fallback>
                <p:oleObj name="VISIO" r:id="rId3" imgW="6073140" imgH="7313676" progId="Visio.Drawing.6">
                  <p:embed/>
                  <p:pic>
                    <p:nvPicPr>
                      <p:cNvPr id="62467" name="Object 3">
                        <a:extLst>
                          <a:ext uri="{FF2B5EF4-FFF2-40B4-BE49-F238E27FC236}">
                            <a16:creationId xmlns:a16="http://schemas.microsoft.com/office/drawing/2014/main" id="{83A3F046-58C5-B854-E864-8350C2FD2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4" y="0"/>
                        <a:ext cx="5705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427B9831-E48F-EFDF-A0A2-9547FA760B98}"/>
              </a:ext>
            </a:extLst>
          </p:cNvPr>
          <p:cNvSpPr txBox="1"/>
          <p:nvPr/>
        </p:nvSpPr>
        <p:spPr>
          <a:xfrm>
            <a:off x="255815" y="5196568"/>
            <a:ext cx="3420836" cy="923330"/>
          </a:xfrm>
          <a:prstGeom prst="rect">
            <a:avLst/>
          </a:prstGeom>
          <a:noFill/>
        </p:spPr>
        <p:txBody>
          <a:bodyPr wrap="square" rtlCol="0">
            <a:spAutoFit/>
          </a:bodyPr>
          <a:lstStyle/>
          <a:p>
            <a:r>
              <a:rPr lang="en-US" dirty="0"/>
              <a:t>Modeling of GE Wind Turbine-Generators for Grid Studies</a:t>
            </a:r>
          </a:p>
          <a:p>
            <a:r>
              <a:rPr lang="en-US" dirty="0"/>
              <a:t>Version 4.1  March 2008</a:t>
            </a:r>
          </a:p>
        </p:txBody>
      </p:sp>
      <p:sp>
        <p:nvSpPr>
          <p:cNvPr id="4" name="Oval 3">
            <a:extLst>
              <a:ext uri="{FF2B5EF4-FFF2-40B4-BE49-F238E27FC236}">
                <a16:creationId xmlns:a16="http://schemas.microsoft.com/office/drawing/2014/main" id="{B83ACD73-9194-B2DC-EF40-A53C519AD4A5}"/>
              </a:ext>
            </a:extLst>
          </p:cNvPr>
          <p:cNvSpPr/>
          <p:nvPr/>
        </p:nvSpPr>
        <p:spPr>
          <a:xfrm>
            <a:off x="6619875" y="422275"/>
            <a:ext cx="1181100" cy="806450"/>
          </a:xfrm>
          <a:prstGeom prst="ellipse">
            <a:avLst/>
          </a:prstGeom>
          <a:solidFill>
            <a:srgbClr val="ED7D31">
              <a:alpha val="3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9AADA32E-9E80-8442-9C0A-0E2E7CE15A8C}"/>
              </a:ext>
            </a:extLst>
          </p:cNvPr>
          <p:cNvSpPr/>
          <p:nvPr/>
        </p:nvSpPr>
        <p:spPr>
          <a:xfrm>
            <a:off x="9182100" y="295275"/>
            <a:ext cx="1924050" cy="806450"/>
          </a:xfrm>
          <a:prstGeom prst="wedgeRectCallout">
            <a:avLst>
              <a:gd name="adj1" fmla="val -131229"/>
              <a:gd name="adj2" fmla="val -24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Pmech</a:t>
            </a:r>
            <a:r>
              <a:rPr lang="en-US" sz="1400" dirty="0"/>
              <a:t> vs </a:t>
            </a:r>
            <a:r>
              <a:rPr lang="en-US" sz="1400" dirty="0" err="1"/>
              <a:t>Pelec</a:t>
            </a:r>
            <a:r>
              <a:rPr lang="en-US" sz="1400" dirty="0"/>
              <a:t> balance: acceleration equations</a:t>
            </a:r>
          </a:p>
        </p:txBody>
      </p:sp>
    </p:spTree>
    <p:extLst>
      <p:ext uri="{BB962C8B-B14F-4D97-AF65-F5344CB8AC3E}">
        <p14:creationId xmlns:p14="http://schemas.microsoft.com/office/powerpoint/2010/main" val="353960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2C5B-05DC-96B0-AF01-C9E7744E1EFE}"/>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6ED6FAAA-A7B2-75CA-156A-F6751792208A}"/>
              </a:ext>
            </a:extLst>
          </p:cNvPr>
          <p:cNvSpPr>
            <a:spLocks noGrp="1" noChangeArrowheads="1"/>
          </p:cNvSpPr>
          <p:nvPr>
            <p:ph type="title"/>
          </p:nvPr>
        </p:nvSpPr>
        <p:spPr>
          <a:xfrm>
            <a:off x="342900" y="422275"/>
            <a:ext cx="4095751" cy="1276350"/>
          </a:xfrm>
        </p:spPr>
        <p:txBody>
          <a:bodyPr>
            <a:normAutofit fontScale="90000"/>
          </a:bodyPr>
          <a:lstStyle/>
          <a:p>
            <a:pPr eaLnBrk="1" hangingPunct="1"/>
            <a:r>
              <a:rPr lang="en-US" altLang="en-US" dirty="0"/>
              <a:t>Turbine &amp; Turbine </a:t>
            </a:r>
            <a:r>
              <a:rPr lang="en-US" altLang="en-US" sz="3600" dirty="0"/>
              <a:t>Control</a:t>
            </a:r>
            <a:br>
              <a:rPr lang="en-US" altLang="en-US" dirty="0"/>
            </a:br>
            <a:br>
              <a:rPr lang="en-US" altLang="en-US" dirty="0"/>
            </a:br>
            <a:endParaRPr lang="en-US" altLang="en-US" sz="2800" b="1" dirty="0">
              <a:solidFill>
                <a:srgbClr val="E30BDE"/>
              </a:solidFill>
            </a:endParaRPr>
          </a:p>
        </p:txBody>
      </p:sp>
      <p:graphicFrame>
        <p:nvGraphicFramePr>
          <p:cNvPr id="62467" name="Object 3">
            <a:extLst>
              <a:ext uri="{FF2B5EF4-FFF2-40B4-BE49-F238E27FC236}">
                <a16:creationId xmlns:a16="http://schemas.microsoft.com/office/drawing/2014/main" id="{A842F57C-CC2C-4C0F-0F7B-FF1A315CBE93}"/>
              </a:ext>
            </a:extLst>
          </p:cNvPr>
          <p:cNvGraphicFramePr>
            <a:graphicFrameLocks noChangeAspect="1"/>
          </p:cNvGraphicFramePr>
          <p:nvPr/>
        </p:nvGraphicFramePr>
        <p:xfrm>
          <a:off x="4691064" y="0"/>
          <a:ext cx="5705475" cy="6858000"/>
        </p:xfrm>
        <a:graphic>
          <a:graphicData uri="http://schemas.openxmlformats.org/presentationml/2006/ole">
            <mc:AlternateContent xmlns:mc="http://schemas.openxmlformats.org/markup-compatibility/2006">
              <mc:Choice xmlns:v="urn:schemas-microsoft-com:vml" Requires="v">
                <p:oleObj name="VISIO" r:id="rId3" imgW="6073140" imgH="7313676" progId="Visio.Drawing.6">
                  <p:embed/>
                </p:oleObj>
              </mc:Choice>
              <mc:Fallback>
                <p:oleObj name="VISIO" r:id="rId3" imgW="6073140" imgH="7313676" progId="Visio.Drawing.6">
                  <p:embed/>
                  <p:pic>
                    <p:nvPicPr>
                      <p:cNvPr id="62467" name="Object 3">
                        <a:extLst>
                          <a:ext uri="{FF2B5EF4-FFF2-40B4-BE49-F238E27FC236}">
                            <a16:creationId xmlns:a16="http://schemas.microsoft.com/office/drawing/2014/main" id="{A842F57C-CC2C-4C0F-0F7B-FF1A315CB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4" y="0"/>
                        <a:ext cx="5705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4EC4AA2D-8AFB-8C26-4CDB-F8D746E54A14}"/>
              </a:ext>
            </a:extLst>
          </p:cNvPr>
          <p:cNvSpPr txBox="1"/>
          <p:nvPr/>
        </p:nvSpPr>
        <p:spPr>
          <a:xfrm>
            <a:off x="255815" y="5196568"/>
            <a:ext cx="3420836" cy="923330"/>
          </a:xfrm>
          <a:prstGeom prst="rect">
            <a:avLst/>
          </a:prstGeom>
          <a:noFill/>
        </p:spPr>
        <p:txBody>
          <a:bodyPr wrap="square" rtlCol="0">
            <a:spAutoFit/>
          </a:bodyPr>
          <a:lstStyle/>
          <a:p>
            <a:r>
              <a:rPr lang="en-US" dirty="0"/>
              <a:t>Modeling of GE Wind Turbine-Generators for Grid Studies</a:t>
            </a:r>
          </a:p>
          <a:p>
            <a:r>
              <a:rPr lang="en-US" dirty="0"/>
              <a:t>Version 4.1  March 2008</a:t>
            </a:r>
          </a:p>
        </p:txBody>
      </p:sp>
      <p:sp>
        <p:nvSpPr>
          <p:cNvPr id="4" name="Oval 3">
            <a:extLst>
              <a:ext uri="{FF2B5EF4-FFF2-40B4-BE49-F238E27FC236}">
                <a16:creationId xmlns:a16="http://schemas.microsoft.com/office/drawing/2014/main" id="{6289BE1A-6E91-D312-2CAE-891B936FE43C}"/>
              </a:ext>
            </a:extLst>
          </p:cNvPr>
          <p:cNvSpPr/>
          <p:nvPr/>
        </p:nvSpPr>
        <p:spPr>
          <a:xfrm>
            <a:off x="6619875" y="422275"/>
            <a:ext cx="1181100" cy="806450"/>
          </a:xfrm>
          <a:prstGeom prst="ellipse">
            <a:avLst/>
          </a:prstGeom>
          <a:solidFill>
            <a:schemeClr val="tx1">
              <a:lumMod val="20000"/>
              <a:lumOff val="80000"/>
              <a:alpha val="3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C1EFE4D9-077C-D578-9FF2-4EE57E4D879C}"/>
              </a:ext>
            </a:extLst>
          </p:cNvPr>
          <p:cNvSpPr/>
          <p:nvPr/>
        </p:nvSpPr>
        <p:spPr>
          <a:xfrm>
            <a:off x="9182100" y="295275"/>
            <a:ext cx="1924050" cy="806450"/>
          </a:xfrm>
          <a:prstGeom prst="wedgeRectCallout">
            <a:avLst>
              <a:gd name="adj1" fmla="val -131229"/>
              <a:gd name="adj2" fmla="val -2461"/>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Pmech</a:t>
            </a:r>
            <a:r>
              <a:rPr lang="en-US" sz="1400" dirty="0"/>
              <a:t> vs </a:t>
            </a:r>
            <a:r>
              <a:rPr lang="en-US" sz="1400" dirty="0" err="1"/>
              <a:t>Pelec</a:t>
            </a:r>
            <a:r>
              <a:rPr lang="en-US" sz="1400" dirty="0"/>
              <a:t> balance: acceleration equations</a:t>
            </a:r>
          </a:p>
        </p:txBody>
      </p:sp>
      <p:sp>
        <p:nvSpPr>
          <p:cNvPr id="5" name="Oval 4">
            <a:extLst>
              <a:ext uri="{FF2B5EF4-FFF2-40B4-BE49-F238E27FC236}">
                <a16:creationId xmlns:a16="http://schemas.microsoft.com/office/drawing/2014/main" id="{C668CF32-DBF3-EEC7-18C7-8302A695457F}"/>
              </a:ext>
            </a:extLst>
          </p:cNvPr>
          <p:cNvSpPr/>
          <p:nvPr/>
        </p:nvSpPr>
        <p:spPr>
          <a:xfrm>
            <a:off x="5238750" y="517525"/>
            <a:ext cx="1181100" cy="806450"/>
          </a:xfrm>
          <a:prstGeom prst="ellipse">
            <a:avLst/>
          </a:prstGeom>
          <a:solidFill>
            <a:srgbClr val="ED7D31">
              <a:alpha val="3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059D0292-5667-5DD5-1E23-98CC7B666E23}"/>
              </a:ext>
            </a:extLst>
          </p:cNvPr>
          <p:cNvSpPr/>
          <p:nvPr/>
        </p:nvSpPr>
        <p:spPr>
          <a:xfrm>
            <a:off x="2133601" y="1981200"/>
            <a:ext cx="1924050" cy="806450"/>
          </a:xfrm>
          <a:prstGeom prst="wedgeRectCallout">
            <a:avLst>
              <a:gd name="adj1" fmla="val 112830"/>
              <a:gd name="adj2" fmla="val -1619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Mechanical power:  relationship between wind speed, rotor speed and blade pitch</a:t>
            </a:r>
          </a:p>
        </p:txBody>
      </p:sp>
    </p:spTree>
    <p:extLst>
      <p:ext uri="{BB962C8B-B14F-4D97-AF65-F5344CB8AC3E}">
        <p14:creationId xmlns:p14="http://schemas.microsoft.com/office/powerpoint/2010/main" val="18485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0357-2B01-FCB4-CD4E-AD68EFC7CBA8}"/>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656790BD-4CB1-2CA4-17D7-D194CD69C48F}"/>
              </a:ext>
            </a:extLst>
          </p:cNvPr>
          <p:cNvSpPr>
            <a:spLocks noGrp="1" noChangeArrowheads="1"/>
          </p:cNvSpPr>
          <p:nvPr>
            <p:ph type="title"/>
          </p:nvPr>
        </p:nvSpPr>
        <p:spPr>
          <a:xfrm>
            <a:off x="342900" y="422275"/>
            <a:ext cx="4095751" cy="1276350"/>
          </a:xfrm>
        </p:spPr>
        <p:txBody>
          <a:bodyPr>
            <a:normAutofit fontScale="90000"/>
          </a:bodyPr>
          <a:lstStyle/>
          <a:p>
            <a:pPr eaLnBrk="1" hangingPunct="1"/>
            <a:r>
              <a:rPr lang="en-US" altLang="en-US" dirty="0"/>
              <a:t>Turbine &amp; Turbine </a:t>
            </a:r>
            <a:r>
              <a:rPr lang="en-US" altLang="en-US" sz="3600" dirty="0"/>
              <a:t>Control</a:t>
            </a:r>
            <a:br>
              <a:rPr lang="en-US" altLang="en-US" dirty="0"/>
            </a:br>
            <a:br>
              <a:rPr lang="en-US" altLang="en-US" dirty="0"/>
            </a:br>
            <a:endParaRPr lang="en-US" altLang="en-US" sz="2800" b="1" dirty="0">
              <a:solidFill>
                <a:srgbClr val="E30BDE"/>
              </a:solidFill>
            </a:endParaRPr>
          </a:p>
        </p:txBody>
      </p:sp>
      <p:graphicFrame>
        <p:nvGraphicFramePr>
          <p:cNvPr id="62467" name="Object 3">
            <a:extLst>
              <a:ext uri="{FF2B5EF4-FFF2-40B4-BE49-F238E27FC236}">
                <a16:creationId xmlns:a16="http://schemas.microsoft.com/office/drawing/2014/main" id="{FB465DA1-F586-3BA9-EAC3-11492AC08F86}"/>
              </a:ext>
            </a:extLst>
          </p:cNvPr>
          <p:cNvGraphicFramePr>
            <a:graphicFrameLocks noChangeAspect="1"/>
          </p:cNvGraphicFramePr>
          <p:nvPr/>
        </p:nvGraphicFramePr>
        <p:xfrm>
          <a:off x="4691064" y="0"/>
          <a:ext cx="5705475" cy="6858000"/>
        </p:xfrm>
        <a:graphic>
          <a:graphicData uri="http://schemas.openxmlformats.org/presentationml/2006/ole">
            <mc:AlternateContent xmlns:mc="http://schemas.openxmlformats.org/markup-compatibility/2006">
              <mc:Choice xmlns:v="urn:schemas-microsoft-com:vml" Requires="v">
                <p:oleObj name="VISIO" r:id="rId3" imgW="6073140" imgH="7313676" progId="Visio.Drawing.6">
                  <p:embed/>
                </p:oleObj>
              </mc:Choice>
              <mc:Fallback>
                <p:oleObj name="VISIO" r:id="rId3" imgW="6073140" imgH="7313676" progId="Visio.Drawing.6">
                  <p:embed/>
                  <p:pic>
                    <p:nvPicPr>
                      <p:cNvPr id="62467" name="Object 3">
                        <a:extLst>
                          <a:ext uri="{FF2B5EF4-FFF2-40B4-BE49-F238E27FC236}">
                            <a16:creationId xmlns:a16="http://schemas.microsoft.com/office/drawing/2014/main" id="{FB465DA1-F586-3BA9-EAC3-11492AC08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4" y="0"/>
                        <a:ext cx="5705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4D582B69-168F-1EF9-DEB4-DF32CDC8B204}"/>
              </a:ext>
            </a:extLst>
          </p:cNvPr>
          <p:cNvSpPr txBox="1"/>
          <p:nvPr/>
        </p:nvSpPr>
        <p:spPr>
          <a:xfrm>
            <a:off x="255815" y="5196568"/>
            <a:ext cx="3420836" cy="923330"/>
          </a:xfrm>
          <a:prstGeom prst="rect">
            <a:avLst/>
          </a:prstGeom>
          <a:noFill/>
        </p:spPr>
        <p:txBody>
          <a:bodyPr wrap="square" rtlCol="0">
            <a:spAutoFit/>
          </a:bodyPr>
          <a:lstStyle/>
          <a:p>
            <a:r>
              <a:rPr lang="en-US" dirty="0"/>
              <a:t>Modeling of GE Wind Turbine-Generators for Grid Studies</a:t>
            </a:r>
          </a:p>
          <a:p>
            <a:r>
              <a:rPr lang="en-US" dirty="0"/>
              <a:t>Version 4.1  March 2008</a:t>
            </a:r>
          </a:p>
        </p:txBody>
      </p:sp>
      <p:sp>
        <p:nvSpPr>
          <p:cNvPr id="4" name="Oval 3">
            <a:extLst>
              <a:ext uri="{FF2B5EF4-FFF2-40B4-BE49-F238E27FC236}">
                <a16:creationId xmlns:a16="http://schemas.microsoft.com/office/drawing/2014/main" id="{4A1EFF21-57C3-A096-2C02-33705408397B}"/>
              </a:ext>
            </a:extLst>
          </p:cNvPr>
          <p:cNvSpPr/>
          <p:nvPr/>
        </p:nvSpPr>
        <p:spPr>
          <a:xfrm>
            <a:off x="6619875" y="422275"/>
            <a:ext cx="1181100" cy="806450"/>
          </a:xfrm>
          <a:prstGeom prst="ellipse">
            <a:avLst/>
          </a:prstGeom>
          <a:solidFill>
            <a:schemeClr val="tx1">
              <a:lumMod val="20000"/>
              <a:lumOff val="80000"/>
              <a:alpha val="3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9084312D-A327-BFDF-51C9-F68E12113AA9}"/>
              </a:ext>
            </a:extLst>
          </p:cNvPr>
          <p:cNvSpPr/>
          <p:nvPr/>
        </p:nvSpPr>
        <p:spPr>
          <a:xfrm>
            <a:off x="9182100" y="295275"/>
            <a:ext cx="1924050" cy="806450"/>
          </a:xfrm>
          <a:prstGeom prst="wedgeRectCallout">
            <a:avLst>
              <a:gd name="adj1" fmla="val -131229"/>
              <a:gd name="adj2" fmla="val -2461"/>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Pmech</a:t>
            </a:r>
            <a:r>
              <a:rPr lang="en-US" sz="1400" dirty="0"/>
              <a:t> vs </a:t>
            </a:r>
            <a:r>
              <a:rPr lang="en-US" sz="1400" dirty="0" err="1"/>
              <a:t>Pelec</a:t>
            </a:r>
            <a:r>
              <a:rPr lang="en-US" sz="1400" dirty="0"/>
              <a:t> balance: acceleration equations</a:t>
            </a:r>
          </a:p>
        </p:txBody>
      </p:sp>
      <p:sp>
        <p:nvSpPr>
          <p:cNvPr id="5" name="Oval 4">
            <a:extLst>
              <a:ext uri="{FF2B5EF4-FFF2-40B4-BE49-F238E27FC236}">
                <a16:creationId xmlns:a16="http://schemas.microsoft.com/office/drawing/2014/main" id="{535B5852-7593-EC8E-AB5A-9263E615BEBC}"/>
              </a:ext>
            </a:extLst>
          </p:cNvPr>
          <p:cNvSpPr/>
          <p:nvPr/>
        </p:nvSpPr>
        <p:spPr>
          <a:xfrm>
            <a:off x="5238750" y="517525"/>
            <a:ext cx="1181100" cy="806450"/>
          </a:xfrm>
          <a:prstGeom prst="ellipse">
            <a:avLst/>
          </a:prstGeom>
          <a:solidFill>
            <a:schemeClr val="tx1">
              <a:lumMod val="20000"/>
              <a:lumOff val="80000"/>
              <a:alpha val="3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46658389-02A1-F335-3952-14BCC8DC36A0}"/>
              </a:ext>
            </a:extLst>
          </p:cNvPr>
          <p:cNvSpPr/>
          <p:nvPr/>
        </p:nvSpPr>
        <p:spPr>
          <a:xfrm>
            <a:off x="2133601" y="1981200"/>
            <a:ext cx="1924050" cy="806450"/>
          </a:xfrm>
          <a:prstGeom prst="wedgeRectCallout">
            <a:avLst>
              <a:gd name="adj1" fmla="val 112830"/>
              <a:gd name="adj2" fmla="val -161910"/>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Mechanical power:  relationship between wind speed, rotor speed and blade pitch</a:t>
            </a:r>
          </a:p>
        </p:txBody>
      </p:sp>
      <p:sp>
        <p:nvSpPr>
          <p:cNvPr id="7" name="Oval 6">
            <a:extLst>
              <a:ext uri="{FF2B5EF4-FFF2-40B4-BE49-F238E27FC236}">
                <a16:creationId xmlns:a16="http://schemas.microsoft.com/office/drawing/2014/main" id="{3DE3CC26-FBC6-BD59-F073-6E1196A174BE}"/>
              </a:ext>
            </a:extLst>
          </p:cNvPr>
          <p:cNvSpPr/>
          <p:nvPr/>
        </p:nvSpPr>
        <p:spPr>
          <a:xfrm>
            <a:off x="5268515" y="3870325"/>
            <a:ext cx="2702719" cy="3268748"/>
          </a:xfrm>
          <a:prstGeom prst="ellipse">
            <a:avLst/>
          </a:prstGeom>
          <a:solidFill>
            <a:srgbClr val="ED7D31">
              <a:alpha val="3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60E93BF6-B115-AD74-66CD-127F03A04EF7}"/>
              </a:ext>
            </a:extLst>
          </p:cNvPr>
          <p:cNvSpPr/>
          <p:nvPr/>
        </p:nvSpPr>
        <p:spPr>
          <a:xfrm>
            <a:off x="602458" y="3704318"/>
            <a:ext cx="1924050" cy="1276350"/>
          </a:xfrm>
          <a:prstGeom prst="wedgeRectCallout">
            <a:avLst>
              <a:gd name="adj1" fmla="val 203919"/>
              <a:gd name="adj2" fmla="val 343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Frequency response and curtailment command:  issues upper power limit command</a:t>
            </a:r>
          </a:p>
        </p:txBody>
      </p:sp>
    </p:spTree>
    <p:extLst>
      <p:ext uri="{BB962C8B-B14F-4D97-AF65-F5344CB8AC3E}">
        <p14:creationId xmlns:p14="http://schemas.microsoft.com/office/powerpoint/2010/main" val="251652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4D1B7-F1C7-7888-CA45-A763F56FAA89}"/>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33A77644-17B1-82B6-3D68-0422BF929D35}"/>
              </a:ext>
            </a:extLst>
          </p:cNvPr>
          <p:cNvSpPr>
            <a:spLocks noGrp="1" noChangeArrowheads="1"/>
          </p:cNvSpPr>
          <p:nvPr>
            <p:ph type="title"/>
          </p:nvPr>
        </p:nvSpPr>
        <p:spPr>
          <a:xfrm>
            <a:off x="342900" y="422275"/>
            <a:ext cx="4095751" cy="1276350"/>
          </a:xfrm>
        </p:spPr>
        <p:txBody>
          <a:bodyPr>
            <a:normAutofit fontScale="90000"/>
          </a:bodyPr>
          <a:lstStyle/>
          <a:p>
            <a:pPr eaLnBrk="1" hangingPunct="1"/>
            <a:r>
              <a:rPr lang="en-US" altLang="en-US" dirty="0"/>
              <a:t>Turbine &amp; Turbine </a:t>
            </a:r>
            <a:r>
              <a:rPr lang="en-US" altLang="en-US" sz="3600" dirty="0"/>
              <a:t>Control</a:t>
            </a:r>
            <a:br>
              <a:rPr lang="en-US" altLang="en-US" dirty="0"/>
            </a:br>
            <a:br>
              <a:rPr lang="en-US" altLang="en-US" dirty="0"/>
            </a:br>
            <a:endParaRPr lang="en-US" altLang="en-US" sz="2800" b="1" dirty="0">
              <a:solidFill>
                <a:srgbClr val="E30BDE"/>
              </a:solidFill>
            </a:endParaRPr>
          </a:p>
        </p:txBody>
      </p:sp>
      <p:graphicFrame>
        <p:nvGraphicFramePr>
          <p:cNvPr id="62467" name="Object 3">
            <a:extLst>
              <a:ext uri="{FF2B5EF4-FFF2-40B4-BE49-F238E27FC236}">
                <a16:creationId xmlns:a16="http://schemas.microsoft.com/office/drawing/2014/main" id="{FDC3EC87-0F85-80CC-BD72-DD9CBD2AFA2E}"/>
              </a:ext>
            </a:extLst>
          </p:cNvPr>
          <p:cNvGraphicFramePr>
            <a:graphicFrameLocks noChangeAspect="1"/>
          </p:cNvGraphicFramePr>
          <p:nvPr/>
        </p:nvGraphicFramePr>
        <p:xfrm>
          <a:off x="4691064" y="0"/>
          <a:ext cx="5705475" cy="6858000"/>
        </p:xfrm>
        <a:graphic>
          <a:graphicData uri="http://schemas.openxmlformats.org/presentationml/2006/ole">
            <mc:AlternateContent xmlns:mc="http://schemas.openxmlformats.org/markup-compatibility/2006">
              <mc:Choice xmlns:v="urn:schemas-microsoft-com:vml" Requires="v">
                <p:oleObj name="VISIO" r:id="rId3" imgW="6073140" imgH="7313676" progId="Visio.Drawing.6">
                  <p:embed/>
                </p:oleObj>
              </mc:Choice>
              <mc:Fallback>
                <p:oleObj name="VISIO" r:id="rId3" imgW="6073140" imgH="7313676" progId="Visio.Drawing.6">
                  <p:embed/>
                  <p:pic>
                    <p:nvPicPr>
                      <p:cNvPr id="62467" name="Object 3">
                        <a:extLst>
                          <a:ext uri="{FF2B5EF4-FFF2-40B4-BE49-F238E27FC236}">
                            <a16:creationId xmlns:a16="http://schemas.microsoft.com/office/drawing/2014/main" id="{FDC3EC87-0F85-80CC-BD72-DD9CBD2AF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4" y="0"/>
                        <a:ext cx="5705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94E44BD2-6B15-8746-0506-1A59D7B8A5AD}"/>
              </a:ext>
            </a:extLst>
          </p:cNvPr>
          <p:cNvSpPr txBox="1"/>
          <p:nvPr/>
        </p:nvSpPr>
        <p:spPr>
          <a:xfrm>
            <a:off x="255815" y="5196568"/>
            <a:ext cx="3420836" cy="923330"/>
          </a:xfrm>
          <a:prstGeom prst="rect">
            <a:avLst/>
          </a:prstGeom>
          <a:noFill/>
        </p:spPr>
        <p:txBody>
          <a:bodyPr wrap="square" rtlCol="0">
            <a:spAutoFit/>
          </a:bodyPr>
          <a:lstStyle/>
          <a:p>
            <a:r>
              <a:rPr lang="en-US" dirty="0"/>
              <a:t>Modeling of GE Wind Turbine-Generators for Grid Studies</a:t>
            </a:r>
          </a:p>
          <a:p>
            <a:r>
              <a:rPr lang="en-US" dirty="0"/>
              <a:t>Version 4.1  March 2008</a:t>
            </a:r>
          </a:p>
        </p:txBody>
      </p:sp>
      <p:sp>
        <p:nvSpPr>
          <p:cNvPr id="4" name="Oval 3">
            <a:extLst>
              <a:ext uri="{FF2B5EF4-FFF2-40B4-BE49-F238E27FC236}">
                <a16:creationId xmlns:a16="http://schemas.microsoft.com/office/drawing/2014/main" id="{510A3611-5F35-9C8B-C6C5-794D5ED76DF1}"/>
              </a:ext>
            </a:extLst>
          </p:cNvPr>
          <p:cNvSpPr/>
          <p:nvPr/>
        </p:nvSpPr>
        <p:spPr>
          <a:xfrm>
            <a:off x="6619875" y="422275"/>
            <a:ext cx="1181100" cy="806450"/>
          </a:xfrm>
          <a:prstGeom prst="ellipse">
            <a:avLst/>
          </a:prstGeom>
          <a:solidFill>
            <a:schemeClr val="tx1">
              <a:lumMod val="20000"/>
              <a:lumOff val="80000"/>
              <a:alpha val="3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77CDFDE1-84EA-AD66-78A8-DEB00BCB3379}"/>
              </a:ext>
            </a:extLst>
          </p:cNvPr>
          <p:cNvSpPr/>
          <p:nvPr/>
        </p:nvSpPr>
        <p:spPr>
          <a:xfrm>
            <a:off x="9182100" y="295275"/>
            <a:ext cx="1924050" cy="806450"/>
          </a:xfrm>
          <a:prstGeom prst="wedgeRectCallout">
            <a:avLst>
              <a:gd name="adj1" fmla="val -131229"/>
              <a:gd name="adj2" fmla="val -2461"/>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Pmech</a:t>
            </a:r>
            <a:r>
              <a:rPr lang="en-US" sz="1400" dirty="0"/>
              <a:t> vs </a:t>
            </a:r>
            <a:r>
              <a:rPr lang="en-US" sz="1400" dirty="0" err="1"/>
              <a:t>Pelec</a:t>
            </a:r>
            <a:r>
              <a:rPr lang="en-US" sz="1400" dirty="0"/>
              <a:t> balance: acceleration equations</a:t>
            </a:r>
          </a:p>
        </p:txBody>
      </p:sp>
      <p:sp>
        <p:nvSpPr>
          <p:cNvPr id="5" name="Oval 4">
            <a:extLst>
              <a:ext uri="{FF2B5EF4-FFF2-40B4-BE49-F238E27FC236}">
                <a16:creationId xmlns:a16="http://schemas.microsoft.com/office/drawing/2014/main" id="{4B2C3346-514A-C853-CF9D-F53012BC0C88}"/>
              </a:ext>
            </a:extLst>
          </p:cNvPr>
          <p:cNvSpPr/>
          <p:nvPr/>
        </p:nvSpPr>
        <p:spPr>
          <a:xfrm>
            <a:off x="5238750" y="517525"/>
            <a:ext cx="1181100" cy="806450"/>
          </a:xfrm>
          <a:prstGeom prst="ellipse">
            <a:avLst/>
          </a:prstGeom>
          <a:solidFill>
            <a:schemeClr val="tx1">
              <a:lumMod val="20000"/>
              <a:lumOff val="80000"/>
              <a:alpha val="3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351C52D4-9B8C-6D6A-0382-34CF083BC413}"/>
              </a:ext>
            </a:extLst>
          </p:cNvPr>
          <p:cNvSpPr/>
          <p:nvPr/>
        </p:nvSpPr>
        <p:spPr>
          <a:xfrm>
            <a:off x="2133601" y="1981200"/>
            <a:ext cx="1924050" cy="806450"/>
          </a:xfrm>
          <a:prstGeom prst="wedgeRectCallout">
            <a:avLst>
              <a:gd name="adj1" fmla="val 112830"/>
              <a:gd name="adj2" fmla="val -161910"/>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Mechanical power:  relationship between wind speed, rotor speed and blade pitch</a:t>
            </a:r>
          </a:p>
        </p:txBody>
      </p:sp>
      <p:sp>
        <p:nvSpPr>
          <p:cNvPr id="7" name="Oval 6">
            <a:extLst>
              <a:ext uri="{FF2B5EF4-FFF2-40B4-BE49-F238E27FC236}">
                <a16:creationId xmlns:a16="http://schemas.microsoft.com/office/drawing/2014/main" id="{725F570A-0F3B-6C33-D24F-AA24147C5F9D}"/>
              </a:ext>
            </a:extLst>
          </p:cNvPr>
          <p:cNvSpPr/>
          <p:nvPr/>
        </p:nvSpPr>
        <p:spPr>
          <a:xfrm>
            <a:off x="5268515" y="3828143"/>
            <a:ext cx="2702719" cy="3268748"/>
          </a:xfrm>
          <a:prstGeom prst="ellipse">
            <a:avLst/>
          </a:prstGeom>
          <a:solidFill>
            <a:schemeClr val="tx1">
              <a:lumMod val="20000"/>
              <a:lumOff val="80000"/>
              <a:alpha val="3490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5561FB4B-9F7F-45A9-275B-299829A3F7B1}"/>
              </a:ext>
            </a:extLst>
          </p:cNvPr>
          <p:cNvSpPr/>
          <p:nvPr/>
        </p:nvSpPr>
        <p:spPr>
          <a:xfrm>
            <a:off x="602458" y="3704318"/>
            <a:ext cx="1924050" cy="1276350"/>
          </a:xfrm>
          <a:prstGeom prst="wedgeRectCallout">
            <a:avLst>
              <a:gd name="adj1" fmla="val 203919"/>
              <a:gd name="adj2" fmla="val 34359"/>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Frequency response and curtailment command:  issues upper power limit command</a:t>
            </a:r>
          </a:p>
        </p:txBody>
      </p:sp>
      <p:sp>
        <p:nvSpPr>
          <p:cNvPr id="9" name="Oval 8">
            <a:extLst>
              <a:ext uri="{FF2B5EF4-FFF2-40B4-BE49-F238E27FC236}">
                <a16:creationId xmlns:a16="http://schemas.microsoft.com/office/drawing/2014/main" id="{AA4AE8EE-6CA9-5717-7F6B-AEC60B0D7027}"/>
              </a:ext>
            </a:extLst>
          </p:cNvPr>
          <p:cNvSpPr/>
          <p:nvPr/>
        </p:nvSpPr>
        <p:spPr>
          <a:xfrm>
            <a:off x="5238750" y="1250794"/>
            <a:ext cx="6019800" cy="2892581"/>
          </a:xfrm>
          <a:prstGeom prst="ellipse">
            <a:avLst/>
          </a:prstGeom>
          <a:solidFill>
            <a:srgbClr val="ED7D31">
              <a:alpha val="3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B687FF2B-04A0-1B62-42D0-17BA5E9CD2C8}"/>
              </a:ext>
            </a:extLst>
          </p:cNvPr>
          <p:cNvSpPr/>
          <p:nvPr/>
        </p:nvSpPr>
        <p:spPr>
          <a:xfrm>
            <a:off x="10380464" y="4381883"/>
            <a:ext cx="1756172" cy="1276350"/>
          </a:xfrm>
          <a:prstGeom prst="wedgeRectCallout">
            <a:avLst>
              <a:gd name="adj1" fmla="val -71064"/>
              <a:gd name="adj2" fmla="val -1439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Pitch control: satisfying speed and power objectives</a:t>
            </a:r>
          </a:p>
        </p:txBody>
      </p:sp>
    </p:spTree>
    <p:extLst>
      <p:ext uri="{BB962C8B-B14F-4D97-AF65-F5344CB8AC3E}">
        <p14:creationId xmlns:p14="http://schemas.microsoft.com/office/powerpoint/2010/main" val="15605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vs. Under-frequency Response</a:t>
            </a:r>
          </a:p>
        </p:txBody>
      </p:sp>
      <p:grpSp>
        <p:nvGrpSpPr>
          <p:cNvPr id="10" name="Group 9"/>
          <p:cNvGrpSpPr/>
          <p:nvPr/>
        </p:nvGrpSpPr>
        <p:grpSpPr>
          <a:xfrm>
            <a:off x="774929" y="1405817"/>
            <a:ext cx="4422098" cy="3380125"/>
            <a:chOff x="1771053" y="1219200"/>
            <a:chExt cx="4422098" cy="3380125"/>
          </a:xfrm>
        </p:grpSpPr>
        <p:cxnSp>
          <p:nvCxnSpPr>
            <p:cNvPr id="12" name="Straight Connector 11"/>
            <p:cNvCxnSpPr/>
            <p:nvPr/>
          </p:nvCxnSpPr>
          <p:spPr>
            <a:xfrm>
              <a:off x="2400300" y="1219200"/>
              <a:ext cx="0" cy="283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35400" y="1231900"/>
              <a:ext cx="0" cy="28321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3822700" y="2628900"/>
              <a:ext cx="0" cy="283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3810000" y="939800"/>
              <a:ext cx="0" cy="2832100"/>
            </a:xfrm>
            <a:prstGeom prst="line">
              <a:avLst/>
            </a:prstGeom>
            <a:ln>
              <a:solidFill>
                <a:srgbClr val="00AA50"/>
              </a:solidFill>
              <a:prstDash val="dash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404110" y="1828800"/>
              <a:ext cx="2152650" cy="1193800"/>
            </a:xfrm>
            <a:custGeom>
              <a:avLst/>
              <a:gdLst>
                <a:gd name="connsiteX0" fmla="*/ 0 w 2209800"/>
                <a:gd name="connsiteY0" fmla="*/ 0 h 1193800"/>
                <a:gd name="connsiteX1" fmla="*/ 876300 w 2209800"/>
                <a:gd name="connsiteY1" fmla="*/ 12700 h 1193800"/>
                <a:gd name="connsiteX2" fmla="*/ 1231900 w 2209800"/>
                <a:gd name="connsiteY2" fmla="*/ 546100 h 1193800"/>
                <a:gd name="connsiteX3" fmla="*/ 1701800 w 2209800"/>
                <a:gd name="connsiteY3" fmla="*/ 546100 h 1193800"/>
                <a:gd name="connsiteX4" fmla="*/ 2209800 w 2209800"/>
                <a:gd name="connsiteY4" fmla="*/ 1193800 h 1193800"/>
                <a:gd name="connsiteX5" fmla="*/ 2209800 w 2209800"/>
                <a:gd name="connsiteY5" fmla="*/ 119380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800" h="1193800">
                  <a:moveTo>
                    <a:pt x="0" y="0"/>
                  </a:moveTo>
                  <a:lnTo>
                    <a:pt x="876300" y="12700"/>
                  </a:lnTo>
                  <a:lnTo>
                    <a:pt x="1231900" y="546100"/>
                  </a:lnTo>
                  <a:lnTo>
                    <a:pt x="1701800" y="546100"/>
                  </a:lnTo>
                  <a:lnTo>
                    <a:pt x="2209800" y="1193800"/>
                  </a:lnTo>
                  <a:lnTo>
                    <a:pt x="2209800" y="1193800"/>
                  </a:ln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2602230" y="4137660"/>
              <a:ext cx="2563522" cy="461665"/>
            </a:xfrm>
            <a:prstGeom prst="rect">
              <a:avLst/>
            </a:prstGeom>
            <a:noFill/>
          </p:spPr>
          <p:txBody>
            <a:bodyPr wrap="none" rtlCol="0">
              <a:spAutoFit/>
            </a:bodyPr>
            <a:lstStyle/>
            <a:p>
              <a:pPr algn="ctr"/>
              <a:r>
                <a:rPr lang="en-US" sz="1200" dirty="0">
                  <a:solidFill>
                    <a:srgbClr val="575757"/>
                  </a:solidFill>
                  <a:latin typeface="Arial" pitchFamily="34" charset="0"/>
                  <a:cs typeface="Arial" pitchFamily="34" charset="0"/>
                </a:rPr>
                <a:t>Speed (for synchronous machines)</a:t>
              </a:r>
            </a:p>
            <a:p>
              <a:pPr algn="ctr"/>
              <a:r>
                <a:rPr lang="en-US" sz="1200" dirty="0">
                  <a:solidFill>
                    <a:srgbClr val="575757"/>
                  </a:solidFill>
                  <a:latin typeface="Arial" pitchFamily="34" charset="0"/>
                  <a:cs typeface="Arial" pitchFamily="34" charset="0"/>
                </a:rPr>
                <a:t>Frequency (for wind plants)</a:t>
              </a:r>
            </a:p>
          </p:txBody>
        </p:sp>
        <p:sp>
          <p:nvSpPr>
            <p:cNvPr id="18" name="TextBox 17"/>
            <p:cNvSpPr txBox="1"/>
            <p:nvPr/>
          </p:nvSpPr>
          <p:spPr>
            <a:xfrm>
              <a:off x="3910192" y="3642360"/>
              <a:ext cx="1837362" cy="261610"/>
            </a:xfrm>
            <a:prstGeom prst="rect">
              <a:avLst/>
            </a:prstGeom>
            <a:noFill/>
          </p:spPr>
          <p:txBody>
            <a:bodyPr wrap="none" rtlCol="0">
              <a:spAutoFit/>
            </a:bodyPr>
            <a:lstStyle/>
            <a:p>
              <a:pPr algn="ctr"/>
              <a:r>
                <a:rPr lang="en-US" sz="1100" dirty="0">
                  <a:solidFill>
                    <a:srgbClr val="575757"/>
                  </a:solidFill>
                  <a:latin typeface="Arial" pitchFamily="34" charset="0"/>
                  <a:cs typeface="Arial" pitchFamily="34" charset="0"/>
                </a:rPr>
                <a:t>100% (Normal Frequency)</a:t>
              </a:r>
            </a:p>
          </p:txBody>
        </p:sp>
        <p:sp>
          <p:nvSpPr>
            <p:cNvPr id="19" name="Right Arrow 18"/>
            <p:cNvSpPr/>
            <p:nvPr/>
          </p:nvSpPr>
          <p:spPr>
            <a:xfrm flipH="1">
              <a:off x="3867150" y="3756661"/>
              <a:ext cx="1181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rot="16200000">
              <a:off x="2481805" y="2172970"/>
              <a:ext cx="843501" cy="261610"/>
            </a:xfrm>
            <a:prstGeom prst="rect">
              <a:avLst/>
            </a:prstGeom>
            <a:solidFill>
              <a:schemeClr val="bg1"/>
            </a:solidFill>
          </p:spPr>
          <p:txBody>
            <a:bodyPr wrap="none" rtlCol="0">
              <a:spAutoFit/>
            </a:bodyPr>
            <a:lstStyle/>
            <a:p>
              <a:pPr algn="ctr"/>
              <a:r>
                <a:rPr lang="en-US" sz="1100" dirty="0">
                  <a:solidFill>
                    <a:srgbClr val="575757"/>
                  </a:solidFill>
                  <a:latin typeface="Arial" pitchFamily="34" charset="0"/>
                  <a:cs typeface="Arial" pitchFamily="34" charset="0"/>
                </a:rPr>
                <a:t>Headroom</a:t>
              </a:r>
            </a:p>
          </p:txBody>
        </p:sp>
        <p:sp>
          <p:nvSpPr>
            <p:cNvPr id="21" name="Right Arrow 20"/>
            <p:cNvSpPr/>
            <p:nvPr/>
          </p:nvSpPr>
          <p:spPr>
            <a:xfrm flipH="1">
              <a:off x="4354830" y="2647951"/>
              <a:ext cx="1181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771053" y="1229360"/>
              <a:ext cx="619080" cy="461665"/>
            </a:xfrm>
            <a:prstGeom prst="rect">
              <a:avLst/>
            </a:prstGeom>
            <a:noFill/>
          </p:spPr>
          <p:txBody>
            <a:bodyPr wrap="none" rtlCol="0">
              <a:spAutoFit/>
            </a:bodyPr>
            <a:lstStyle/>
            <a:p>
              <a:pPr algn="ctr"/>
              <a:r>
                <a:rPr lang="en-US" sz="1200" dirty="0">
                  <a:solidFill>
                    <a:srgbClr val="575757"/>
                  </a:solidFill>
                  <a:latin typeface="Arial" pitchFamily="34" charset="0"/>
                  <a:cs typeface="Arial" pitchFamily="34" charset="0"/>
                </a:rPr>
                <a:t>Plant</a:t>
              </a:r>
            </a:p>
            <a:p>
              <a:pPr algn="ctr"/>
              <a:r>
                <a:rPr lang="en-US" sz="1200" dirty="0">
                  <a:solidFill>
                    <a:srgbClr val="575757"/>
                  </a:solidFill>
                  <a:latin typeface="Arial" pitchFamily="34" charset="0"/>
                  <a:cs typeface="Arial" pitchFamily="34" charset="0"/>
                </a:rPr>
                <a:t>Power</a:t>
              </a:r>
            </a:p>
          </p:txBody>
        </p:sp>
        <p:sp>
          <p:nvSpPr>
            <p:cNvPr id="23" name="TextBox 22"/>
            <p:cNvSpPr txBox="1"/>
            <p:nvPr/>
          </p:nvSpPr>
          <p:spPr>
            <a:xfrm>
              <a:off x="4456548" y="2541270"/>
              <a:ext cx="569388" cy="261610"/>
            </a:xfrm>
            <a:prstGeom prst="rect">
              <a:avLst/>
            </a:prstGeom>
            <a:noFill/>
          </p:spPr>
          <p:txBody>
            <a:bodyPr wrap="none" rtlCol="0">
              <a:spAutoFit/>
            </a:bodyPr>
            <a:lstStyle/>
            <a:p>
              <a:pPr algn="ctr"/>
              <a:r>
                <a:rPr lang="en-US" sz="1100" dirty="0">
                  <a:solidFill>
                    <a:srgbClr val="575757"/>
                  </a:solidFill>
                  <a:latin typeface="Arial" pitchFamily="34" charset="0"/>
                  <a:cs typeface="Arial" pitchFamily="34" charset="0"/>
                </a:rPr>
                <a:t>Droop</a:t>
              </a:r>
            </a:p>
          </p:txBody>
        </p:sp>
        <p:sp>
          <p:nvSpPr>
            <p:cNvPr id="24" name="Up-Down Arrow 23"/>
            <p:cNvSpPr/>
            <p:nvPr/>
          </p:nvSpPr>
          <p:spPr>
            <a:xfrm>
              <a:off x="3060700" y="1841500"/>
              <a:ext cx="76200" cy="520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Connector 24"/>
            <p:cNvCxnSpPr/>
            <p:nvPr/>
          </p:nvCxnSpPr>
          <p:spPr>
            <a:xfrm rot="16200000">
              <a:off x="3822700" y="419100"/>
              <a:ext cx="0" cy="283210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46979" y="2133600"/>
              <a:ext cx="1758815" cy="446276"/>
            </a:xfrm>
            <a:prstGeom prst="rect">
              <a:avLst/>
            </a:prstGeom>
            <a:noFill/>
          </p:spPr>
          <p:txBody>
            <a:bodyPr wrap="none" rtlCol="0">
              <a:spAutoFit/>
            </a:bodyPr>
            <a:lstStyle/>
            <a:p>
              <a:pPr algn="ctr"/>
              <a:r>
                <a:rPr lang="en-US" sz="1200" b="1" dirty="0">
                  <a:solidFill>
                    <a:srgbClr val="00AA50"/>
                  </a:solidFill>
                  <a:latin typeface="Arial" pitchFamily="34" charset="0"/>
                  <a:cs typeface="Arial" pitchFamily="34" charset="0"/>
                </a:rPr>
                <a:t>Plant Power Dispatch</a:t>
              </a:r>
            </a:p>
            <a:p>
              <a:pPr algn="ctr"/>
              <a:r>
                <a:rPr lang="en-US" sz="1100" dirty="0">
                  <a:solidFill>
                    <a:srgbClr val="00AA50"/>
                  </a:solidFill>
                  <a:latin typeface="Arial" pitchFamily="34" charset="0"/>
                  <a:cs typeface="Arial" pitchFamily="34" charset="0"/>
                </a:rPr>
                <a:t>= actual production</a:t>
              </a:r>
            </a:p>
          </p:txBody>
        </p:sp>
        <p:sp>
          <p:nvSpPr>
            <p:cNvPr id="27" name="TextBox 26"/>
            <p:cNvSpPr txBox="1"/>
            <p:nvPr/>
          </p:nvSpPr>
          <p:spPr>
            <a:xfrm>
              <a:off x="4033585" y="1281430"/>
              <a:ext cx="2159566" cy="615553"/>
            </a:xfrm>
            <a:prstGeom prst="rect">
              <a:avLst/>
            </a:prstGeom>
            <a:noFill/>
          </p:spPr>
          <p:txBody>
            <a:bodyPr wrap="none" rtlCol="0">
              <a:spAutoFit/>
            </a:bodyPr>
            <a:lstStyle/>
            <a:p>
              <a:pPr algn="ctr"/>
              <a:r>
                <a:rPr lang="en-US" sz="1200" b="1" dirty="0">
                  <a:solidFill>
                    <a:srgbClr val="FF0000"/>
                  </a:solidFill>
                  <a:latin typeface="Arial" pitchFamily="34" charset="0"/>
                  <a:cs typeface="Arial" pitchFamily="34" charset="0"/>
                </a:rPr>
                <a:t>Plant Power Maximum</a:t>
              </a:r>
            </a:p>
            <a:p>
              <a:pPr algn="ctr"/>
              <a:r>
                <a:rPr lang="en-US" sz="1100" dirty="0">
                  <a:solidFill>
                    <a:srgbClr val="FF0000"/>
                  </a:solidFill>
                  <a:latin typeface="Arial" pitchFamily="34" charset="0"/>
                  <a:cs typeface="Arial" pitchFamily="34" charset="0"/>
                </a:rPr>
                <a:t>= rating for synchronous plants</a:t>
              </a:r>
            </a:p>
            <a:p>
              <a:pPr algn="ctr"/>
              <a:r>
                <a:rPr lang="en-US" sz="1100" dirty="0">
                  <a:solidFill>
                    <a:srgbClr val="FF0000"/>
                  </a:solidFill>
                  <a:latin typeface="Arial" pitchFamily="34" charset="0"/>
                  <a:cs typeface="Arial" pitchFamily="34" charset="0"/>
                </a:rPr>
                <a:t>= available for wind plants)</a:t>
              </a:r>
            </a:p>
          </p:txBody>
        </p:sp>
        <p:sp>
          <p:nvSpPr>
            <p:cNvPr id="28" name="Up-Down Arrow 27"/>
            <p:cNvSpPr/>
            <p:nvPr/>
          </p:nvSpPr>
          <p:spPr>
            <a:xfrm rot="16200000">
              <a:off x="3807460" y="2588260"/>
              <a:ext cx="58420" cy="434340"/>
            </a:xfrm>
            <a:prstGeom prst="up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9" name="Straight Connector 28"/>
            <p:cNvCxnSpPr/>
            <p:nvPr/>
          </p:nvCxnSpPr>
          <p:spPr>
            <a:xfrm>
              <a:off x="3611880" y="2377440"/>
              <a:ext cx="3810" cy="1101090"/>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65270" y="2377440"/>
              <a:ext cx="7620" cy="1093470"/>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03282" y="2880360"/>
              <a:ext cx="662361" cy="215444"/>
            </a:xfrm>
            <a:prstGeom prst="rect">
              <a:avLst/>
            </a:prstGeom>
            <a:solidFill>
              <a:schemeClr val="bg1"/>
            </a:solidFill>
          </p:spPr>
          <p:txBody>
            <a:bodyPr wrap="none" rtlCol="0">
              <a:spAutoFit/>
            </a:bodyPr>
            <a:lstStyle/>
            <a:p>
              <a:pPr algn="ctr"/>
              <a:r>
                <a:rPr lang="en-US" sz="800" dirty="0" err="1">
                  <a:solidFill>
                    <a:srgbClr val="575757"/>
                  </a:solidFill>
                  <a:latin typeface="Arial" pitchFamily="34" charset="0"/>
                  <a:cs typeface="Arial" pitchFamily="34" charset="0"/>
                </a:rPr>
                <a:t>Deadband</a:t>
              </a:r>
              <a:endParaRPr lang="en-US" sz="800" dirty="0">
                <a:solidFill>
                  <a:srgbClr val="575757"/>
                </a:solidFill>
                <a:latin typeface="Arial" pitchFamily="34" charset="0"/>
                <a:cs typeface="Arial" pitchFamily="34" charset="0"/>
              </a:endParaRPr>
            </a:p>
          </p:txBody>
        </p:sp>
        <p:sp>
          <p:nvSpPr>
            <p:cNvPr id="32" name="Right Arrow 31"/>
            <p:cNvSpPr/>
            <p:nvPr/>
          </p:nvSpPr>
          <p:spPr>
            <a:xfrm flipH="1">
              <a:off x="3482340" y="3291841"/>
              <a:ext cx="1181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2601588" y="3208020"/>
              <a:ext cx="857927" cy="369332"/>
            </a:xfrm>
            <a:prstGeom prst="rect">
              <a:avLst/>
            </a:prstGeom>
            <a:noFill/>
          </p:spPr>
          <p:txBody>
            <a:bodyPr wrap="none" rtlCol="0">
              <a:spAutoFit/>
            </a:bodyPr>
            <a:lstStyle/>
            <a:p>
              <a:pPr algn="ctr"/>
              <a:r>
                <a:rPr lang="en-US" sz="900" dirty="0">
                  <a:solidFill>
                    <a:srgbClr val="575757"/>
                  </a:solidFill>
                  <a:latin typeface="Arial" pitchFamily="34" charset="0"/>
                  <a:cs typeface="Arial" pitchFamily="34" charset="0"/>
                </a:rPr>
                <a:t>System short</a:t>
              </a:r>
            </a:p>
            <a:p>
              <a:pPr algn="ctr"/>
              <a:r>
                <a:rPr lang="en-US" sz="900" dirty="0">
                  <a:solidFill>
                    <a:srgbClr val="575757"/>
                  </a:solidFill>
                  <a:latin typeface="Arial" pitchFamily="34" charset="0"/>
                  <a:cs typeface="Arial" pitchFamily="34" charset="0"/>
                </a:rPr>
                <a:t>of generation</a:t>
              </a:r>
            </a:p>
          </p:txBody>
        </p:sp>
        <p:sp>
          <p:nvSpPr>
            <p:cNvPr id="34" name="Right Arrow 33"/>
            <p:cNvSpPr/>
            <p:nvPr/>
          </p:nvSpPr>
          <p:spPr>
            <a:xfrm>
              <a:off x="4091940" y="3291841"/>
              <a:ext cx="1181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4203415" y="3181350"/>
              <a:ext cx="915635" cy="369332"/>
            </a:xfrm>
            <a:prstGeom prst="rect">
              <a:avLst/>
            </a:prstGeom>
            <a:noFill/>
          </p:spPr>
          <p:txBody>
            <a:bodyPr wrap="none" rtlCol="0">
              <a:spAutoFit/>
            </a:bodyPr>
            <a:lstStyle/>
            <a:p>
              <a:pPr algn="ctr"/>
              <a:r>
                <a:rPr lang="en-US" sz="900" dirty="0">
                  <a:solidFill>
                    <a:srgbClr val="575757"/>
                  </a:solidFill>
                  <a:latin typeface="Arial" pitchFamily="34" charset="0"/>
                  <a:cs typeface="Arial" pitchFamily="34" charset="0"/>
                </a:rPr>
                <a:t>System needs</a:t>
              </a:r>
            </a:p>
            <a:p>
              <a:pPr algn="ctr"/>
              <a:r>
                <a:rPr lang="en-US" sz="900" dirty="0">
                  <a:solidFill>
                    <a:srgbClr val="575757"/>
                  </a:solidFill>
                  <a:latin typeface="Arial" pitchFamily="34" charset="0"/>
                  <a:cs typeface="Arial" pitchFamily="34" charset="0"/>
                </a:rPr>
                <a:t>Less power</a:t>
              </a:r>
            </a:p>
          </p:txBody>
        </p:sp>
      </p:grpSp>
      <p:sp>
        <p:nvSpPr>
          <p:cNvPr id="36" name="Content Placeholder 2"/>
          <p:cNvSpPr>
            <a:spLocks noGrp="1"/>
          </p:cNvSpPr>
          <p:nvPr>
            <p:ph sz="half" idx="1"/>
          </p:nvPr>
        </p:nvSpPr>
        <p:spPr>
          <a:xfrm>
            <a:off x="95465" y="4502611"/>
            <a:ext cx="6526481" cy="2476213"/>
          </a:xfrm>
        </p:spPr>
        <p:txBody>
          <a:bodyPr>
            <a:normAutofit/>
          </a:bodyPr>
          <a:lstStyle/>
          <a:p>
            <a:pPr marL="0" indent="0">
              <a:buNone/>
            </a:pPr>
            <a:r>
              <a:rPr lang="en-US" sz="1600" b="1" dirty="0"/>
              <a:t>“Droop “</a:t>
            </a:r>
          </a:p>
          <a:p>
            <a:pPr marL="285750" indent="-285750"/>
            <a:r>
              <a:rPr lang="en-US" sz="1600" dirty="0"/>
              <a:t>Is the change in power output per change in frequency.  But be careful: higher (</a:t>
            </a:r>
            <a:r>
              <a:rPr lang="en-US" sz="1600" b="1" dirty="0"/>
              <a:t>more</a:t>
            </a:r>
            <a:r>
              <a:rPr lang="en-US" sz="1600" dirty="0"/>
              <a:t>) droop means </a:t>
            </a:r>
            <a:r>
              <a:rPr lang="en-US" sz="1600" b="1" dirty="0"/>
              <a:t>less</a:t>
            </a:r>
            <a:r>
              <a:rPr lang="en-US" sz="1600" dirty="0"/>
              <a:t> aggressive response; lower slopes in the curve.</a:t>
            </a:r>
          </a:p>
          <a:p>
            <a:pPr marL="285750" indent="-285750"/>
            <a:r>
              <a:rPr lang="en-US" sz="1600" dirty="0"/>
              <a:t>Can be asymmetric.  Wind, and especially PV, can easily have different over- versus under-frequency droop characteristics.  </a:t>
            </a:r>
          </a:p>
        </p:txBody>
      </p:sp>
      <p:pic>
        <p:nvPicPr>
          <p:cNvPr id="6" name="Picture 5">
            <a:extLst>
              <a:ext uri="{FF2B5EF4-FFF2-40B4-BE49-F238E27FC236}">
                <a16:creationId xmlns:a16="http://schemas.microsoft.com/office/drawing/2014/main" id="{07B0290B-A519-3A11-63DE-2234B02D81CA}"/>
              </a:ext>
            </a:extLst>
          </p:cNvPr>
          <p:cNvPicPr>
            <a:picLocks noChangeAspect="1"/>
          </p:cNvPicPr>
          <p:nvPr/>
        </p:nvPicPr>
        <p:blipFill>
          <a:blip r:embed="rId3"/>
          <a:stretch>
            <a:fillRect/>
          </a:stretch>
        </p:blipFill>
        <p:spPr>
          <a:xfrm>
            <a:off x="6449360" y="1280645"/>
            <a:ext cx="5657143" cy="3857143"/>
          </a:xfrm>
          <a:prstGeom prst="rect">
            <a:avLst/>
          </a:prstGeom>
        </p:spPr>
      </p:pic>
      <p:sp>
        <p:nvSpPr>
          <p:cNvPr id="7" name="TextBox 6">
            <a:extLst>
              <a:ext uri="{FF2B5EF4-FFF2-40B4-BE49-F238E27FC236}">
                <a16:creationId xmlns:a16="http://schemas.microsoft.com/office/drawing/2014/main" id="{42EAA048-19B7-9A4A-BCCA-7012A4DF1540}"/>
              </a:ext>
            </a:extLst>
          </p:cNvPr>
          <p:cNvSpPr txBox="1"/>
          <p:nvPr/>
        </p:nvSpPr>
        <p:spPr>
          <a:xfrm>
            <a:off x="6688556" y="5042118"/>
            <a:ext cx="5503443" cy="1600438"/>
          </a:xfrm>
          <a:prstGeom prst="rect">
            <a:avLst/>
          </a:prstGeom>
          <a:noFill/>
        </p:spPr>
        <p:txBody>
          <a:bodyPr wrap="square" rtlCol="0">
            <a:spAutoFit/>
          </a:bodyPr>
          <a:lstStyle/>
          <a:p>
            <a:r>
              <a:rPr lang="en-US" sz="1400" b="1" dirty="0"/>
              <a:t>From the GE 2008 manual:</a:t>
            </a:r>
          </a:p>
          <a:p>
            <a:pPr marL="285750" indent="-285750">
              <a:buFont typeface="Arial" panose="020B0604020202020204" pitchFamily="34" charset="0"/>
              <a:buChar char="•"/>
            </a:pPr>
            <a:r>
              <a:rPr lang="en-US" sz="1400" dirty="0"/>
              <a:t>“An example frequency response curve is shown </a:t>
            </a:r>
          </a:p>
          <a:p>
            <a:pPr marL="285750" indent="-285750">
              <a:buFont typeface="Arial" panose="020B0604020202020204" pitchFamily="34" charset="0"/>
              <a:buChar char="•"/>
            </a:pPr>
            <a:r>
              <a:rPr lang="en-US" sz="1400" dirty="0"/>
              <a:t>Points A through D set to meet the needs of the host grid.  </a:t>
            </a:r>
          </a:p>
          <a:p>
            <a:pPr marL="285750" indent="-285750">
              <a:buFont typeface="Arial" panose="020B0604020202020204" pitchFamily="34" charset="0"/>
              <a:buChar char="•"/>
            </a:pPr>
            <a:r>
              <a:rPr lang="en-US" sz="1400" dirty="0"/>
              <a:t>The value of Pd should be greater than or equal to the minimum power.</a:t>
            </a:r>
          </a:p>
          <a:p>
            <a:pPr marL="285750" indent="-285750">
              <a:buFont typeface="Arial" panose="020B0604020202020204" pitchFamily="34" charset="0"/>
              <a:buChar char="•"/>
            </a:pPr>
            <a:r>
              <a:rPr lang="en-US" sz="1400" dirty="0"/>
              <a:t>The </a:t>
            </a:r>
            <a:r>
              <a:rPr lang="en-US" sz="1400" b="1" dirty="0">
                <a:solidFill>
                  <a:schemeClr val="accent2">
                    <a:lumMod val="75000"/>
                  </a:schemeClr>
                </a:solidFill>
              </a:rPr>
              <a:t>minimum power is nominally 0.20 </a:t>
            </a:r>
            <a:r>
              <a:rPr lang="en-US" sz="1400" b="1" dirty="0" err="1">
                <a:solidFill>
                  <a:schemeClr val="accent2">
                    <a:lumMod val="75000"/>
                  </a:schemeClr>
                </a:solidFill>
              </a:rPr>
              <a:t>pu</a:t>
            </a:r>
            <a:r>
              <a:rPr lang="en-US" sz="1400" b="1" dirty="0">
                <a:solidFill>
                  <a:schemeClr val="accent2">
                    <a:lumMod val="75000"/>
                  </a:schemeClr>
                </a:solidFill>
              </a:rPr>
              <a:t> of maximum farm output</a:t>
            </a:r>
            <a:r>
              <a:rPr lang="en-US" sz="1400" b="1" dirty="0"/>
              <a:t>. </a:t>
            </a:r>
            <a:r>
              <a:rPr lang="en-US" sz="1400" dirty="0"/>
              <a:t>.”</a:t>
            </a:r>
          </a:p>
        </p:txBody>
      </p:sp>
      <p:cxnSp>
        <p:nvCxnSpPr>
          <p:cNvPr id="9" name="Straight Connector 8">
            <a:extLst>
              <a:ext uri="{FF2B5EF4-FFF2-40B4-BE49-F238E27FC236}">
                <a16:creationId xmlns:a16="http://schemas.microsoft.com/office/drawing/2014/main" id="{818AD105-181E-0536-4543-6A2EB0D51044}"/>
              </a:ext>
            </a:extLst>
          </p:cNvPr>
          <p:cNvCxnSpPr/>
          <p:nvPr/>
        </p:nvCxnSpPr>
        <p:spPr>
          <a:xfrm>
            <a:off x="9041494" y="4090587"/>
            <a:ext cx="262563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Speech Bubble: Rectangle 10">
            <a:extLst>
              <a:ext uri="{FF2B5EF4-FFF2-40B4-BE49-F238E27FC236}">
                <a16:creationId xmlns:a16="http://schemas.microsoft.com/office/drawing/2014/main" id="{9E9B1840-0618-F759-3F47-E1AC1398596F}"/>
              </a:ext>
            </a:extLst>
          </p:cNvPr>
          <p:cNvSpPr/>
          <p:nvPr/>
        </p:nvSpPr>
        <p:spPr>
          <a:xfrm>
            <a:off x="8621486" y="3579303"/>
            <a:ext cx="1371600" cy="409691"/>
          </a:xfrm>
          <a:prstGeom prst="wedgeRectCallout">
            <a:avLst>
              <a:gd name="adj1" fmla="val 147746"/>
              <a:gd name="adj2" fmla="val 705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Technical Minimum</a:t>
            </a:r>
          </a:p>
        </p:txBody>
      </p:sp>
      <p:sp>
        <p:nvSpPr>
          <p:cNvPr id="37" name="Speech Bubble: Rectangle 36">
            <a:extLst>
              <a:ext uri="{FF2B5EF4-FFF2-40B4-BE49-F238E27FC236}">
                <a16:creationId xmlns:a16="http://schemas.microsoft.com/office/drawing/2014/main" id="{35C8D092-ED34-C90B-D60A-DD0D98799124}"/>
              </a:ext>
            </a:extLst>
          </p:cNvPr>
          <p:cNvSpPr/>
          <p:nvPr/>
        </p:nvSpPr>
        <p:spPr>
          <a:xfrm>
            <a:off x="9462380" y="1084030"/>
            <a:ext cx="1371600" cy="409691"/>
          </a:xfrm>
          <a:prstGeom prst="wedgeRectCallout">
            <a:avLst>
              <a:gd name="adj1" fmla="val -53057"/>
              <a:gd name="adj2" fmla="val 1996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%5 curtailment (example)</a:t>
            </a:r>
          </a:p>
        </p:txBody>
      </p:sp>
      <p:sp>
        <p:nvSpPr>
          <p:cNvPr id="38" name="Speech Bubble: Rectangle 37">
            <a:extLst>
              <a:ext uri="{FF2B5EF4-FFF2-40B4-BE49-F238E27FC236}">
                <a16:creationId xmlns:a16="http://schemas.microsoft.com/office/drawing/2014/main" id="{918CFEBF-8275-353E-054D-E72A5F375B28}"/>
              </a:ext>
            </a:extLst>
          </p:cNvPr>
          <p:cNvSpPr/>
          <p:nvPr/>
        </p:nvSpPr>
        <p:spPr>
          <a:xfrm>
            <a:off x="10533691" y="1756761"/>
            <a:ext cx="1572812" cy="785705"/>
          </a:xfrm>
          <a:prstGeom prst="wedgeRectCallout">
            <a:avLst>
              <a:gd name="adj1" fmla="val -48854"/>
              <a:gd name="adj2" fmla="val 1001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MUCH lower over-frequency droop</a:t>
            </a:r>
          </a:p>
        </p:txBody>
      </p:sp>
    </p:spTree>
    <p:extLst>
      <p:ext uri="{BB962C8B-B14F-4D97-AF65-F5344CB8AC3E}">
        <p14:creationId xmlns:p14="http://schemas.microsoft.com/office/powerpoint/2010/main" val="105973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6DC9961-FD3E-233F-1EC2-42FA636E2FC0}"/>
              </a:ext>
            </a:extLst>
          </p:cNvPr>
          <p:cNvSpPr>
            <a:spLocks noGrp="1" noChangeArrowheads="1"/>
          </p:cNvSpPr>
          <p:nvPr>
            <p:ph type="title"/>
          </p:nvPr>
        </p:nvSpPr>
        <p:spPr>
          <a:xfrm>
            <a:off x="1725613" y="193675"/>
            <a:ext cx="8799512" cy="1276350"/>
          </a:xfrm>
        </p:spPr>
        <p:txBody>
          <a:bodyPr/>
          <a:lstStyle/>
          <a:p>
            <a:pPr eaLnBrk="1" hangingPunct="1"/>
            <a:r>
              <a:rPr lang="en-US" altLang="en-US">
                <a:solidFill>
                  <a:srgbClr val="1E408E"/>
                </a:solidFill>
              </a:rPr>
              <a:t>Power Curve Terminology</a:t>
            </a:r>
          </a:p>
        </p:txBody>
      </p:sp>
      <p:sp>
        <p:nvSpPr>
          <p:cNvPr id="57347" name="Rectangle 3">
            <a:extLst>
              <a:ext uri="{FF2B5EF4-FFF2-40B4-BE49-F238E27FC236}">
                <a16:creationId xmlns:a16="http://schemas.microsoft.com/office/drawing/2014/main" id="{AFEEEB74-5E01-F189-58E8-FBC2837F536D}"/>
              </a:ext>
            </a:extLst>
          </p:cNvPr>
          <p:cNvSpPr>
            <a:spLocks noGrp="1" noChangeArrowheads="1"/>
          </p:cNvSpPr>
          <p:nvPr>
            <p:ph type="body" idx="1"/>
          </p:nvPr>
        </p:nvSpPr>
        <p:spPr bwMode="auto">
          <a:xfrm>
            <a:off x="7740423" y="1101725"/>
            <a:ext cx="4451577" cy="10096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lvl="1" eaLnBrk="1" hangingPunct="1">
              <a:lnSpc>
                <a:spcPct val="85000"/>
              </a:lnSpc>
              <a:buFontTx/>
              <a:buNone/>
            </a:pPr>
            <a:r>
              <a:rPr lang="en-US" altLang="en-US" dirty="0">
                <a:solidFill>
                  <a:srgbClr val="1E408E"/>
                </a:solidFill>
              </a:rPr>
              <a:t>Power output vs. wind speed </a:t>
            </a:r>
          </a:p>
          <a:p>
            <a:pPr lvl="1" eaLnBrk="1" hangingPunct="1">
              <a:lnSpc>
                <a:spcPct val="85000"/>
              </a:lnSpc>
              <a:buFontTx/>
              <a:buNone/>
            </a:pPr>
            <a:r>
              <a:rPr lang="en-US" altLang="en-US" sz="1400" dirty="0">
                <a:solidFill>
                  <a:srgbClr val="1E408E"/>
                </a:solidFill>
              </a:rPr>
              <a:t>		at hub height – 10min average wind speeds</a:t>
            </a:r>
          </a:p>
          <a:p>
            <a:pPr marL="0" indent="0">
              <a:lnSpc>
                <a:spcPct val="85000"/>
              </a:lnSpc>
              <a:spcBef>
                <a:spcPct val="0"/>
              </a:spcBef>
            </a:pPr>
            <a:r>
              <a:rPr lang="en-US" altLang="en-US" sz="1400" dirty="0">
                <a:solidFill>
                  <a:srgbClr val="1E408E"/>
                </a:solidFill>
              </a:rPr>
              <a:t> 	Example: official power curve for GE 1.5s</a:t>
            </a:r>
          </a:p>
        </p:txBody>
      </p:sp>
      <p:pic>
        <p:nvPicPr>
          <p:cNvPr id="57348" name="Picture 4">
            <a:extLst>
              <a:ext uri="{FF2B5EF4-FFF2-40B4-BE49-F238E27FC236}">
                <a16:creationId xmlns:a16="http://schemas.microsoft.com/office/drawing/2014/main" id="{5DE3798B-97A7-34F5-9EE1-66A70EA7B17D}"/>
              </a:ext>
            </a:extLst>
          </p:cNvPr>
          <p:cNvPicPr>
            <a:picLocks noChangeArrowheads="1"/>
          </p:cNvPicPr>
          <p:nvPr/>
        </p:nvPicPr>
        <p:blipFill>
          <a:blip r:embed="rId3">
            <a:extLst>
              <a:ext uri="{28A0092B-C50C-407E-A947-70E740481C1C}">
                <a14:useLocalDpi xmlns:a14="http://schemas.microsoft.com/office/drawing/2010/main" val="0"/>
              </a:ext>
            </a:extLst>
          </a:blip>
          <a:srcRect r="49" b="75"/>
          <a:stretch>
            <a:fillRect/>
          </a:stretch>
        </p:blipFill>
        <p:spPr bwMode="auto">
          <a:xfrm>
            <a:off x="1276123" y="1297781"/>
            <a:ext cx="64643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a:extLst>
              <a:ext uri="{FF2B5EF4-FFF2-40B4-BE49-F238E27FC236}">
                <a16:creationId xmlns:a16="http://schemas.microsoft.com/office/drawing/2014/main" id="{3D5FBFE0-A5C3-E0D8-0DEF-27518638D4DA}"/>
              </a:ext>
            </a:extLst>
          </p:cNvPr>
          <p:cNvSpPr txBox="1">
            <a:spLocks noChangeArrowheads="1"/>
          </p:cNvSpPr>
          <p:nvPr/>
        </p:nvSpPr>
        <p:spPr bwMode="auto">
          <a:xfrm>
            <a:off x="7150100" y="5926138"/>
            <a:ext cx="19177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eaLnBrk="1" hangingPunct="1">
              <a:spcBef>
                <a:spcPct val="50000"/>
              </a:spcBef>
            </a:pPr>
            <a:r>
              <a:rPr lang="en-US" altLang="en-US" sz="1000" b="0"/>
              <a:t>Image source: GE Energy</a:t>
            </a:r>
          </a:p>
        </p:txBody>
      </p:sp>
      <p:sp>
        <p:nvSpPr>
          <p:cNvPr id="2" name="Speech Bubble: Rectangle 1">
            <a:extLst>
              <a:ext uri="{FF2B5EF4-FFF2-40B4-BE49-F238E27FC236}">
                <a16:creationId xmlns:a16="http://schemas.microsoft.com/office/drawing/2014/main" id="{B0B80AF1-2670-EB1F-98C4-CFA8DB798369}"/>
              </a:ext>
            </a:extLst>
          </p:cNvPr>
          <p:cNvSpPr/>
          <p:nvPr/>
        </p:nvSpPr>
        <p:spPr>
          <a:xfrm>
            <a:off x="8368784" y="4479925"/>
            <a:ext cx="1756172" cy="1276350"/>
          </a:xfrm>
          <a:prstGeom prst="wedgeRectCallout">
            <a:avLst>
              <a:gd name="adj1" fmla="val -310576"/>
              <a:gd name="adj2" fmla="val -928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Roughly proportional to cube of wind speed in this range</a:t>
            </a:r>
          </a:p>
        </p:txBody>
      </p:sp>
      <p:sp>
        <p:nvSpPr>
          <p:cNvPr id="3" name="Speech Bubble: Rectangle 2">
            <a:extLst>
              <a:ext uri="{FF2B5EF4-FFF2-40B4-BE49-F238E27FC236}">
                <a16:creationId xmlns:a16="http://schemas.microsoft.com/office/drawing/2014/main" id="{43BAEB92-18B8-F6E5-67CC-100AF5630917}"/>
              </a:ext>
            </a:extLst>
          </p:cNvPr>
          <p:cNvSpPr/>
          <p:nvPr/>
        </p:nvSpPr>
        <p:spPr>
          <a:xfrm>
            <a:off x="10124956" y="2742406"/>
            <a:ext cx="1756172" cy="1276350"/>
          </a:xfrm>
          <a:prstGeom prst="wedgeRectCallout">
            <a:avLst>
              <a:gd name="adj1" fmla="val -231730"/>
              <a:gd name="adj2" fmla="val -1122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Pitch out to maintain (maximum) power in this range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EB32E-76D1-D05E-3D1A-3B5A0AD44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56872-A7B6-EAEA-6733-C9F655DEB1EE}"/>
              </a:ext>
            </a:extLst>
          </p:cNvPr>
          <p:cNvSpPr>
            <a:spLocks noGrp="1"/>
          </p:cNvSpPr>
          <p:nvPr>
            <p:ph type="title"/>
          </p:nvPr>
        </p:nvSpPr>
        <p:spPr>
          <a:xfrm>
            <a:off x="345440" y="79632"/>
            <a:ext cx="11287338" cy="1325563"/>
          </a:xfrm>
        </p:spPr>
        <p:txBody>
          <a:bodyPr/>
          <a:lstStyle/>
          <a:p>
            <a:r>
              <a:rPr lang="en-US" dirty="0"/>
              <a:t>Slight Curtailment (from ≤ rated wind speed)</a:t>
            </a:r>
          </a:p>
        </p:txBody>
      </p:sp>
      <p:pic>
        <p:nvPicPr>
          <p:cNvPr id="5" name="Picture 4">
            <a:extLst>
              <a:ext uri="{FF2B5EF4-FFF2-40B4-BE49-F238E27FC236}">
                <a16:creationId xmlns:a16="http://schemas.microsoft.com/office/drawing/2014/main" id="{6810D99F-628F-C9CE-DD22-A178B3BB12EA}"/>
              </a:ext>
            </a:extLst>
          </p:cNvPr>
          <p:cNvPicPr>
            <a:picLocks noChangeAspect="1"/>
          </p:cNvPicPr>
          <p:nvPr/>
        </p:nvPicPr>
        <p:blipFill>
          <a:blip r:embed="rId2"/>
          <a:stretch>
            <a:fillRect/>
          </a:stretch>
        </p:blipFill>
        <p:spPr>
          <a:xfrm>
            <a:off x="559222" y="1187086"/>
            <a:ext cx="5495238" cy="4342857"/>
          </a:xfrm>
          <a:prstGeom prst="rect">
            <a:avLst/>
          </a:prstGeom>
        </p:spPr>
      </p:pic>
      <p:sp>
        <p:nvSpPr>
          <p:cNvPr id="6" name="TextBox 5">
            <a:extLst>
              <a:ext uri="{FF2B5EF4-FFF2-40B4-BE49-F238E27FC236}">
                <a16:creationId xmlns:a16="http://schemas.microsoft.com/office/drawing/2014/main" id="{2E93F243-D403-862C-8CD1-824888387A50}"/>
              </a:ext>
            </a:extLst>
          </p:cNvPr>
          <p:cNvSpPr txBox="1"/>
          <p:nvPr/>
        </p:nvSpPr>
        <p:spPr>
          <a:xfrm>
            <a:off x="446314" y="5529943"/>
            <a:ext cx="6096605" cy="646331"/>
          </a:xfrm>
          <a:prstGeom prst="rect">
            <a:avLst/>
          </a:prstGeom>
          <a:noFill/>
        </p:spPr>
        <p:txBody>
          <a:bodyPr wrap="none" rtlCol="0">
            <a:spAutoFit/>
          </a:bodyPr>
          <a:lstStyle/>
          <a:p>
            <a:r>
              <a:rPr lang="en-US" dirty="0"/>
              <a:t>Modeling of GE Wind Turbine-Generators for Grid Studies</a:t>
            </a:r>
          </a:p>
          <a:p>
            <a:r>
              <a:rPr lang="en-US" dirty="0"/>
              <a:t>Version 4.1  March 2008</a:t>
            </a:r>
          </a:p>
        </p:txBody>
      </p:sp>
      <p:pic>
        <p:nvPicPr>
          <p:cNvPr id="7" name="Picture 6">
            <a:extLst>
              <a:ext uri="{FF2B5EF4-FFF2-40B4-BE49-F238E27FC236}">
                <a16:creationId xmlns:a16="http://schemas.microsoft.com/office/drawing/2014/main" id="{2D81AEBC-3BAB-8F7A-950B-67D7004F7224}"/>
              </a:ext>
            </a:extLst>
          </p:cNvPr>
          <p:cNvPicPr>
            <a:picLocks noChangeAspect="1"/>
          </p:cNvPicPr>
          <p:nvPr/>
        </p:nvPicPr>
        <p:blipFill>
          <a:blip r:embed="rId3"/>
          <a:stretch>
            <a:fillRect/>
          </a:stretch>
        </p:blipFill>
        <p:spPr>
          <a:xfrm>
            <a:off x="6467738" y="1243103"/>
            <a:ext cx="5657143" cy="3857143"/>
          </a:xfrm>
          <a:prstGeom prst="rect">
            <a:avLst/>
          </a:prstGeom>
        </p:spPr>
      </p:pic>
      <p:sp>
        <p:nvSpPr>
          <p:cNvPr id="4" name="TextBox 3">
            <a:extLst>
              <a:ext uri="{FF2B5EF4-FFF2-40B4-BE49-F238E27FC236}">
                <a16:creationId xmlns:a16="http://schemas.microsoft.com/office/drawing/2014/main" id="{8C771E5E-44D0-4A1B-C492-57571D86CDE0}"/>
              </a:ext>
            </a:extLst>
          </p:cNvPr>
          <p:cNvSpPr txBox="1"/>
          <p:nvPr/>
        </p:nvSpPr>
        <p:spPr>
          <a:xfrm>
            <a:off x="10599651" y="6547130"/>
            <a:ext cx="1508298" cy="276999"/>
          </a:xfrm>
          <a:prstGeom prst="rect">
            <a:avLst/>
          </a:prstGeom>
          <a:noFill/>
        </p:spPr>
        <p:txBody>
          <a:bodyPr wrap="none" rtlCol="0">
            <a:spAutoFit/>
          </a:bodyPr>
          <a:lstStyle/>
          <a:p>
            <a:r>
              <a:rPr lang="en-US" sz="1200" dirty="0"/>
              <a:t>Credit: GE Vernova</a:t>
            </a:r>
          </a:p>
        </p:txBody>
      </p:sp>
      <p:cxnSp>
        <p:nvCxnSpPr>
          <p:cNvPr id="9" name="Straight Connector 8">
            <a:extLst>
              <a:ext uri="{FF2B5EF4-FFF2-40B4-BE49-F238E27FC236}">
                <a16:creationId xmlns:a16="http://schemas.microsoft.com/office/drawing/2014/main" id="{704102AE-DBBF-413D-EBD4-36DBF4175426}"/>
              </a:ext>
            </a:extLst>
          </p:cNvPr>
          <p:cNvCxnSpPr/>
          <p:nvPr/>
        </p:nvCxnSpPr>
        <p:spPr>
          <a:xfrm>
            <a:off x="2196294" y="1764525"/>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6FD32E-19C8-6738-79DA-3D08FCA479ED}"/>
              </a:ext>
            </a:extLst>
          </p:cNvPr>
          <p:cNvCxnSpPr/>
          <p:nvPr/>
        </p:nvCxnSpPr>
        <p:spPr>
          <a:xfrm>
            <a:off x="2516265" y="1908278"/>
            <a:ext cx="639942"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7303D47-1391-7DD6-E399-B88F640B4FC1}"/>
              </a:ext>
            </a:extLst>
          </p:cNvPr>
          <p:cNvSpPr/>
          <p:nvPr/>
        </p:nvSpPr>
        <p:spPr>
          <a:xfrm>
            <a:off x="972500" y="1689312"/>
            <a:ext cx="1167340" cy="402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ymbol" panose="05050102010706020507" pitchFamily="18" charset="2"/>
              </a:rPr>
              <a:t>D</a:t>
            </a:r>
            <a:r>
              <a:rPr lang="en-US" sz="1200" dirty="0"/>
              <a:t>P~5%: ~1-2°, 0-2RPM</a:t>
            </a:r>
          </a:p>
        </p:txBody>
      </p:sp>
      <p:cxnSp>
        <p:nvCxnSpPr>
          <p:cNvPr id="12" name="Straight Connector 11">
            <a:extLst>
              <a:ext uri="{FF2B5EF4-FFF2-40B4-BE49-F238E27FC236}">
                <a16:creationId xmlns:a16="http://schemas.microsoft.com/office/drawing/2014/main" id="{11FC315D-657D-C3CC-4A38-A24CE1686647}"/>
              </a:ext>
            </a:extLst>
          </p:cNvPr>
          <p:cNvCxnSpPr>
            <a:cxnSpLocks/>
          </p:cNvCxnSpPr>
          <p:nvPr/>
        </p:nvCxnSpPr>
        <p:spPr>
          <a:xfrm>
            <a:off x="2700169" y="1522952"/>
            <a:ext cx="0" cy="385326"/>
          </a:xfrm>
          <a:prstGeom prst="line">
            <a:avLst/>
          </a:prstGeom>
        </p:spPr>
        <p:style>
          <a:lnRef idx="1">
            <a:schemeClr val="accent1"/>
          </a:lnRef>
          <a:fillRef idx="0">
            <a:schemeClr val="accent1"/>
          </a:fillRef>
          <a:effectRef idx="0">
            <a:schemeClr val="accent1"/>
          </a:effectRef>
          <a:fontRef idx="minor">
            <a:schemeClr val="tx1"/>
          </a:fontRef>
        </p:style>
      </p:cxnSp>
      <p:sp>
        <p:nvSpPr>
          <p:cNvPr id="17" name="Speech Bubble: Rectangle 16">
            <a:extLst>
              <a:ext uri="{FF2B5EF4-FFF2-40B4-BE49-F238E27FC236}">
                <a16:creationId xmlns:a16="http://schemas.microsoft.com/office/drawing/2014/main" id="{8A7261F7-04E8-2526-CA0A-D822912BAF69}"/>
              </a:ext>
            </a:extLst>
          </p:cNvPr>
          <p:cNvSpPr/>
          <p:nvPr/>
        </p:nvSpPr>
        <p:spPr>
          <a:xfrm>
            <a:off x="6977575" y="5529943"/>
            <a:ext cx="2757268" cy="733774"/>
          </a:xfrm>
          <a:prstGeom prst="wedgeRectCallout">
            <a:avLst>
              <a:gd name="adj1" fmla="val -202381"/>
              <a:gd name="adj2" fmla="val -5604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Fully Pitched in; slightly off Cp max for stability</a:t>
            </a:r>
          </a:p>
        </p:txBody>
      </p:sp>
      <p:cxnSp>
        <p:nvCxnSpPr>
          <p:cNvPr id="18" name="Straight Connector 17">
            <a:extLst>
              <a:ext uri="{FF2B5EF4-FFF2-40B4-BE49-F238E27FC236}">
                <a16:creationId xmlns:a16="http://schemas.microsoft.com/office/drawing/2014/main" id="{CE52A294-78CB-DF14-9098-A1782A007F7F}"/>
              </a:ext>
            </a:extLst>
          </p:cNvPr>
          <p:cNvCxnSpPr/>
          <p:nvPr/>
        </p:nvCxnSpPr>
        <p:spPr>
          <a:xfrm>
            <a:off x="10150520" y="1950911"/>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389470C-EDBA-0423-F26C-598E0AEC8157}"/>
              </a:ext>
            </a:extLst>
          </p:cNvPr>
          <p:cNvCxnSpPr/>
          <p:nvPr/>
        </p:nvCxnSpPr>
        <p:spPr>
          <a:xfrm>
            <a:off x="10157199" y="2091728"/>
            <a:ext cx="63994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DD1BFB1-9165-62CB-B750-6D616D98ECE4}"/>
              </a:ext>
            </a:extLst>
          </p:cNvPr>
          <p:cNvSpPr/>
          <p:nvPr/>
        </p:nvSpPr>
        <p:spPr>
          <a:xfrm>
            <a:off x="10542346" y="1320385"/>
            <a:ext cx="1167340" cy="4893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Pbc</a:t>
            </a:r>
            <a:r>
              <a:rPr lang="en-US" sz="1200" dirty="0"/>
              <a:t> = 95%</a:t>
            </a:r>
          </a:p>
          <a:p>
            <a:pPr algn="ctr"/>
            <a:r>
              <a:rPr lang="en-US" sz="1200" dirty="0"/>
              <a:t>5% curtailment</a:t>
            </a:r>
          </a:p>
        </p:txBody>
      </p:sp>
      <p:sp>
        <p:nvSpPr>
          <p:cNvPr id="21" name="Oval 20">
            <a:extLst>
              <a:ext uri="{FF2B5EF4-FFF2-40B4-BE49-F238E27FC236}">
                <a16:creationId xmlns:a16="http://schemas.microsoft.com/office/drawing/2014/main" id="{E6E0E32D-12EF-EC39-DC69-F01C5F9F06D7}"/>
              </a:ext>
            </a:extLst>
          </p:cNvPr>
          <p:cNvSpPr/>
          <p:nvPr/>
        </p:nvSpPr>
        <p:spPr>
          <a:xfrm>
            <a:off x="2671940" y="1724265"/>
            <a:ext cx="57081" cy="854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65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D738D-8DC0-ED20-4DB4-480BB9440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6A5C1-20B0-93D6-1B06-FC9DF7B48E1A}"/>
              </a:ext>
            </a:extLst>
          </p:cNvPr>
          <p:cNvSpPr>
            <a:spLocks noGrp="1"/>
          </p:cNvSpPr>
          <p:nvPr>
            <p:ph type="title"/>
          </p:nvPr>
        </p:nvSpPr>
        <p:spPr>
          <a:xfrm>
            <a:off x="345440" y="79632"/>
            <a:ext cx="10515600" cy="1325563"/>
          </a:xfrm>
        </p:spPr>
        <p:txBody>
          <a:bodyPr/>
          <a:lstStyle/>
          <a:p>
            <a:r>
              <a:rPr lang="en-US" dirty="0"/>
              <a:t>Slight Curtailment (from &gt; rated wind speed)</a:t>
            </a:r>
          </a:p>
        </p:txBody>
      </p:sp>
      <p:pic>
        <p:nvPicPr>
          <p:cNvPr id="5" name="Picture 4">
            <a:extLst>
              <a:ext uri="{FF2B5EF4-FFF2-40B4-BE49-F238E27FC236}">
                <a16:creationId xmlns:a16="http://schemas.microsoft.com/office/drawing/2014/main" id="{951E587B-F8A6-61D7-8C6C-B4D7B3418CFC}"/>
              </a:ext>
            </a:extLst>
          </p:cNvPr>
          <p:cNvPicPr>
            <a:picLocks noChangeAspect="1"/>
          </p:cNvPicPr>
          <p:nvPr/>
        </p:nvPicPr>
        <p:blipFill>
          <a:blip r:embed="rId2"/>
          <a:stretch>
            <a:fillRect/>
          </a:stretch>
        </p:blipFill>
        <p:spPr>
          <a:xfrm>
            <a:off x="559222" y="1187086"/>
            <a:ext cx="5495238" cy="4342857"/>
          </a:xfrm>
          <a:prstGeom prst="rect">
            <a:avLst/>
          </a:prstGeom>
        </p:spPr>
      </p:pic>
      <p:sp>
        <p:nvSpPr>
          <p:cNvPr id="6" name="TextBox 5">
            <a:extLst>
              <a:ext uri="{FF2B5EF4-FFF2-40B4-BE49-F238E27FC236}">
                <a16:creationId xmlns:a16="http://schemas.microsoft.com/office/drawing/2014/main" id="{F83B6BDD-D621-77E8-FCFF-75C27EA63194}"/>
              </a:ext>
            </a:extLst>
          </p:cNvPr>
          <p:cNvSpPr txBox="1"/>
          <p:nvPr/>
        </p:nvSpPr>
        <p:spPr>
          <a:xfrm>
            <a:off x="446314" y="5529943"/>
            <a:ext cx="6096605" cy="646331"/>
          </a:xfrm>
          <a:prstGeom prst="rect">
            <a:avLst/>
          </a:prstGeom>
          <a:noFill/>
        </p:spPr>
        <p:txBody>
          <a:bodyPr wrap="none" rtlCol="0">
            <a:spAutoFit/>
          </a:bodyPr>
          <a:lstStyle/>
          <a:p>
            <a:r>
              <a:rPr lang="en-US" dirty="0"/>
              <a:t>Modeling of GE Wind Turbine-Generators for Grid Studies</a:t>
            </a:r>
          </a:p>
          <a:p>
            <a:r>
              <a:rPr lang="en-US" dirty="0"/>
              <a:t>Version 4.1  March 2008</a:t>
            </a:r>
          </a:p>
        </p:txBody>
      </p:sp>
      <p:pic>
        <p:nvPicPr>
          <p:cNvPr id="7" name="Picture 6">
            <a:extLst>
              <a:ext uri="{FF2B5EF4-FFF2-40B4-BE49-F238E27FC236}">
                <a16:creationId xmlns:a16="http://schemas.microsoft.com/office/drawing/2014/main" id="{6D932FA8-4BE6-9390-786F-66671BB86A5E}"/>
              </a:ext>
            </a:extLst>
          </p:cNvPr>
          <p:cNvPicPr>
            <a:picLocks noChangeAspect="1"/>
          </p:cNvPicPr>
          <p:nvPr/>
        </p:nvPicPr>
        <p:blipFill>
          <a:blip r:embed="rId3"/>
          <a:stretch>
            <a:fillRect/>
          </a:stretch>
        </p:blipFill>
        <p:spPr>
          <a:xfrm>
            <a:off x="6467738" y="1243103"/>
            <a:ext cx="5657143" cy="3857143"/>
          </a:xfrm>
          <a:prstGeom prst="rect">
            <a:avLst/>
          </a:prstGeom>
        </p:spPr>
      </p:pic>
      <p:sp>
        <p:nvSpPr>
          <p:cNvPr id="4" name="TextBox 3">
            <a:extLst>
              <a:ext uri="{FF2B5EF4-FFF2-40B4-BE49-F238E27FC236}">
                <a16:creationId xmlns:a16="http://schemas.microsoft.com/office/drawing/2014/main" id="{525B8994-FE8D-9551-A56E-D1DCC2370189}"/>
              </a:ext>
            </a:extLst>
          </p:cNvPr>
          <p:cNvSpPr txBox="1"/>
          <p:nvPr/>
        </p:nvSpPr>
        <p:spPr>
          <a:xfrm>
            <a:off x="10599651" y="6547130"/>
            <a:ext cx="1508298" cy="276999"/>
          </a:xfrm>
          <a:prstGeom prst="rect">
            <a:avLst/>
          </a:prstGeom>
          <a:noFill/>
        </p:spPr>
        <p:txBody>
          <a:bodyPr wrap="none" rtlCol="0">
            <a:spAutoFit/>
          </a:bodyPr>
          <a:lstStyle/>
          <a:p>
            <a:r>
              <a:rPr lang="en-US" sz="1200" dirty="0"/>
              <a:t>Credit: GE Vernova</a:t>
            </a:r>
          </a:p>
        </p:txBody>
      </p:sp>
      <p:cxnSp>
        <p:nvCxnSpPr>
          <p:cNvPr id="9" name="Straight Connector 8">
            <a:extLst>
              <a:ext uri="{FF2B5EF4-FFF2-40B4-BE49-F238E27FC236}">
                <a16:creationId xmlns:a16="http://schemas.microsoft.com/office/drawing/2014/main" id="{C8B2EA04-15F7-B5E9-F15A-0428871F2412}"/>
              </a:ext>
            </a:extLst>
          </p:cNvPr>
          <p:cNvCxnSpPr>
            <a:cxnSpLocks/>
          </p:cNvCxnSpPr>
          <p:nvPr/>
        </p:nvCxnSpPr>
        <p:spPr>
          <a:xfrm>
            <a:off x="2122360" y="2527535"/>
            <a:ext cx="4917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184193-8E29-6279-9D08-4E2590A95017}"/>
              </a:ext>
            </a:extLst>
          </p:cNvPr>
          <p:cNvCxnSpPr>
            <a:cxnSpLocks/>
          </p:cNvCxnSpPr>
          <p:nvPr/>
        </p:nvCxnSpPr>
        <p:spPr>
          <a:xfrm>
            <a:off x="2073308" y="2763705"/>
            <a:ext cx="320268" cy="0"/>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17" name="Speech Bubble: Rectangle 16">
            <a:extLst>
              <a:ext uri="{FF2B5EF4-FFF2-40B4-BE49-F238E27FC236}">
                <a16:creationId xmlns:a16="http://schemas.microsoft.com/office/drawing/2014/main" id="{E207043D-EB60-7DD2-0647-F2DB2ADCE0F4}"/>
              </a:ext>
            </a:extLst>
          </p:cNvPr>
          <p:cNvSpPr/>
          <p:nvPr/>
        </p:nvSpPr>
        <p:spPr>
          <a:xfrm>
            <a:off x="6977575" y="5529942"/>
            <a:ext cx="2757268" cy="1017187"/>
          </a:xfrm>
          <a:prstGeom prst="wedgeRectCallout">
            <a:avLst>
              <a:gd name="adj1" fmla="val -209416"/>
              <a:gd name="adj2" fmla="val -3316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Partially Pitched Out: a range of rotor speed and pitch will satisfy P objective</a:t>
            </a:r>
          </a:p>
        </p:txBody>
      </p:sp>
      <p:cxnSp>
        <p:nvCxnSpPr>
          <p:cNvPr id="18" name="Straight Connector 17">
            <a:extLst>
              <a:ext uri="{FF2B5EF4-FFF2-40B4-BE49-F238E27FC236}">
                <a16:creationId xmlns:a16="http://schemas.microsoft.com/office/drawing/2014/main" id="{E50D1359-E0A2-5D2C-F853-3D6D8EA6F5EB}"/>
              </a:ext>
            </a:extLst>
          </p:cNvPr>
          <p:cNvCxnSpPr/>
          <p:nvPr/>
        </p:nvCxnSpPr>
        <p:spPr>
          <a:xfrm>
            <a:off x="10150520" y="1950911"/>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F95E84-DE45-52A1-6FA0-57E4806A4DB8}"/>
              </a:ext>
            </a:extLst>
          </p:cNvPr>
          <p:cNvCxnSpPr/>
          <p:nvPr/>
        </p:nvCxnSpPr>
        <p:spPr>
          <a:xfrm>
            <a:off x="10157199" y="2091728"/>
            <a:ext cx="63994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82254BC-4E29-F161-C646-F10A0224F2B0}"/>
              </a:ext>
            </a:extLst>
          </p:cNvPr>
          <p:cNvSpPr/>
          <p:nvPr/>
        </p:nvSpPr>
        <p:spPr>
          <a:xfrm>
            <a:off x="10542346" y="1320385"/>
            <a:ext cx="1167340" cy="4893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Pbc</a:t>
            </a:r>
            <a:r>
              <a:rPr lang="en-US" sz="1200" dirty="0"/>
              <a:t> = 95%</a:t>
            </a:r>
          </a:p>
          <a:p>
            <a:pPr algn="ctr"/>
            <a:r>
              <a:rPr lang="en-US" sz="1200" dirty="0"/>
              <a:t>5% curtailment</a:t>
            </a:r>
          </a:p>
        </p:txBody>
      </p:sp>
    </p:spTree>
    <p:extLst>
      <p:ext uri="{BB962C8B-B14F-4D97-AF65-F5344CB8AC3E}">
        <p14:creationId xmlns:p14="http://schemas.microsoft.com/office/powerpoint/2010/main" val="359055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FC29-9B78-FE73-6DB5-D30AB7683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F073F-678C-6F06-E21A-70E3FE59D3CF}"/>
              </a:ext>
            </a:extLst>
          </p:cNvPr>
          <p:cNvSpPr>
            <a:spLocks noGrp="1"/>
          </p:cNvSpPr>
          <p:nvPr>
            <p:ph type="title"/>
          </p:nvPr>
        </p:nvSpPr>
        <p:spPr>
          <a:xfrm>
            <a:off x="345440" y="79632"/>
            <a:ext cx="11287338" cy="1325563"/>
          </a:xfrm>
        </p:spPr>
        <p:txBody>
          <a:bodyPr/>
          <a:lstStyle/>
          <a:p>
            <a:r>
              <a:rPr lang="en-US" dirty="0"/>
              <a:t>Deep Curtailment (from ≤ rated wind speed)</a:t>
            </a:r>
          </a:p>
        </p:txBody>
      </p:sp>
      <p:pic>
        <p:nvPicPr>
          <p:cNvPr id="5" name="Picture 4">
            <a:extLst>
              <a:ext uri="{FF2B5EF4-FFF2-40B4-BE49-F238E27FC236}">
                <a16:creationId xmlns:a16="http://schemas.microsoft.com/office/drawing/2014/main" id="{8C8574C3-9701-785C-48E4-D42E8E6108F6}"/>
              </a:ext>
            </a:extLst>
          </p:cNvPr>
          <p:cNvPicPr>
            <a:picLocks noChangeAspect="1"/>
          </p:cNvPicPr>
          <p:nvPr/>
        </p:nvPicPr>
        <p:blipFill>
          <a:blip r:embed="rId2"/>
          <a:stretch>
            <a:fillRect/>
          </a:stretch>
        </p:blipFill>
        <p:spPr>
          <a:xfrm>
            <a:off x="559222" y="1187086"/>
            <a:ext cx="5495238" cy="4342857"/>
          </a:xfrm>
          <a:prstGeom prst="rect">
            <a:avLst/>
          </a:prstGeom>
        </p:spPr>
      </p:pic>
      <p:sp>
        <p:nvSpPr>
          <p:cNvPr id="6" name="TextBox 5">
            <a:extLst>
              <a:ext uri="{FF2B5EF4-FFF2-40B4-BE49-F238E27FC236}">
                <a16:creationId xmlns:a16="http://schemas.microsoft.com/office/drawing/2014/main" id="{0306B810-6201-9B00-7E58-643F5F19D1BE}"/>
              </a:ext>
            </a:extLst>
          </p:cNvPr>
          <p:cNvSpPr txBox="1"/>
          <p:nvPr/>
        </p:nvSpPr>
        <p:spPr>
          <a:xfrm>
            <a:off x="446314" y="5529943"/>
            <a:ext cx="6096605" cy="646331"/>
          </a:xfrm>
          <a:prstGeom prst="rect">
            <a:avLst/>
          </a:prstGeom>
          <a:noFill/>
        </p:spPr>
        <p:txBody>
          <a:bodyPr wrap="none" rtlCol="0">
            <a:spAutoFit/>
          </a:bodyPr>
          <a:lstStyle/>
          <a:p>
            <a:r>
              <a:rPr lang="en-US" dirty="0"/>
              <a:t>Modeling of GE Wind Turbine-Generators for Grid Studies</a:t>
            </a:r>
          </a:p>
          <a:p>
            <a:r>
              <a:rPr lang="en-US" dirty="0"/>
              <a:t>Version 4.1  March 2008</a:t>
            </a:r>
          </a:p>
        </p:txBody>
      </p:sp>
      <p:pic>
        <p:nvPicPr>
          <p:cNvPr id="7" name="Picture 6">
            <a:extLst>
              <a:ext uri="{FF2B5EF4-FFF2-40B4-BE49-F238E27FC236}">
                <a16:creationId xmlns:a16="http://schemas.microsoft.com/office/drawing/2014/main" id="{0997DD9E-0674-1710-3879-27C8CEF7F207}"/>
              </a:ext>
            </a:extLst>
          </p:cNvPr>
          <p:cNvPicPr>
            <a:picLocks noChangeAspect="1"/>
          </p:cNvPicPr>
          <p:nvPr/>
        </p:nvPicPr>
        <p:blipFill>
          <a:blip r:embed="rId3"/>
          <a:stretch>
            <a:fillRect/>
          </a:stretch>
        </p:blipFill>
        <p:spPr>
          <a:xfrm>
            <a:off x="6467738" y="1272418"/>
            <a:ext cx="5657143" cy="3857143"/>
          </a:xfrm>
          <a:prstGeom prst="rect">
            <a:avLst/>
          </a:prstGeom>
        </p:spPr>
      </p:pic>
      <p:sp>
        <p:nvSpPr>
          <p:cNvPr id="4" name="TextBox 3">
            <a:extLst>
              <a:ext uri="{FF2B5EF4-FFF2-40B4-BE49-F238E27FC236}">
                <a16:creationId xmlns:a16="http://schemas.microsoft.com/office/drawing/2014/main" id="{6A870FA5-0890-C36A-C86F-96AF07221A10}"/>
              </a:ext>
            </a:extLst>
          </p:cNvPr>
          <p:cNvSpPr txBox="1"/>
          <p:nvPr/>
        </p:nvSpPr>
        <p:spPr>
          <a:xfrm>
            <a:off x="10599651" y="6547130"/>
            <a:ext cx="1508298" cy="276999"/>
          </a:xfrm>
          <a:prstGeom prst="rect">
            <a:avLst/>
          </a:prstGeom>
          <a:noFill/>
        </p:spPr>
        <p:txBody>
          <a:bodyPr wrap="none" rtlCol="0">
            <a:spAutoFit/>
          </a:bodyPr>
          <a:lstStyle/>
          <a:p>
            <a:r>
              <a:rPr lang="en-US" sz="1200" dirty="0"/>
              <a:t>Credit: GE Vernova</a:t>
            </a:r>
          </a:p>
        </p:txBody>
      </p:sp>
      <p:cxnSp>
        <p:nvCxnSpPr>
          <p:cNvPr id="9" name="Straight Connector 8">
            <a:extLst>
              <a:ext uri="{FF2B5EF4-FFF2-40B4-BE49-F238E27FC236}">
                <a16:creationId xmlns:a16="http://schemas.microsoft.com/office/drawing/2014/main" id="{951E57FD-F61A-74FC-A429-4FEB7A0ACFED}"/>
              </a:ext>
            </a:extLst>
          </p:cNvPr>
          <p:cNvCxnSpPr/>
          <p:nvPr/>
        </p:nvCxnSpPr>
        <p:spPr>
          <a:xfrm>
            <a:off x="2196294" y="1764525"/>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60AA2E-1593-1404-9B21-9B3925284C21}"/>
              </a:ext>
            </a:extLst>
          </p:cNvPr>
          <p:cNvCxnSpPr/>
          <p:nvPr/>
        </p:nvCxnSpPr>
        <p:spPr>
          <a:xfrm>
            <a:off x="972500" y="4457862"/>
            <a:ext cx="63994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F18E09C-BEA2-9361-116B-A5DB942E562E}"/>
              </a:ext>
            </a:extLst>
          </p:cNvPr>
          <p:cNvSpPr/>
          <p:nvPr/>
        </p:nvSpPr>
        <p:spPr>
          <a:xfrm>
            <a:off x="67118" y="3840430"/>
            <a:ext cx="1447661" cy="258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Symbol" panose="05050102010706020507" pitchFamily="18" charset="2"/>
              </a:rPr>
              <a:t>D</a:t>
            </a:r>
            <a:r>
              <a:rPr lang="en-US" sz="1200" dirty="0"/>
              <a:t>P~80%: ~20°</a:t>
            </a:r>
          </a:p>
        </p:txBody>
      </p:sp>
      <p:cxnSp>
        <p:nvCxnSpPr>
          <p:cNvPr id="12" name="Straight Connector 11">
            <a:extLst>
              <a:ext uri="{FF2B5EF4-FFF2-40B4-BE49-F238E27FC236}">
                <a16:creationId xmlns:a16="http://schemas.microsoft.com/office/drawing/2014/main" id="{DCD0F691-7501-3C51-6031-28A4B1B54C11}"/>
              </a:ext>
            </a:extLst>
          </p:cNvPr>
          <p:cNvCxnSpPr>
            <a:cxnSpLocks/>
          </p:cNvCxnSpPr>
          <p:nvPr/>
        </p:nvCxnSpPr>
        <p:spPr>
          <a:xfrm>
            <a:off x="2700169" y="1522952"/>
            <a:ext cx="0" cy="385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8FD977-0CEE-9323-D25A-012CD684FC03}"/>
              </a:ext>
            </a:extLst>
          </p:cNvPr>
          <p:cNvCxnSpPr>
            <a:cxnSpLocks/>
          </p:cNvCxnSpPr>
          <p:nvPr/>
        </p:nvCxnSpPr>
        <p:spPr>
          <a:xfrm>
            <a:off x="1514780" y="4265199"/>
            <a:ext cx="0" cy="385326"/>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5B197A7-F347-8277-F9CD-32C9C55499BC}"/>
              </a:ext>
            </a:extLst>
          </p:cNvPr>
          <p:cNvSpPr/>
          <p:nvPr/>
        </p:nvSpPr>
        <p:spPr>
          <a:xfrm>
            <a:off x="2655635" y="4265199"/>
            <a:ext cx="1893413" cy="258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latin typeface="Symbol" panose="05050102010706020507" pitchFamily="18" charset="2"/>
              </a:rPr>
              <a:t>Dw</a:t>
            </a:r>
            <a:r>
              <a:rPr lang="en-US" sz="1200" dirty="0"/>
              <a:t> ~70%: ~-14 RPM*</a:t>
            </a:r>
          </a:p>
        </p:txBody>
      </p:sp>
      <p:sp>
        <p:nvSpPr>
          <p:cNvPr id="17" name="Speech Bubble: Rectangle 16">
            <a:extLst>
              <a:ext uri="{FF2B5EF4-FFF2-40B4-BE49-F238E27FC236}">
                <a16:creationId xmlns:a16="http://schemas.microsoft.com/office/drawing/2014/main" id="{59D2396F-962B-C69F-94A6-BA4DD5432BD3}"/>
              </a:ext>
            </a:extLst>
          </p:cNvPr>
          <p:cNvSpPr/>
          <p:nvPr/>
        </p:nvSpPr>
        <p:spPr>
          <a:xfrm>
            <a:off x="209819" y="1273668"/>
            <a:ext cx="2126981" cy="504332"/>
          </a:xfrm>
          <a:prstGeom prst="wedgeRectCallout">
            <a:avLst>
              <a:gd name="adj1" fmla="val 68459"/>
              <a:gd name="adj2" fmla="val 519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Full power</a:t>
            </a:r>
          </a:p>
        </p:txBody>
      </p:sp>
      <p:sp>
        <p:nvSpPr>
          <p:cNvPr id="20" name="Rectangle 19">
            <a:extLst>
              <a:ext uri="{FF2B5EF4-FFF2-40B4-BE49-F238E27FC236}">
                <a16:creationId xmlns:a16="http://schemas.microsoft.com/office/drawing/2014/main" id="{2DA0E35C-21E7-B4B0-8AB8-B995AEDBF3FD}"/>
              </a:ext>
            </a:extLst>
          </p:cNvPr>
          <p:cNvSpPr/>
          <p:nvPr/>
        </p:nvSpPr>
        <p:spPr>
          <a:xfrm>
            <a:off x="9680672" y="3240106"/>
            <a:ext cx="1167340" cy="489367"/>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Pbc</a:t>
            </a:r>
            <a:r>
              <a:rPr lang="en-US" sz="1200" dirty="0"/>
              <a:t> = 20%</a:t>
            </a:r>
          </a:p>
          <a:p>
            <a:pPr algn="ctr"/>
            <a:r>
              <a:rPr lang="en-US" sz="1200" dirty="0"/>
              <a:t>80% curtailment</a:t>
            </a:r>
          </a:p>
        </p:txBody>
      </p:sp>
      <p:cxnSp>
        <p:nvCxnSpPr>
          <p:cNvPr id="8" name="Straight Connector 7">
            <a:extLst>
              <a:ext uri="{FF2B5EF4-FFF2-40B4-BE49-F238E27FC236}">
                <a16:creationId xmlns:a16="http://schemas.microsoft.com/office/drawing/2014/main" id="{EEB74E27-27BE-5FFF-44CE-2E02C1665F1E}"/>
              </a:ext>
            </a:extLst>
          </p:cNvPr>
          <p:cNvCxnSpPr/>
          <p:nvPr/>
        </p:nvCxnSpPr>
        <p:spPr>
          <a:xfrm>
            <a:off x="7456394" y="1947661"/>
            <a:ext cx="1828800" cy="21335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CFFFFB-B672-6E52-16A0-6C1A5F825EBA}"/>
              </a:ext>
            </a:extLst>
          </p:cNvPr>
          <p:cNvCxnSpPr>
            <a:cxnSpLocks/>
          </p:cNvCxnSpPr>
          <p:nvPr/>
        </p:nvCxnSpPr>
        <p:spPr>
          <a:xfrm>
            <a:off x="9285194" y="4081182"/>
            <a:ext cx="213135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AA1711-67D8-13E7-549A-B52699171EB3}"/>
              </a:ext>
            </a:extLst>
          </p:cNvPr>
          <p:cNvCxnSpPr>
            <a:cxnSpLocks/>
          </p:cNvCxnSpPr>
          <p:nvPr/>
        </p:nvCxnSpPr>
        <p:spPr>
          <a:xfrm>
            <a:off x="11416553" y="4081182"/>
            <a:ext cx="0" cy="5177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093F387-0805-6FAE-0897-CEC354544D39}"/>
              </a:ext>
            </a:extLst>
          </p:cNvPr>
          <p:cNvSpPr/>
          <p:nvPr/>
        </p:nvSpPr>
        <p:spPr>
          <a:xfrm>
            <a:off x="9187806" y="3986080"/>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B</a:t>
            </a:r>
          </a:p>
        </p:txBody>
      </p:sp>
      <p:sp>
        <p:nvSpPr>
          <p:cNvPr id="27" name="Rectangle 26">
            <a:extLst>
              <a:ext uri="{FF2B5EF4-FFF2-40B4-BE49-F238E27FC236}">
                <a16:creationId xmlns:a16="http://schemas.microsoft.com/office/drawing/2014/main" id="{D017D092-3C9F-2492-CEE8-A5C3C1EB528C}"/>
              </a:ext>
            </a:extLst>
          </p:cNvPr>
          <p:cNvSpPr/>
          <p:nvPr/>
        </p:nvSpPr>
        <p:spPr>
          <a:xfrm>
            <a:off x="9568764" y="3981039"/>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C</a:t>
            </a:r>
          </a:p>
        </p:txBody>
      </p:sp>
      <p:sp>
        <p:nvSpPr>
          <p:cNvPr id="28" name="Rectangle 27">
            <a:extLst>
              <a:ext uri="{FF2B5EF4-FFF2-40B4-BE49-F238E27FC236}">
                <a16:creationId xmlns:a16="http://schemas.microsoft.com/office/drawing/2014/main" id="{890A89FE-0406-DEE4-87AC-4E7B3DA63728}"/>
              </a:ext>
            </a:extLst>
          </p:cNvPr>
          <p:cNvSpPr/>
          <p:nvPr/>
        </p:nvSpPr>
        <p:spPr>
          <a:xfrm>
            <a:off x="11331594" y="3969604"/>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D</a:t>
            </a:r>
          </a:p>
        </p:txBody>
      </p:sp>
      <p:sp>
        <p:nvSpPr>
          <p:cNvPr id="29" name="Speech Bubble: Rectangle 28">
            <a:extLst>
              <a:ext uri="{FF2B5EF4-FFF2-40B4-BE49-F238E27FC236}">
                <a16:creationId xmlns:a16="http://schemas.microsoft.com/office/drawing/2014/main" id="{7032D68F-D69F-A7E4-192E-6F49F60A0C23}"/>
              </a:ext>
            </a:extLst>
          </p:cNvPr>
          <p:cNvSpPr/>
          <p:nvPr/>
        </p:nvSpPr>
        <p:spPr>
          <a:xfrm>
            <a:off x="7913110" y="5729546"/>
            <a:ext cx="3961159" cy="733774"/>
          </a:xfrm>
          <a:prstGeom prst="wedgeRectCallout">
            <a:avLst>
              <a:gd name="adj1" fmla="val -210699"/>
              <a:gd name="adj2" fmla="val -2218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Rotor speed low</a:t>
            </a:r>
          </a:p>
          <a:p>
            <a:pPr algn="ctr"/>
            <a:r>
              <a:rPr lang="en-US" dirty="0" err="1">
                <a:latin typeface="Symbol" panose="05050102010706020507" pitchFamily="18" charset="2"/>
              </a:rPr>
              <a:t>d</a:t>
            </a:r>
            <a:r>
              <a:rPr lang="en-US" dirty="0" err="1"/>
              <a:t>P</a:t>
            </a:r>
            <a:r>
              <a:rPr lang="en-US" dirty="0"/>
              <a:t>/</a:t>
            </a:r>
            <a:r>
              <a:rPr lang="en-US" dirty="0" err="1">
                <a:latin typeface="Symbol" panose="05050102010706020507" pitchFamily="18" charset="2"/>
              </a:rPr>
              <a:t>dw</a:t>
            </a:r>
            <a:r>
              <a:rPr lang="en-US" dirty="0"/>
              <a:t> much higher (~4x):  much less stable speed/power control</a:t>
            </a:r>
          </a:p>
        </p:txBody>
      </p:sp>
      <p:sp>
        <p:nvSpPr>
          <p:cNvPr id="3" name="Oval 2">
            <a:extLst>
              <a:ext uri="{FF2B5EF4-FFF2-40B4-BE49-F238E27FC236}">
                <a16:creationId xmlns:a16="http://schemas.microsoft.com/office/drawing/2014/main" id="{973ABE7F-2E3F-138B-CDFC-DE2C7E072D0C}"/>
              </a:ext>
            </a:extLst>
          </p:cNvPr>
          <p:cNvSpPr/>
          <p:nvPr/>
        </p:nvSpPr>
        <p:spPr>
          <a:xfrm>
            <a:off x="1497898" y="4438124"/>
            <a:ext cx="47994" cy="479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46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5C8FE-1E24-DC2F-AEA7-DB1669FAA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81DEC-FDF0-072C-3A6D-2DD052FB4508}"/>
              </a:ext>
            </a:extLst>
          </p:cNvPr>
          <p:cNvSpPr>
            <a:spLocks noGrp="1"/>
          </p:cNvSpPr>
          <p:nvPr>
            <p:ph type="title"/>
          </p:nvPr>
        </p:nvSpPr>
        <p:spPr>
          <a:xfrm>
            <a:off x="345440" y="79632"/>
            <a:ext cx="11287338" cy="1325563"/>
          </a:xfrm>
        </p:spPr>
        <p:txBody>
          <a:bodyPr/>
          <a:lstStyle/>
          <a:p>
            <a:r>
              <a:rPr lang="en-US" dirty="0"/>
              <a:t>Why a technical minimum?</a:t>
            </a:r>
          </a:p>
        </p:txBody>
      </p:sp>
      <p:pic>
        <p:nvPicPr>
          <p:cNvPr id="5" name="Picture 4">
            <a:extLst>
              <a:ext uri="{FF2B5EF4-FFF2-40B4-BE49-F238E27FC236}">
                <a16:creationId xmlns:a16="http://schemas.microsoft.com/office/drawing/2014/main" id="{719BF04C-497D-E224-A649-35B073AB25AE}"/>
              </a:ext>
            </a:extLst>
          </p:cNvPr>
          <p:cNvPicPr>
            <a:picLocks noChangeAspect="1"/>
          </p:cNvPicPr>
          <p:nvPr/>
        </p:nvPicPr>
        <p:blipFill>
          <a:blip r:embed="rId2"/>
          <a:stretch>
            <a:fillRect/>
          </a:stretch>
        </p:blipFill>
        <p:spPr>
          <a:xfrm>
            <a:off x="559222" y="1187086"/>
            <a:ext cx="5495238" cy="4342857"/>
          </a:xfrm>
          <a:prstGeom prst="rect">
            <a:avLst/>
          </a:prstGeom>
        </p:spPr>
      </p:pic>
      <p:sp>
        <p:nvSpPr>
          <p:cNvPr id="6" name="TextBox 5">
            <a:extLst>
              <a:ext uri="{FF2B5EF4-FFF2-40B4-BE49-F238E27FC236}">
                <a16:creationId xmlns:a16="http://schemas.microsoft.com/office/drawing/2014/main" id="{E2C870B9-0DDC-8491-F0DA-119DC11DE887}"/>
              </a:ext>
            </a:extLst>
          </p:cNvPr>
          <p:cNvSpPr txBox="1"/>
          <p:nvPr/>
        </p:nvSpPr>
        <p:spPr>
          <a:xfrm>
            <a:off x="446314" y="5529943"/>
            <a:ext cx="6096605" cy="646331"/>
          </a:xfrm>
          <a:prstGeom prst="rect">
            <a:avLst/>
          </a:prstGeom>
          <a:noFill/>
        </p:spPr>
        <p:txBody>
          <a:bodyPr wrap="none" rtlCol="0">
            <a:spAutoFit/>
          </a:bodyPr>
          <a:lstStyle/>
          <a:p>
            <a:r>
              <a:rPr lang="en-US" dirty="0"/>
              <a:t>Modeling of GE Wind Turbine-Generators for Grid Studies</a:t>
            </a:r>
          </a:p>
          <a:p>
            <a:r>
              <a:rPr lang="en-US" dirty="0"/>
              <a:t>Version 4.1  March 2008</a:t>
            </a:r>
          </a:p>
        </p:txBody>
      </p:sp>
      <p:pic>
        <p:nvPicPr>
          <p:cNvPr id="7" name="Picture 6">
            <a:extLst>
              <a:ext uri="{FF2B5EF4-FFF2-40B4-BE49-F238E27FC236}">
                <a16:creationId xmlns:a16="http://schemas.microsoft.com/office/drawing/2014/main" id="{9D9B4EC6-821C-38C8-F388-D5FB1A6255A9}"/>
              </a:ext>
            </a:extLst>
          </p:cNvPr>
          <p:cNvPicPr>
            <a:picLocks noChangeAspect="1"/>
          </p:cNvPicPr>
          <p:nvPr/>
        </p:nvPicPr>
        <p:blipFill>
          <a:blip r:embed="rId3"/>
          <a:stretch>
            <a:fillRect/>
          </a:stretch>
        </p:blipFill>
        <p:spPr>
          <a:xfrm>
            <a:off x="6455463" y="1233091"/>
            <a:ext cx="5657143" cy="3857143"/>
          </a:xfrm>
          <a:prstGeom prst="rect">
            <a:avLst/>
          </a:prstGeom>
        </p:spPr>
      </p:pic>
      <p:sp>
        <p:nvSpPr>
          <p:cNvPr id="4" name="TextBox 3">
            <a:extLst>
              <a:ext uri="{FF2B5EF4-FFF2-40B4-BE49-F238E27FC236}">
                <a16:creationId xmlns:a16="http://schemas.microsoft.com/office/drawing/2014/main" id="{4098EB26-AAD6-1170-2579-64F4E91E73F3}"/>
              </a:ext>
            </a:extLst>
          </p:cNvPr>
          <p:cNvSpPr txBox="1"/>
          <p:nvPr/>
        </p:nvSpPr>
        <p:spPr>
          <a:xfrm>
            <a:off x="10599651" y="6547130"/>
            <a:ext cx="1508298" cy="276999"/>
          </a:xfrm>
          <a:prstGeom prst="rect">
            <a:avLst/>
          </a:prstGeom>
          <a:noFill/>
        </p:spPr>
        <p:txBody>
          <a:bodyPr wrap="none" rtlCol="0">
            <a:spAutoFit/>
          </a:bodyPr>
          <a:lstStyle/>
          <a:p>
            <a:r>
              <a:rPr lang="en-US" sz="1200" dirty="0"/>
              <a:t>Credit: GE Vernova</a:t>
            </a:r>
          </a:p>
        </p:txBody>
      </p:sp>
      <p:cxnSp>
        <p:nvCxnSpPr>
          <p:cNvPr id="9" name="Straight Connector 8">
            <a:extLst>
              <a:ext uri="{FF2B5EF4-FFF2-40B4-BE49-F238E27FC236}">
                <a16:creationId xmlns:a16="http://schemas.microsoft.com/office/drawing/2014/main" id="{3322004C-FE08-7920-3DE2-F8D48634A3BE}"/>
              </a:ext>
            </a:extLst>
          </p:cNvPr>
          <p:cNvCxnSpPr/>
          <p:nvPr/>
        </p:nvCxnSpPr>
        <p:spPr>
          <a:xfrm>
            <a:off x="2196294" y="1764525"/>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52CFC6-250B-10A0-F6D9-C65D6071765B}"/>
              </a:ext>
            </a:extLst>
          </p:cNvPr>
          <p:cNvCxnSpPr>
            <a:cxnSpLocks/>
          </p:cNvCxnSpPr>
          <p:nvPr/>
        </p:nvCxnSpPr>
        <p:spPr>
          <a:xfrm flipV="1">
            <a:off x="1059543" y="4265199"/>
            <a:ext cx="455237" cy="626115"/>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AB932C-2B84-ADCA-15CF-F1E1FE61E978}"/>
              </a:ext>
            </a:extLst>
          </p:cNvPr>
          <p:cNvCxnSpPr>
            <a:cxnSpLocks/>
          </p:cNvCxnSpPr>
          <p:nvPr/>
        </p:nvCxnSpPr>
        <p:spPr>
          <a:xfrm>
            <a:off x="2700169" y="1522952"/>
            <a:ext cx="0" cy="385326"/>
          </a:xfrm>
          <a:prstGeom prst="line">
            <a:avLst/>
          </a:prstGeom>
        </p:spPr>
        <p:style>
          <a:lnRef idx="1">
            <a:schemeClr val="accent1"/>
          </a:lnRef>
          <a:fillRef idx="0">
            <a:schemeClr val="accent1"/>
          </a:fillRef>
          <a:effectRef idx="0">
            <a:schemeClr val="accent1"/>
          </a:effectRef>
          <a:fontRef idx="minor">
            <a:schemeClr val="tx1"/>
          </a:fontRef>
        </p:style>
      </p:cxnSp>
      <p:sp>
        <p:nvSpPr>
          <p:cNvPr id="17" name="Speech Bubble: Rectangle 16">
            <a:extLst>
              <a:ext uri="{FF2B5EF4-FFF2-40B4-BE49-F238E27FC236}">
                <a16:creationId xmlns:a16="http://schemas.microsoft.com/office/drawing/2014/main" id="{90142D36-506A-6AF6-083B-C9A81CAACD07}"/>
              </a:ext>
            </a:extLst>
          </p:cNvPr>
          <p:cNvSpPr/>
          <p:nvPr/>
        </p:nvSpPr>
        <p:spPr>
          <a:xfrm>
            <a:off x="7138939" y="4728067"/>
            <a:ext cx="3993518" cy="1515625"/>
          </a:xfrm>
          <a:prstGeom prst="wedgeRectCallout">
            <a:avLst>
              <a:gd name="adj1" fmla="val -196202"/>
              <a:gd name="adj2" fmla="val -596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Cp needs to approach zero.</a:t>
            </a:r>
          </a:p>
          <a:p>
            <a:pPr algn="ctr"/>
            <a:r>
              <a:rPr lang="en-US" dirty="0"/>
              <a:t>Lift approaches zero.</a:t>
            </a:r>
          </a:p>
          <a:p>
            <a:pPr algn="ctr"/>
            <a:r>
              <a:rPr lang="en-US" dirty="0"/>
              <a:t>Blade speed approaches zero.</a:t>
            </a:r>
          </a:p>
        </p:txBody>
      </p:sp>
      <p:sp>
        <p:nvSpPr>
          <p:cNvPr id="20" name="Rectangle 19">
            <a:extLst>
              <a:ext uri="{FF2B5EF4-FFF2-40B4-BE49-F238E27FC236}">
                <a16:creationId xmlns:a16="http://schemas.microsoft.com/office/drawing/2014/main" id="{15E89AC7-8F79-0558-D394-0BB5481D710C}"/>
              </a:ext>
            </a:extLst>
          </p:cNvPr>
          <p:cNvSpPr/>
          <p:nvPr/>
        </p:nvSpPr>
        <p:spPr>
          <a:xfrm>
            <a:off x="9680672" y="3240106"/>
            <a:ext cx="1167340" cy="489367"/>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Pbc</a:t>
            </a:r>
            <a:r>
              <a:rPr lang="en-US" sz="1200" dirty="0"/>
              <a:t> = 20%</a:t>
            </a:r>
          </a:p>
          <a:p>
            <a:pPr algn="ctr"/>
            <a:r>
              <a:rPr lang="en-US" sz="1200" dirty="0"/>
              <a:t>80% curtailment</a:t>
            </a:r>
          </a:p>
        </p:txBody>
      </p:sp>
      <p:cxnSp>
        <p:nvCxnSpPr>
          <p:cNvPr id="8" name="Straight Connector 7">
            <a:extLst>
              <a:ext uri="{FF2B5EF4-FFF2-40B4-BE49-F238E27FC236}">
                <a16:creationId xmlns:a16="http://schemas.microsoft.com/office/drawing/2014/main" id="{81D251F4-00D3-1829-1F86-90BEA1EC1ABF}"/>
              </a:ext>
            </a:extLst>
          </p:cNvPr>
          <p:cNvCxnSpPr/>
          <p:nvPr/>
        </p:nvCxnSpPr>
        <p:spPr>
          <a:xfrm>
            <a:off x="7456394" y="1947661"/>
            <a:ext cx="1828800" cy="21335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B0B0DC-5F8F-8DBA-9742-767938DCF890}"/>
              </a:ext>
            </a:extLst>
          </p:cNvPr>
          <p:cNvCxnSpPr>
            <a:cxnSpLocks/>
          </p:cNvCxnSpPr>
          <p:nvPr/>
        </p:nvCxnSpPr>
        <p:spPr>
          <a:xfrm>
            <a:off x="9285194" y="4081182"/>
            <a:ext cx="213135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8A1C2C-54DF-3E91-1ED7-538C51FF6069}"/>
              </a:ext>
            </a:extLst>
          </p:cNvPr>
          <p:cNvCxnSpPr>
            <a:cxnSpLocks/>
          </p:cNvCxnSpPr>
          <p:nvPr/>
        </p:nvCxnSpPr>
        <p:spPr>
          <a:xfrm>
            <a:off x="11416553" y="4081182"/>
            <a:ext cx="0" cy="5177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16A77F9-0D31-27C5-AF41-64A9EBE2D9F2}"/>
              </a:ext>
            </a:extLst>
          </p:cNvPr>
          <p:cNvSpPr/>
          <p:nvPr/>
        </p:nvSpPr>
        <p:spPr>
          <a:xfrm>
            <a:off x="9187806" y="3986080"/>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B</a:t>
            </a:r>
          </a:p>
        </p:txBody>
      </p:sp>
      <p:sp>
        <p:nvSpPr>
          <p:cNvPr id="27" name="Rectangle 26">
            <a:extLst>
              <a:ext uri="{FF2B5EF4-FFF2-40B4-BE49-F238E27FC236}">
                <a16:creationId xmlns:a16="http://schemas.microsoft.com/office/drawing/2014/main" id="{213006EE-D4FC-904F-1CC0-79C471CB0856}"/>
              </a:ext>
            </a:extLst>
          </p:cNvPr>
          <p:cNvSpPr/>
          <p:nvPr/>
        </p:nvSpPr>
        <p:spPr>
          <a:xfrm>
            <a:off x="9568764" y="3981039"/>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C</a:t>
            </a:r>
          </a:p>
        </p:txBody>
      </p:sp>
      <p:sp>
        <p:nvSpPr>
          <p:cNvPr id="28" name="Rectangle 27">
            <a:extLst>
              <a:ext uri="{FF2B5EF4-FFF2-40B4-BE49-F238E27FC236}">
                <a16:creationId xmlns:a16="http://schemas.microsoft.com/office/drawing/2014/main" id="{9C0E1830-DC4C-E029-2913-0D0D18116F9C}"/>
              </a:ext>
            </a:extLst>
          </p:cNvPr>
          <p:cNvSpPr/>
          <p:nvPr/>
        </p:nvSpPr>
        <p:spPr>
          <a:xfrm>
            <a:off x="11331594" y="3969604"/>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D</a:t>
            </a:r>
          </a:p>
        </p:txBody>
      </p:sp>
      <p:graphicFrame>
        <p:nvGraphicFramePr>
          <p:cNvPr id="3" name="Object 72">
            <a:extLst>
              <a:ext uri="{FF2B5EF4-FFF2-40B4-BE49-F238E27FC236}">
                <a16:creationId xmlns:a16="http://schemas.microsoft.com/office/drawing/2014/main" id="{DEF7400E-0E90-2F66-CA80-4BFF6DD69D46}"/>
              </a:ext>
            </a:extLst>
          </p:cNvPr>
          <p:cNvGraphicFramePr>
            <a:graphicFrameLocks noChangeAspect="1"/>
          </p:cNvGraphicFramePr>
          <p:nvPr>
            <p:extLst>
              <p:ext uri="{D42A27DB-BD31-4B8C-83A1-F6EECF244321}">
                <p14:modId xmlns:p14="http://schemas.microsoft.com/office/powerpoint/2010/main" val="614592242"/>
              </p:ext>
            </p:extLst>
          </p:nvPr>
        </p:nvGraphicFramePr>
        <p:xfrm>
          <a:off x="7260273" y="303143"/>
          <a:ext cx="2514600" cy="706438"/>
        </p:xfrm>
        <a:graphic>
          <a:graphicData uri="http://schemas.openxmlformats.org/presentationml/2006/ole">
            <mc:AlternateContent xmlns:mc="http://schemas.openxmlformats.org/markup-compatibility/2006">
              <mc:Choice xmlns:v="urn:schemas-microsoft-com:vml" Requires="v">
                <p:oleObj name="Equation" r:id="rId4" imgW="1371600" imgH="393700" progId="Equation.3">
                  <p:embed/>
                </p:oleObj>
              </mc:Choice>
              <mc:Fallback>
                <p:oleObj name="Equation" r:id="rId4" imgW="1371600" imgH="393700" progId="Equation.3">
                  <p:embed/>
                  <p:pic>
                    <p:nvPicPr>
                      <p:cNvPr id="3" name="Object 72">
                        <a:extLst>
                          <a:ext uri="{FF2B5EF4-FFF2-40B4-BE49-F238E27FC236}">
                            <a16:creationId xmlns:a16="http://schemas.microsoft.com/office/drawing/2014/main" id="{DEF7400E-0E90-2F66-CA80-4BFF6DD69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0273" y="303143"/>
                        <a:ext cx="2514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30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ADE566B5-7569-AD07-F71C-5361784A28EC}"/>
              </a:ext>
            </a:extLst>
          </p:cNvPr>
          <p:cNvSpPr>
            <a:spLocks noChangeArrowheads="1"/>
          </p:cNvSpPr>
          <p:nvPr/>
        </p:nvSpPr>
        <p:spPr bwMode="auto">
          <a:xfrm>
            <a:off x="1905001" y="4441825"/>
            <a:ext cx="2982913"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algn="r">
              <a:tabLst>
                <a:tab pos="266700" algn="l"/>
              </a:tabLst>
              <a:defRPr b="1">
                <a:solidFill>
                  <a:schemeClr val="tx1"/>
                </a:solidFill>
                <a:latin typeface="GE Inspira" panose="020F0603030400020203" pitchFamily="34" charset="0"/>
              </a:defRPr>
            </a:lvl1pPr>
            <a:lvl2pPr marL="742950" indent="-285750" algn="r">
              <a:tabLst>
                <a:tab pos="266700" algn="l"/>
              </a:tabLst>
              <a:defRPr b="1">
                <a:solidFill>
                  <a:schemeClr val="tx1"/>
                </a:solidFill>
                <a:latin typeface="GE Inspira" panose="020F0603030400020203" pitchFamily="34" charset="0"/>
              </a:defRPr>
            </a:lvl2pPr>
            <a:lvl3pPr marL="1143000" indent="-228600" algn="r">
              <a:tabLst>
                <a:tab pos="266700" algn="l"/>
              </a:tabLst>
              <a:defRPr b="1">
                <a:solidFill>
                  <a:schemeClr val="tx1"/>
                </a:solidFill>
                <a:latin typeface="GE Inspira" panose="020F0603030400020203" pitchFamily="34" charset="0"/>
              </a:defRPr>
            </a:lvl3pPr>
            <a:lvl4pPr marL="1600200" indent="-228600" algn="r">
              <a:tabLst>
                <a:tab pos="266700" algn="l"/>
              </a:tabLst>
              <a:defRPr b="1">
                <a:solidFill>
                  <a:schemeClr val="tx1"/>
                </a:solidFill>
                <a:latin typeface="GE Inspira" panose="020F0603030400020203" pitchFamily="34" charset="0"/>
              </a:defRPr>
            </a:lvl4pPr>
            <a:lvl5pPr marL="2057400" indent="-228600" algn="r">
              <a:tabLst>
                <a:tab pos="266700" algn="l"/>
              </a:tabLst>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tabLst>
                <a:tab pos="266700" algn="l"/>
              </a:tabLs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tabLst>
                <a:tab pos="266700" algn="l"/>
              </a:tabLs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tabLst>
                <a:tab pos="266700" algn="l"/>
              </a:tabLs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tabLst>
                <a:tab pos="266700" algn="l"/>
              </a:tabLst>
              <a:defRPr b="1">
                <a:solidFill>
                  <a:schemeClr val="tx1"/>
                </a:solidFill>
                <a:latin typeface="GE Inspira" panose="020F0603030400020203" pitchFamily="34" charset="0"/>
              </a:defRPr>
            </a:lvl9pPr>
          </a:lstStyle>
          <a:p>
            <a:pPr algn="l" eaLnBrk="1" hangingPunct="1">
              <a:lnSpc>
                <a:spcPct val="92000"/>
              </a:lnSpc>
              <a:spcBef>
                <a:spcPct val="40000"/>
              </a:spcBef>
            </a:pPr>
            <a:endParaRPr lang="es-ES" altLang="en-US" sz="2400" b="0">
              <a:latin typeface="+mn-lt"/>
            </a:endParaRPr>
          </a:p>
        </p:txBody>
      </p:sp>
      <p:sp>
        <p:nvSpPr>
          <p:cNvPr id="30724" name="Text Box 4">
            <a:extLst>
              <a:ext uri="{FF2B5EF4-FFF2-40B4-BE49-F238E27FC236}">
                <a16:creationId xmlns:a16="http://schemas.microsoft.com/office/drawing/2014/main" id="{E14A1E7F-B244-A1F1-20B3-9DAEF5B66306}"/>
              </a:ext>
            </a:extLst>
          </p:cNvPr>
          <p:cNvSpPr txBox="1">
            <a:spLocks noChangeArrowheads="1"/>
          </p:cNvSpPr>
          <p:nvPr/>
        </p:nvSpPr>
        <p:spPr bwMode="auto">
          <a:xfrm>
            <a:off x="1831976" y="4711700"/>
            <a:ext cx="234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endParaRPr lang="es-ES" altLang="en-US" sz="2400" b="0">
              <a:latin typeface="+mn-lt"/>
              <a:cs typeface="Times New Roman" panose="02020603050405020304" pitchFamily="18" charset="0"/>
            </a:endParaRPr>
          </a:p>
        </p:txBody>
      </p:sp>
      <p:pic>
        <p:nvPicPr>
          <p:cNvPr id="30725" name="Picture 5" descr="technical basics_008">
            <a:extLst>
              <a:ext uri="{FF2B5EF4-FFF2-40B4-BE49-F238E27FC236}">
                <a16:creationId xmlns:a16="http://schemas.microsoft.com/office/drawing/2014/main" id="{39CDF679-E516-9DC9-5B03-CFBB6FAE21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138" y="762794"/>
            <a:ext cx="2590800" cy="533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a:extLst>
              <a:ext uri="{FF2B5EF4-FFF2-40B4-BE49-F238E27FC236}">
                <a16:creationId xmlns:a16="http://schemas.microsoft.com/office/drawing/2014/main" id="{1C163CA2-E706-6336-F5BD-0FD5D1BF0376}"/>
              </a:ext>
            </a:extLst>
          </p:cNvPr>
          <p:cNvSpPr txBox="1">
            <a:spLocks noChangeArrowheads="1"/>
          </p:cNvSpPr>
          <p:nvPr/>
        </p:nvSpPr>
        <p:spPr bwMode="auto">
          <a:xfrm>
            <a:off x="3554230" y="981754"/>
            <a:ext cx="4343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spcBef>
                <a:spcPct val="10000"/>
              </a:spcBef>
            </a:pPr>
            <a:r>
              <a:rPr lang="en-US" altLang="en-US" sz="2000" dirty="0">
                <a:solidFill>
                  <a:schemeClr val="tx2"/>
                </a:solidFill>
                <a:latin typeface="+mn-lt"/>
                <a:cs typeface="Times New Roman" panose="02020603050405020304" pitchFamily="18" charset="0"/>
              </a:rPr>
              <a:t>Rotor</a:t>
            </a:r>
          </a:p>
          <a:p>
            <a:pPr algn="l">
              <a:lnSpc>
                <a:spcPct val="80000"/>
              </a:lnSpc>
              <a:spcBef>
                <a:spcPct val="10000"/>
              </a:spcBef>
            </a:pPr>
            <a:r>
              <a:rPr lang="en-US" altLang="en-US" sz="2000" b="0" dirty="0">
                <a:latin typeface="+mn-lt"/>
                <a:cs typeface="Times New Roman" panose="02020603050405020304" pitchFamily="18" charset="0"/>
              </a:rPr>
              <a:t>35 metric tons</a:t>
            </a:r>
          </a:p>
          <a:p>
            <a:pPr algn="l">
              <a:lnSpc>
                <a:spcPct val="80000"/>
              </a:lnSpc>
              <a:spcBef>
                <a:spcPct val="10000"/>
              </a:spcBef>
            </a:pPr>
            <a:r>
              <a:rPr lang="en-US" altLang="en-US" sz="2000" b="0" dirty="0">
                <a:latin typeface="+mn-lt"/>
                <a:cs typeface="Times New Roman" panose="02020603050405020304" pitchFamily="18" charset="0"/>
              </a:rPr>
              <a:t>77 meters diameter</a:t>
            </a:r>
          </a:p>
        </p:txBody>
      </p:sp>
      <p:sp>
        <p:nvSpPr>
          <p:cNvPr id="30727" name="Text Box 7">
            <a:extLst>
              <a:ext uri="{FF2B5EF4-FFF2-40B4-BE49-F238E27FC236}">
                <a16:creationId xmlns:a16="http://schemas.microsoft.com/office/drawing/2014/main" id="{7D063EBB-F861-6E08-7290-990A92220B3F}"/>
              </a:ext>
            </a:extLst>
          </p:cNvPr>
          <p:cNvSpPr txBox="1">
            <a:spLocks noChangeArrowheads="1"/>
          </p:cNvSpPr>
          <p:nvPr/>
        </p:nvSpPr>
        <p:spPr bwMode="auto">
          <a:xfrm>
            <a:off x="3747904" y="2767014"/>
            <a:ext cx="352266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spcBef>
                <a:spcPct val="10000"/>
              </a:spcBef>
            </a:pPr>
            <a:r>
              <a:rPr lang="en-US" altLang="en-US" sz="2000" dirty="0">
                <a:solidFill>
                  <a:schemeClr val="tx2"/>
                </a:solidFill>
                <a:latin typeface="+mn-lt"/>
                <a:cs typeface="Times New Roman" panose="02020603050405020304" pitchFamily="18" charset="0"/>
              </a:rPr>
              <a:t>Nacelle</a:t>
            </a:r>
          </a:p>
          <a:p>
            <a:pPr algn="l">
              <a:lnSpc>
                <a:spcPct val="80000"/>
              </a:lnSpc>
              <a:spcBef>
                <a:spcPct val="10000"/>
              </a:spcBef>
            </a:pPr>
            <a:r>
              <a:rPr lang="en-US" altLang="en-US" sz="2000" b="0" dirty="0">
                <a:latin typeface="+mn-lt"/>
                <a:cs typeface="Times New Roman" panose="02020603050405020304" pitchFamily="18" charset="0"/>
              </a:rPr>
              <a:t>52 metric tons</a:t>
            </a:r>
          </a:p>
        </p:txBody>
      </p:sp>
      <p:sp>
        <p:nvSpPr>
          <p:cNvPr id="30728" name="Text Box 8">
            <a:extLst>
              <a:ext uri="{FF2B5EF4-FFF2-40B4-BE49-F238E27FC236}">
                <a16:creationId xmlns:a16="http://schemas.microsoft.com/office/drawing/2014/main" id="{EB5D6F30-0E7E-205E-05F5-56F177CF9418}"/>
              </a:ext>
            </a:extLst>
          </p:cNvPr>
          <p:cNvSpPr txBox="1">
            <a:spLocks noChangeArrowheads="1"/>
          </p:cNvSpPr>
          <p:nvPr/>
        </p:nvSpPr>
        <p:spPr bwMode="auto">
          <a:xfrm>
            <a:off x="3735204" y="4102101"/>
            <a:ext cx="281146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spcBef>
                <a:spcPct val="10000"/>
              </a:spcBef>
            </a:pPr>
            <a:r>
              <a:rPr lang="en-US" altLang="en-US" sz="2000">
                <a:solidFill>
                  <a:schemeClr val="tx2"/>
                </a:solidFill>
                <a:latin typeface="+mn-lt"/>
                <a:cs typeface="Times New Roman" panose="02020603050405020304" pitchFamily="18" charset="0"/>
              </a:rPr>
              <a:t>Tower</a:t>
            </a:r>
          </a:p>
          <a:p>
            <a:pPr algn="l">
              <a:lnSpc>
                <a:spcPct val="80000"/>
              </a:lnSpc>
              <a:spcBef>
                <a:spcPct val="10000"/>
              </a:spcBef>
            </a:pPr>
            <a:r>
              <a:rPr lang="en-US" altLang="en-US" sz="2000" b="0">
                <a:latin typeface="+mn-lt"/>
                <a:cs typeface="Times New Roman" panose="02020603050405020304" pitchFamily="18" charset="0"/>
              </a:rPr>
              <a:t>120+ metric tons</a:t>
            </a:r>
          </a:p>
          <a:p>
            <a:pPr algn="l">
              <a:lnSpc>
                <a:spcPct val="80000"/>
              </a:lnSpc>
              <a:spcBef>
                <a:spcPct val="10000"/>
              </a:spcBef>
            </a:pPr>
            <a:r>
              <a:rPr lang="en-US" altLang="en-US" sz="2000" b="0">
                <a:latin typeface="+mn-lt"/>
                <a:cs typeface="Times New Roman" panose="02020603050405020304" pitchFamily="18" charset="0"/>
              </a:rPr>
              <a:t>60 to 100 meters</a:t>
            </a:r>
          </a:p>
        </p:txBody>
      </p:sp>
      <p:sp>
        <p:nvSpPr>
          <p:cNvPr id="30729" name="Line 9">
            <a:extLst>
              <a:ext uri="{FF2B5EF4-FFF2-40B4-BE49-F238E27FC236}">
                <a16:creationId xmlns:a16="http://schemas.microsoft.com/office/drawing/2014/main" id="{3BE93402-4A9C-1E02-E548-5E00040CD3FE}"/>
              </a:ext>
            </a:extLst>
          </p:cNvPr>
          <p:cNvSpPr>
            <a:spLocks noChangeShapeType="1"/>
          </p:cNvSpPr>
          <p:nvPr/>
        </p:nvSpPr>
        <p:spPr bwMode="auto">
          <a:xfrm flipH="1">
            <a:off x="2149292" y="1343820"/>
            <a:ext cx="1404938" cy="215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0730" name="Line 10">
            <a:extLst>
              <a:ext uri="{FF2B5EF4-FFF2-40B4-BE49-F238E27FC236}">
                <a16:creationId xmlns:a16="http://schemas.microsoft.com/office/drawing/2014/main" id="{1A811E50-F07F-0AC7-2BD5-C3F2271A892F}"/>
              </a:ext>
            </a:extLst>
          </p:cNvPr>
          <p:cNvSpPr>
            <a:spLocks noChangeShapeType="1"/>
          </p:cNvSpPr>
          <p:nvPr/>
        </p:nvSpPr>
        <p:spPr bwMode="auto">
          <a:xfrm flipH="1" flipV="1">
            <a:off x="2093730" y="4229100"/>
            <a:ext cx="1654175" cy="381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0731" name="Line 11">
            <a:extLst>
              <a:ext uri="{FF2B5EF4-FFF2-40B4-BE49-F238E27FC236}">
                <a16:creationId xmlns:a16="http://schemas.microsoft.com/office/drawing/2014/main" id="{6E7F6C91-D078-795F-1D2B-11E267E893EE}"/>
              </a:ext>
            </a:extLst>
          </p:cNvPr>
          <p:cNvSpPr>
            <a:spLocks noChangeShapeType="1"/>
          </p:cNvSpPr>
          <p:nvPr/>
        </p:nvSpPr>
        <p:spPr bwMode="auto">
          <a:xfrm flipH="1" flipV="1">
            <a:off x="2149292" y="2247900"/>
            <a:ext cx="1598613" cy="723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0732" name="Oval 12">
            <a:extLst>
              <a:ext uri="{FF2B5EF4-FFF2-40B4-BE49-F238E27FC236}">
                <a16:creationId xmlns:a16="http://schemas.microsoft.com/office/drawing/2014/main" id="{2DFCCEFB-6169-ED26-6DDD-B041FBFC7378}"/>
              </a:ext>
            </a:extLst>
          </p:cNvPr>
          <p:cNvSpPr>
            <a:spLocks noChangeArrowheads="1"/>
          </p:cNvSpPr>
          <p:nvPr/>
        </p:nvSpPr>
        <p:spPr bwMode="auto">
          <a:xfrm>
            <a:off x="2136591" y="5984875"/>
            <a:ext cx="304800" cy="152400"/>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endParaRPr lang="en-US" altLang="en-US" sz="1400">
              <a:latin typeface="+mn-lt"/>
            </a:endParaRPr>
          </a:p>
        </p:txBody>
      </p:sp>
      <p:sp>
        <p:nvSpPr>
          <p:cNvPr id="30733" name="Line 13">
            <a:extLst>
              <a:ext uri="{FF2B5EF4-FFF2-40B4-BE49-F238E27FC236}">
                <a16:creationId xmlns:a16="http://schemas.microsoft.com/office/drawing/2014/main" id="{27F60833-18D2-C37E-63A2-E5E3D3997DAB}"/>
              </a:ext>
            </a:extLst>
          </p:cNvPr>
          <p:cNvSpPr>
            <a:spLocks noChangeShapeType="1"/>
          </p:cNvSpPr>
          <p:nvPr/>
        </p:nvSpPr>
        <p:spPr bwMode="auto">
          <a:xfrm flipH="1">
            <a:off x="2406467" y="6019801"/>
            <a:ext cx="1260475" cy="22225"/>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0734" name="Text Box 14">
            <a:extLst>
              <a:ext uri="{FF2B5EF4-FFF2-40B4-BE49-F238E27FC236}">
                <a16:creationId xmlns:a16="http://schemas.microsoft.com/office/drawing/2014/main" id="{3FB4C8D2-81BE-6538-B0AF-8A9D9818BC8B}"/>
              </a:ext>
            </a:extLst>
          </p:cNvPr>
          <p:cNvSpPr txBox="1">
            <a:spLocks noChangeArrowheads="1"/>
          </p:cNvSpPr>
          <p:nvPr/>
        </p:nvSpPr>
        <p:spPr bwMode="auto">
          <a:xfrm>
            <a:off x="3747904" y="5802314"/>
            <a:ext cx="25320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spcBef>
                <a:spcPct val="10000"/>
              </a:spcBef>
            </a:pPr>
            <a:r>
              <a:rPr lang="en-US" altLang="en-US" sz="2000">
                <a:solidFill>
                  <a:schemeClr val="tx2"/>
                </a:solidFill>
                <a:latin typeface="+mn-lt"/>
                <a:cs typeface="Times New Roman" panose="02020603050405020304" pitchFamily="18" charset="0"/>
              </a:rPr>
              <a:t>Automobile</a:t>
            </a:r>
            <a:r>
              <a:rPr lang="en-US" altLang="en-US" sz="2000" b="0">
                <a:latin typeface="+mn-lt"/>
                <a:cs typeface="Times New Roman" panose="02020603050405020304" pitchFamily="18" charset="0"/>
              </a:rPr>
              <a:t> (for scale)</a:t>
            </a:r>
          </a:p>
        </p:txBody>
      </p:sp>
      <p:sp>
        <p:nvSpPr>
          <p:cNvPr id="30735" name="Text Box 15">
            <a:extLst>
              <a:ext uri="{FF2B5EF4-FFF2-40B4-BE49-F238E27FC236}">
                <a16:creationId xmlns:a16="http://schemas.microsoft.com/office/drawing/2014/main" id="{AEAC4917-45DE-3C26-D957-E0B38A4E2E2D}"/>
              </a:ext>
            </a:extLst>
          </p:cNvPr>
          <p:cNvSpPr txBox="1">
            <a:spLocks noChangeArrowheads="1"/>
          </p:cNvSpPr>
          <p:nvPr/>
        </p:nvSpPr>
        <p:spPr bwMode="auto">
          <a:xfrm>
            <a:off x="4565466" y="381001"/>
            <a:ext cx="1676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eaLnBrk="1" hangingPunct="1">
              <a:spcBef>
                <a:spcPct val="50000"/>
              </a:spcBef>
            </a:pPr>
            <a:endParaRPr lang="en-US" altLang="en-US" sz="1400" b="0">
              <a:latin typeface="+mn-lt"/>
            </a:endParaRPr>
          </a:p>
        </p:txBody>
      </p:sp>
      <p:sp>
        <p:nvSpPr>
          <p:cNvPr id="30736" name="Line 16">
            <a:extLst>
              <a:ext uri="{FF2B5EF4-FFF2-40B4-BE49-F238E27FC236}">
                <a16:creationId xmlns:a16="http://schemas.microsoft.com/office/drawing/2014/main" id="{228322E3-D88B-ACE4-42C6-1D7FA05D41D0}"/>
              </a:ext>
            </a:extLst>
          </p:cNvPr>
          <p:cNvSpPr>
            <a:spLocks noChangeShapeType="1"/>
          </p:cNvSpPr>
          <p:nvPr/>
        </p:nvSpPr>
        <p:spPr bwMode="auto">
          <a:xfrm flipH="1">
            <a:off x="2609666" y="6045200"/>
            <a:ext cx="1066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0722" name="Rectangle 2">
            <a:extLst>
              <a:ext uri="{FF2B5EF4-FFF2-40B4-BE49-F238E27FC236}">
                <a16:creationId xmlns:a16="http://schemas.microsoft.com/office/drawing/2014/main" id="{1741AE83-4FC2-3940-7F96-D85594F751EE}"/>
              </a:ext>
            </a:extLst>
          </p:cNvPr>
          <p:cNvSpPr>
            <a:spLocks noGrp="1" noChangeArrowheads="1"/>
          </p:cNvSpPr>
          <p:nvPr>
            <p:ph type="title"/>
          </p:nvPr>
        </p:nvSpPr>
        <p:spPr>
          <a:xfrm>
            <a:off x="465138" y="127000"/>
            <a:ext cx="6502400" cy="558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rmAutofit fontScale="90000"/>
          </a:bodyPr>
          <a:lstStyle/>
          <a:p>
            <a:pPr eaLnBrk="1" hangingPunct="1"/>
            <a:r>
              <a:rPr lang="en-US" altLang="en-US">
                <a:latin typeface="+mn-lt"/>
              </a:rPr>
              <a:t>Wind Turbine Components </a:t>
            </a:r>
          </a:p>
        </p:txBody>
      </p:sp>
      <p:sp>
        <p:nvSpPr>
          <p:cNvPr id="30738" name="Text Box 18">
            <a:extLst>
              <a:ext uri="{FF2B5EF4-FFF2-40B4-BE49-F238E27FC236}">
                <a16:creationId xmlns:a16="http://schemas.microsoft.com/office/drawing/2014/main" id="{D754A068-FE6F-9819-9DFC-8411A40B3D97}"/>
              </a:ext>
            </a:extLst>
          </p:cNvPr>
          <p:cNvSpPr txBox="1">
            <a:spLocks noChangeArrowheads="1"/>
          </p:cNvSpPr>
          <p:nvPr/>
        </p:nvSpPr>
        <p:spPr bwMode="auto">
          <a:xfrm>
            <a:off x="11018838" y="6386513"/>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eaLnBrk="1" hangingPunct="1">
              <a:spcBef>
                <a:spcPct val="50000"/>
              </a:spcBef>
            </a:pPr>
            <a:r>
              <a:rPr lang="en-US" altLang="en-US" sz="1000" b="0" dirty="0">
                <a:latin typeface="+mn-lt"/>
              </a:rPr>
              <a:t>Image source: GE Energy</a:t>
            </a:r>
          </a:p>
        </p:txBody>
      </p:sp>
      <p:sp>
        <p:nvSpPr>
          <p:cNvPr id="30737" name="Text Box 17">
            <a:extLst>
              <a:ext uri="{FF2B5EF4-FFF2-40B4-BE49-F238E27FC236}">
                <a16:creationId xmlns:a16="http://schemas.microsoft.com/office/drawing/2014/main" id="{353F75E2-D6A1-BF63-B353-03CDDBF4E3BF}"/>
              </a:ext>
            </a:extLst>
          </p:cNvPr>
          <p:cNvSpPr txBox="1">
            <a:spLocks noChangeArrowheads="1"/>
          </p:cNvSpPr>
          <p:nvPr/>
        </p:nvSpPr>
        <p:spPr bwMode="auto">
          <a:xfrm>
            <a:off x="1125538" y="6194268"/>
            <a:ext cx="259080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spcBef>
                <a:spcPct val="10000"/>
              </a:spcBef>
            </a:pPr>
            <a:r>
              <a:rPr lang="en-US" altLang="en-US" dirty="0">
                <a:solidFill>
                  <a:schemeClr val="tx2"/>
                </a:solidFill>
                <a:latin typeface="+mn-lt"/>
                <a:cs typeface="Times New Roman" panose="02020603050405020304" pitchFamily="18" charset="0"/>
              </a:rPr>
              <a:t>GE 1.5 MW  (c. 2002)</a:t>
            </a:r>
          </a:p>
        </p:txBody>
      </p:sp>
      <p:grpSp>
        <p:nvGrpSpPr>
          <p:cNvPr id="2" name="Group 1">
            <a:extLst>
              <a:ext uri="{FF2B5EF4-FFF2-40B4-BE49-F238E27FC236}">
                <a16:creationId xmlns:a16="http://schemas.microsoft.com/office/drawing/2014/main" id="{05A4CD03-AF69-7848-781F-6A9C389DC1A2}"/>
              </a:ext>
            </a:extLst>
          </p:cNvPr>
          <p:cNvGrpSpPr/>
          <p:nvPr/>
        </p:nvGrpSpPr>
        <p:grpSpPr>
          <a:xfrm>
            <a:off x="6096000" y="2048931"/>
            <a:ext cx="5452991" cy="2392894"/>
            <a:chOff x="1619307" y="2113058"/>
            <a:chExt cx="9400441" cy="3776472"/>
          </a:xfrm>
        </p:grpSpPr>
        <p:sp>
          <p:nvSpPr>
            <p:cNvPr id="3" name="Arrow: Curved Down 2">
              <a:extLst>
                <a:ext uri="{FF2B5EF4-FFF2-40B4-BE49-F238E27FC236}">
                  <a16:creationId xmlns:a16="http://schemas.microsoft.com/office/drawing/2014/main" id="{C443B8E6-5FEA-88C6-9EC4-5D292BD2ADEA}"/>
                </a:ext>
              </a:extLst>
            </p:cNvPr>
            <p:cNvSpPr/>
            <p:nvPr/>
          </p:nvSpPr>
          <p:spPr>
            <a:xfrm rot="15016691">
              <a:off x="6590357" y="3490090"/>
              <a:ext cx="640079" cy="30218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4" name="Group 3">
              <a:extLst>
                <a:ext uri="{FF2B5EF4-FFF2-40B4-BE49-F238E27FC236}">
                  <a16:creationId xmlns:a16="http://schemas.microsoft.com/office/drawing/2014/main" id="{891EB380-F7CB-0CF6-F757-07EE748D566F}"/>
                </a:ext>
              </a:extLst>
            </p:cNvPr>
            <p:cNvGrpSpPr/>
            <p:nvPr/>
          </p:nvGrpSpPr>
          <p:grpSpPr>
            <a:xfrm>
              <a:off x="1619307" y="2113058"/>
              <a:ext cx="9400441" cy="3776472"/>
              <a:chOff x="-616522" y="1691640"/>
              <a:chExt cx="9400441" cy="3776472"/>
            </a:xfrm>
          </p:grpSpPr>
          <p:sp>
            <p:nvSpPr>
              <p:cNvPr id="6" name="Arrow: Curved Down 5">
                <a:extLst>
                  <a:ext uri="{FF2B5EF4-FFF2-40B4-BE49-F238E27FC236}">
                    <a16:creationId xmlns:a16="http://schemas.microsoft.com/office/drawing/2014/main" id="{3FC19B4A-19F1-843A-1180-BE3109C45443}"/>
                  </a:ext>
                </a:extLst>
              </p:cNvPr>
              <p:cNvSpPr/>
              <p:nvPr/>
            </p:nvSpPr>
            <p:spPr>
              <a:xfrm rot="15016691">
                <a:off x="2995355" y="3522997"/>
                <a:ext cx="640079" cy="30218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Rectangle 6">
                <a:extLst>
                  <a:ext uri="{FF2B5EF4-FFF2-40B4-BE49-F238E27FC236}">
                    <a16:creationId xmlns:a16="http://schemas.microsoft.com/office/drawing/2014/main" id="{33531CB5-0D28-A59F-822F-78CD82F99C30}"/>
                  </a:ext>
                </a:extLst>
              </p:cNvPr>
              <p:cNvSpPr/>
              <p:nvPr/>
            </p:nvSpPr>
            <p:spPr>
              <a:xfrm>
                <a:off x="2450592" y="3520440"/>
                <a:ext cx="2130552" cy="237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9EB8127E-98DB-FA41-CD71-375DB660D2B6}"/>
                  </a:ext>
                </a:extLst>
              </p:cNvPr>
              <p:cNvSpPr/>
              <p:nvPr/>
            </p:nvSpPr>
            <p:spPr>
              <a:xfrm>
                <a:off x="4139184" y="3129472"/>
                <a:ext cx="1200912" cy="1589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98929B24-7053-18E5-D148-1194DB9FC9D0}"/>
                  </a:ext>
                </a:extLst>
              </p:cNvPr>
              <p:cNvSpPr/>
              <p:nvPr/>
            </p:nvSpPr>
            <p:spPr>
              <a:xfrm>
                <a:off x="5330952" y="2642616"/>
                <a:ext cx="1069848" cy="1051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9B0305E4-05CF-25C7-F967-1E6141F24DB1}"/>
                  </a:ext>
                </a:extLst>
              </p:cNvPr>
              <p:cNvSpPr/>
              <p:nvPr/>
            </p:nvSpPr>
            <p:spPr>
              <a:xfrm>
                <a:off x="4248912" y="2880360"/>
                <a:ext cx="222504" cy="1225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DF63F206-85EA-AA07-344D-AC0C7BFF2EC0}"/>
                  </a:ext>
                </a:extLst>
              </p:cNvPr>
              <p:cNvSpPr/>
              <p:nvPr/>
            </p:nvSpPr>
            <p:spPr>
              <a:xfrm>
                <a:off x="2569464" y="3288380"/>
                <a:ext cx="118872" cy="7532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Partial Circle 11">
                <a:extLst>
                  <a:ext uri="{FF2B5EF4-FFF2-40B4-BE49-F238E27FC236}">
                    <a16:creationId xmlns:a16="http://schemas.microsoft.com/office/drawing/2014/main" id="{A1F42CEC-4FA7-E897-91D8-E7805E114DA6}"/>
                  </a:ext>
                </a:extLst>
              </p:cNvPr>
              <p:cNvSpPr/>
              <p:nvPr/>
            </p:nvSpPr>
            <p:spPr>
              <a:xfrm>
                <a:off x="1545313" y="3127120"/>
                <a:ext cx="1844063" cy="1088136"/>
              </a:xfrm>
              <a:prstGeom prst="pie">
                <a:avLst>
                  <a:gd name="adj1" fmla="val 5502226"/>
                  <a:gd name="adj2" fmla="val 161999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Freeform: Shape 12">
                <a:extLst>
                  <a:ext uri="{FF2B5EF4-FFF2-40B4-BE49-F238E27FC236}">
                    <a16:creationId xmlns:a16="http://schemas.microsoft.com/office/drawing/2014/main" id="{307C6B64-2869-6FDF-40F1-73FB94DDFBAF}"/>
                  </a:ext>
                </a:extLst>
              </p:cNvPr>
              <p:cNvSpPr/>
              <p:nvPr/>
            </p:nvSpPr>
            <p:spPr>
              <a:xfrm>
                <a:off x="1664208" y="1691640"/>
                <a:ext cx="640080" cy="1737360"/>
              </a:xfrm>
              <a:custGeom>
                <a:avLst/>
                <a:gdLst>
                  <a:gd name="connsiteX0" fmla="*/ 182880 w 640080"/>
                  <a:gd name="connsiteY0" fmla="*/ 1691640 h 1737360"/>
                  <a:gd name="connsiteX1" fmla="*/ 338328 w 640080"/>
                  <a:gd name="connsiteY1" fmla="*/ 1737360 h 1737360"/>
                  <a:gd name="connsiteX2" fmla="*/ 493776 w 640080"/>
                  <a:gd name="connsiteY2" fmla="*/ 1719072 h 1737360"/>
                  <a:gd name="connsiteX3" fmla="*/ 585216 w 640080"/>
                  <a:gd name="connsiteY3" fmla="*/ 1700784 h 1737360"/>
                  <a:gd name="connsiteX4" fmla="*/ 640080 w 640080"/>
                  <a:gd name="connsiteY4" fmla="*/ 1024128 h 1737360"/>
                  <a:gd name="connsiteX5" fmla="*/ 630936 w 640080"/>
                  <a:gd name="connsiteY5" fmla="*/ 594360 h 1737360"/>
                  <a:gd name="connsiteX6" fmla="*/ 548640 w 640080"/>
                  <a:gd name="connsiteY6" fmla="*/ 0 h 1737360"/>
                  <a:gd name="connsiteX7" fmla="*/ 100584 w 640080"/>
                  <a:gd name="connsiteY7" fmla="*/ 9144 h 1737360"/>
                  <a:gd name="connsiteX8" fmla="*/ 27432 w 640080"/>
                  <a:gd name="connsiteY8" fmla="*/ 521208 h 1737360"/>
                  <a:gd name="connsiteX9" fmla="*/ 0 w 640080"/>
                  <a:gd name="connsiteY9" fmla="*/ 1152144 h 1737360"/>
                  <a:gd name="connsiteX10" fmla="*/ 182880 w 640080"/>
                  <a:gd name="connsiteY10" fmla="*/ 169164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1737360">
                    <a:moveTo>
                      <a:pt x="182880" y="1691640"/>
                    </a:moveTo>
                    <a:lnTo>
                      <a:pt x="338328" y="1737360"/>
                    </a:lnTo>
                    <a:lnTo>
                      <a:pt x="493776" y="1719072"/>
                    </a:lnTo>
                    <a:lnTo>
                      <a:pt x="585216" y="1700784"/>
                    </a:lnTo>
                    <a:lnTo>
                      <a:pt x="640080" y="1024128"/>
                    </a:lnTo>
                    <a:lnTo>
                      <a:pt x="630936" y="594360"/>
                    </a:lnTo>
                    <a:lnTo>
                      <a:pt x="548640" y="0"/>
                    </a:lnTo>
                    <a:lnTo>
                      <a:pt x="100584" y="9144"/>
                    </a:lnTo>
                    <a:lnTo>
                      <a:pt x="27432" y="521208"/>
                    </a:lnTo>
                    <a:lnTo>
                      <a:pt x="0" y="1152144"/>
                    </a:lnTo>
                    <a:lnTo>
                      <a:pt x="182880" y="169164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Freeform: Shape 13">
                <a:extLst>
                  <a:ext uri="{FF2B5EF4-FFF2-40B4-BE49-F238E27FC236}">
                    <a16:creationId xmlns:a16="http://schemas.microsoft.com/office/drawing/2014/main" id="{18975CEE-98CF-00A3-DD6A-63B96EBFDBED}"/>
                  </a:ext>
                </a:extLst>
              </p:cNvPr>
              <p:cNvSpPr/>
              <p:nvPr/>
            </p:nvSpPr>
            <p:spPr>
              <a:xfrm>
                <a:off x="1764792" y="3913632"/>
                <a:ext cx="557784" cy="1554480"/>
              </a:xfrm>
              <a:custGeom>
                <a:avLst/>
                <a:gdLst>
                  <a:gd name="connsiteX0" fmla="*/ 128016 w 557784"/>
                  <a:gd name="connsiteY0" fmla="*/ 64008 h 1554480"/>
                  <a:gd name="connsiteX1" fmla="*/ 228600 w 557784"/>
                  <a:gd name="connsiteY1" fmla="*/ 0 h 1554480"/>
                  <a:gd name="connsiteX2" fmla="*/ 420624 w 557784"/>
                  <a:gd name="connsiteY2" fmla="*/ 9144 h 1554480"/>
                  <a:gd name="connsiteX3" fmla="*/ 512064 w 557784"/>
                  <a:gd name="connsiteY3" fmla="*/ 118872 h 1554480"/>
                  <a:gd name="connsiteX4" fmla="*/ 557784 w 557784"/>
                  <a:gd name="connsiteY4" fmla="*/ 530352 h 1554480"/>
                  <a:gd name="connsiteX5" fmla="*/ 530352 w 557784"/>
                  <a:gd name="connsiteY5" fmla="*/ 1124712 h 1554480"/>
                  <a:gd name="connsiteX6" fmla="*/ 448056 w 557784"/>
                  <a:gd name="connsiteY6" fmla="*/ 1554480 h 1554480"/>
                  <a:gd name="connsiteX7" fmla="*/ 173736 w 557784"/>
                  <a:gd name="connsiteY7" fmla="*/ 1536192 h 1554480"/>
                  <a:gd name="connsiteX8" fmla="*/ 18288 w 557784"/>
                  <a:gd name="connsiteY8" fmla="*/ 941832 h 1554480"/>
                  <a:gd name="connsiteX9" fmla="*/ 0 w 557784"/>
                  <a:gd name="connsiteY9" fmla="*/ 512064 h 1554480"/>
                  <a:gd name="connsiteX10" fmla="*/ 128016 w 557784"/>
                  <a:gd name="connsiteY10" fmla="*/ 64008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784" h="1554480">
                    <a:moveTo>
                      <a:pt x="128016" y="64008"/>
                    </a:moveTo>
                    <a:lnTo>
                      <a:pt x="228600" y="0"/>
                    </a:lnTo>
                    <a:lnTo>
                      <a:pt x="420624" y="9144"/>
                    </a:lnTo>
                    <a:lnTo>
                      <a:pt x="512064" y="118872"/>
                    </a:lnTo>
                    <a:lnTo>
                      <a:pt x="557784" y="530352"/>
                    </a:lnTo>
                    <a:lnTo>
                      <a:pt x="530352" y="1124712"/>
                    </a:lnTo>
                    <a:lnTo>
                      <a:pt x="448056" y="1554480"/>
                    </a:lnTo>
                    <a:lnTo>
                      <a:pt x="173736" y="1536192"/>
                    </a:lnTo>
                    <a:lnTo>
                      <a:pt x="18288" y="941832"/>
                    </a:lnTo>
                    <a:lnTo>
                      <a:pt x="0" y="512064"/>
                    </a:lnTo>
                    <a:lnTo>
                      <a:pt x="128016" y="64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Arrow: Curved Down 14">
                <a:extLst>
                  <a:ext uri="{FF2B5EF4-FFF2-40B4-BE49-F238E27FC236}">
                    <a16:creationId xmlns:a16="http://schemas.microsoft.com/office/drawing/2014/main" id="{80280DF5-A8DF-06AA-487B-1450BCA89572}"/>
                  </a:ext>
                </a:extLst>
              </p:cNvPr>
              <p:cNvSpPr/>
              <p:nvPr/>
            </p:nvSpPr>
            <p:spPr>
              <a:xfrm rot="16200000">
                <a:off x="549701" y="3241548"/>
                <a:ext cx="1475209" cy="557784"/>
              </a:xfrm>
              <a:prstGeom prst="curved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 name="Arrow: Curved Down 15">
                <a:extLst>
                  <a:ext uri="{FF2B5EF4-FFF2-40B4-BE49-F238E27FC236}">
                    <a16:creationId xmlns:a16="http://schemas.microsoft.com/office/drawing/2014/main" id="{B813D983-F07F-FA29-828B-0B04559CF005}"/>
                  </a:ext>
                </a:extLst>
              </p:cNvPr>
              <p:cNvSpPr/>
              <p:nvPr/>
            </p:nvSpPr>
            <p:spPr>
              <a:xfrm rot="5400000">
                <a:off x="5787886" y="2995316"/>
                <a:ext cx="1882096" cy="557784"/>
              </a:xfrm>
              <a:prstGeom prst="curved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Arrow: Curved Down 16">
                <a:extLst>
                  <a:ext uri="{FF2B5EF4-FFF2-40B4-BE49-F238E27FC236}">
                    <a16:creationId xmlns:a16="http://schemas.microsoft.com/office/drawing/2014/main" id="{C42D61C9-2B3E-E44D-D197-28AA3AE4CEC5}"/>
                  </a:ext>
                </a:extLst>
              </p:cNvPr>
              <p:cNvSpPr/>
              <p:nvPr/>
            </p:nvSpPr>
            <p:spPr>
              <a:xfrm rot="4945448">
                <a:off x="3437546" y="3492601"/>
                <a:ext cx="640079" cy="30218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 name="TextBox 17">
                <a:extLst>
                  <a:ext uri="{FF2B5EF4-FFF2-40B4-BE49-F238E27FC236}">
                    <a16:creationId xmlns:a16="http://schemas.microsoft.com/office/drawing/2014/main" id="{FB758092-E0A8-7AFD-AF6E-14582C700664}"/>
                  </a:ext>
                </a:extLst>
              </p:cNvPr>
              <p:cNvSpPr txBox="1"/>
              <p:nvPr/>
            </p:nvSpPr>
            <p:spPr>
              <a:xfrm>
                <a:off x="5272027" y="2258302"/>
                <a:ext cx="1705586" cy="485735"/>
              </a:xfrm>
              <a:prstGeom prst="rect">
                <a:avLst/>
              </a:prstGeom>
              <a:noFill/>
            </p:spPr>
            <p:txBody>
              <a:bodyPr wrap="none" rtlCol="0">
                <a:spAutoFit/>
              </a:bodyPr>
              <a:lstStyle/>
              <a:p>
                <a:r>
                  <a:rPr lang="en-US" sz="1400" dirty="0"/>
                  <a:t>Generator</a:t>
                </a:r>
              </a:p>
            </p:txBody>
          </p:sp>
          <p:sp>
            <p:nvSpPr>
              <p:cNvPr id="19" name="TextBox 18">
                <a:extLst>
                  <a:ext uri="{FF2B5EF4-FFF2-40B4-BE49-F238E27FC236}">
                    <a16:creationId xmlns:a16="http://schemas.microsoft.com/office/drawing/2014/main" id="{C61849EC-78EC-6B4D-048B-665C86833563}"/>
                  </a:ext>
                </a:extLst>
              </p:cNvPr>
              <p:cNvSpPr txBox="1"/>
              <p:nvPr/>
            </p:nvSpPr>
            <p:spPr>
              <a:xfrm>
                <a:off x="3608891" y="2278596"/>
                <a:ext cx="1501092" cy="485735"/>
              </a:xfrm>
              <a:prstGeom prst="rect">
                <a:avLst/>
              </a:prstGeom>
              <a:noFill/>
            </p:spPr>
            <p:txBody>
              <a:bodyPr wrap="none" rtlCol="0">
                <a:spAutoFit/>
              </a:bodyPr>
              <a:lstStyle/>
              <a:p>
                <a:r>
                  <a:rPr lang="en-US" sz="1400" dirty="0"/>
                  <a:t>Gearbox</a:t>
                </a:r>
              </a:p>
            </p:txBody>
          </p:sp>
          <p:sp>
            <p:nvSpPr>
              <p:cNvPr id="20" name="TextBox 19">
                <a:extLst>
                  <a:ext uri="{FF2B5EF4-FFF2-40B4-BE49-F238E27FC236}">
                    <a16:creationId xmlns:a16="http://schemas.microsoft.com/office/drawing/2014/main" id="{5A5A6EB9-3FBF-FCC2-D692-42F14B1A9BFF}"/>
                  </a:ext>
                </a:extLst>
              </p:cNvPr>
              <p:cNvSpPr txBox="1"/>
              <p:nvPr/>
            </p:nvSpPr>
            <p:spPr>
              <a:xfrm>
                <a:off x="2279269" y="2443750"/>
                <a:ext cx="884850" cy="485735"/>
              </a:xfrm>
              <a:prstGeom prst="rect">
                <a:avLst/>
              </a:prstGeom>
              <a:noFill/>
            </p:spPr>
            <p:txBody>
              <a:bodyPr wrap="none" rtlCol="0">
                <a:spAutoFit/>
              </a:bodyPr>
              <a:lstStyle/>
              <a:p>
                <a:r>
                  <a:rPr lang="en-US" sz="1400" dirty="0"/>
                  <a:t>Hub</a:t>
                </a:r>
              </a:p>
            </p:txBody>
          </p:sp>
          <p:sp>
            <p:nvSpPr>
              <p:cNvPr id="21" name="TextBox 20">
                <a:extLst>
                  <a:ext uri="{FF2B5EF4-FFF2-40B4-BE49-F238E27FC236}">
                    <a16:creationId xmlns:a16="http://schemas.microsoft.com/office/drawing/2014/main" id="{DF20BCA0-FA40-1E5D-2157-775BAAB91236}"/>
                  </a:ext>
                </a:extLst>
              </p:cNvPr>
              <p:cNvSpPr txBox="1"/>
              <p:nvPr/>
            </p:nvSpPr>
            <p:spPr>
              <a:xfrm>
                <a:off x="-616522" y="3288380"/>
                <a:ext cx="2120100" cy="825747"/>
              </a:xfrm>
              <a:prstGeom prst="rect">
                <a:avLst/>
              </a:prstGeom>
              <a:noFill/>
            </p:spPr>
            <p:txBody>
              <a:bodyPr wrap="none" rtlCol="0">
                <a:spAutoFit/>
              </a:bodyPr>
              <a:lstStyle/>
              <a:p>
                <a:r>
                  <a:rPr lang="en-US" sz="1400" dirty="0"/>
                  <a:t>Aerodynamic</a:t>
                </a:r>
              </a:p>
              <a:p>
                <a:r>
                  <a:rPr lang="en-US" sz="1400" dirty="0"/>
                  <a:t>Torque</a:t>
                </a:r>
              </a:p>
            </p:txBody>
          </p:sp>
          <p:sp>
            <p:nvSpPr>
              <p:cNvPr id="22" name="TextBox 21">
                <a:extLst>
                  <a:ext uri="{FF2B5EF4-FFF2-40B4-BE49-F238E27FC236}">
                    <a16:creationId xmlns:a16="http://schemas.microsoft.com/office/drawing/2014/main" id="{309C2CCE-F9DB-C15D-0850-8B4233857DA9}"/>
                  </a:ext>
                </a:extLst>
              </p:cNvPr>
              <p:cNvSpPr txBox="1"/>
              <p:nvPr/>
            </p:nvSpPr>
            <p:spPr>
              <a:xfrm>
                <a:off x="7210978" y="2880360"/>
                <a:ext cx="1572941" cy="825747"/>
              </a:xfrm>
              <a:prstGeom prst="rect">
                <a:avLst/>
              </a:prstGeom>
              <a:noFill/>
            </p:spPr>
            <p:txBody>
              <a:bodyPr wrap="none" rtlCol="0">
                <a:spAutoFit/>
              </a:bodyPr>
              <a:lstStyle/>
              <a:p>
                <a:r>
                  <a:rPr lang="en-US" sz="1400" dirty="0"/>
                  <a:t>Electrical</a:t>
                </a:r>
              </a:p>
              <a:p>
                <a:r>
                  <a:rPr lang="en-US" sz="1400" dirty="0"/>
                  <a:t>Torque</a:t>
                </a:r>
              </a:p>
            </p:txBody>
          </p:sp>
        </p:grpSp>
        <p:sp>
          <p:nvSpPr>
            <p:cNvPr id="5" name="Arrow: Curved Down 4">
              <a:extLst>
                <a:ext uri="{FF2B5EF4-FFF2-40B4-BE49-F238E27FC236}">
                  <a16:creationId xmlns:a16="http://schemas.microsoft.com/office/drawing/2014/main" id="{BA8D2BDA-E671-EC24-0AAF-5B444173F7D9}"/>
                </a:ext>
              </a:extLst>
            </p:cNvPr>
            <p:cNvSpPr/>
            <p:nvPr/>
          </p:nvSpPr>
          <p:spPr>
            <a:xfrm rot="4945448">
              <a:off x="7032548" y="3459694"/>
              <a:ext cx="640079" cy="30218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490D-6516-DCFB-8039-7633E673ACFC}"/>
              </a:ext>
            </a:extLst>
          </p:cNvPr>
          <p:cNvSpPr>
            <a:spLocks noGrp="1"/>
          </p:cNvSpPr>
          <p:nvPr>
            <p:ph type="title"/>
          </p:nvPr>
        </p:nvSpPr>
        <p:spPr/>
        <p:txBody>
          <a:bodyPr/>
          <a:lstStyle/>
          <a:p>
            <a:r>
              <a:rPr lang="en-US" dirty="0"/>
              <a:t>It’s not that simple: this real physical equipment</a:t>
            </a:r>
          </a:p>
        </p:txBody>
      </p:sp>
      <p:grpSp>
        <p:nvGrpSpPr>
          <p:cNvPr id="3" name="Group 2">
            <a:extLst>
              <a:ext uri="{FF2B5EF4-FFF2-40B4-BE49-F238E27FC236}">
                <a16:creationId xmlns:a16="http://schemas.microsoft.com/office/drawing/2014/main" id="{7B33DB4E-D458-20EE-AC8C-D7137A165EB4}"/>
              </a:ext>
            </a:extLst>
          </p:cNvPr>
          <p:cNvGrpSpPr/>
          <p:nvPr/>
        </p:nvGrpSpPr>
        <p:grpSpPr>
          <a:xfrm>
            <a:off x="301171" y="1690688"/>
            <a:ext cx="6059716" cy="4361543"/>
            <a:chOff x="1722941" y="328358"/>
            <a:chExt cx="9805868" cy="6529642"/>
          </a:xfrm>
        </p:grpSpPr>
        <p:sp>
          <p:nvSpPr>
            <p:cNvPr id="6" name="Oval 5">
              <a:extLst>
                <a:ext uri="{FF2B5EF4-FFF2-40B4-BE49-F238E27FC236}">
                  <a16:creationId xmlns:a16="http://schemas.microsoft.com/office/drawing/2014/main" id="{73693445-3813-F531-326E-70E60A1ABFE8}"/>
                </a:ext>
              </a:extLst>
            </p:cNvPr>
            <p:cNvSpPr/>
            <p:nvPr/>
          </p:nvSpPr>
          <p:spPr>
            <a:xfrm>
              <a:off x="3941064" y="2487168"/>
              <a:ext cx="411480" cy="4023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Freeform: Shape 6">
              <a:extLst>
                <a:ext uri="{FF2B5EF4-FFF2-40B4-BE49-F238E27FC236}">
                  <a16:creationId xmlns:a16="http://schemas.microsoft.com/office/drawing/2014/main" id="{BA45550D-092B-2B3F-353D-593E7BB080DE}"/>
                </a:ext>
              </a:extLst>
            </p:cNvPr>
            <p:cNvSpPr/>
            <p:nvPr/>
          </p:nvSpPr>
          <p:spPr>
            <a:xfrm>
              <a:off x="4251960" y="786384"/>
              <a:ext cx="2313432" cy="1847088"/>
            </a:xfrm>
            <a:custGeom>
              <a:avLst/>
              <a:gdLst>
                <a:gd name="connsiteX0" fmla="*/ 100584 w 2313432"/>
                <a:gd name="connsiteY0" fmla="*/ 1847088 h 1847088"/>
                <a:gd name="connsiteX1" fmla="*/ 2313432 w 2313432"/>
                <a:gd name="connsiteY1" fmla="*/ 36576 h 1847088"/>
                <a:gd name="connsiteX2" fmla="*/ 2313432 w 2313432"/>
                <a:gd name="connsiteY2" fmla="*/ 9144 h 1847088"/>
                <a:gd name="connsiteX3" fmla="*/ 2304288 w 2313432"/>
                <a:gd name="connsiteY3" fmla="*/ 9144 h 1847088"/>
                <a:gd name="connsiteX4" fmla="*/ 2304288 w 2313432"/>
                <a:gd name="connsiteY4" fmla="*/ 9144 h 1847088"/>
                <a:gd name="connsiteX5" fmla="*/ 2249424 w 2313432"/>
                <a:gd name="connsiteY5" fmla="*/ 0 h 1847088"/>
                <a:gd name="connsiteX6" fmla="*/ 1929384 w 2313432"/>
                <a:gd name="connsiteY6" fmla="*/ 201168 h 1847088"/>
                <a:gd name="connsiteX7" fmla="*/ 1024128 w 2313432"/>
                <a:gd name="connsiteY7" fmla="*/ 804672 h 1847088"/>
                <a:gd name="connsiteX8" fmla="*/ 384048 w 2313432"/>
                <a:gd name="connsiteY8" fmla="*/ 1261872 h 1847088"/>
                <a:gd name="connsiteX9" fmla="*/ 292608 w 2313432"/>
                <a:gd name="connsiteY9" fmla="*/ 1362456 h 1847088"/>
                <a:gd name="connsiteX10" fmla="*/ 137160 w 2313432"/>
                <a:gd name="connsiteY10" fmla="*/ 1536192 h 1847088"/>
                <a:gd name="connsiteX11" fmla="*/ 0 w 2313432"/>
                <a:gd name="connsiteY11" fmla="*/ 1737360 h 1847088"/>
                <a:gd name="connsiteX12" fmla="*/ 100584 w 2313432"/>
                <a:gd name="connsiteY12" fmla="*/ 1847088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3432" h="1847088">
                  <a:moveTo>
                    <a:pt x="100584" y="1847088"/>
                  </a:moveTo>
                  <a:lnTo>
                    <a:pt x="2313432" y="36576"/>
                  </a:lnTo>
                  <a:lnTo>
                    <a:pt x="2313432" y="9144"/>
                  </a:lnTo>
                  <a:lnTo>
                    <a:pt x="2304288" y="9144"/>
                  </a:lnTo>
                  <a:lnTo>
                    <a:pt x="2304288" y="9144"/>
                  </a:lnTo>
                  <a:lnTo>
                    <a:pt x="2249424" y="0"/>
                  </a:lnTo>
                  <a:lnTo>
                    <a:pt x="1929384" y="201168"/>
                  </a:lnTo>
                  <a:lnTo>
                    <a:pt x="1024128" y="804672"/>
                  </a:lnTo>
                  <a:lnTo>
                    <a:pt x="384048" y="1261872"/>
                  </a:lnTo>
                  <a:lnTo>
                    <a:pt x="292608" y="1362456"/>
                  </a:lnTo>
                  <a:lnTo>
                    <a:pt x="137160" y="1536192"/>
                  </a:lnTo>
                  <a:lnTo>
                    <a:pt x="0" y="1737360"/>
                  </a:lnTo>
                  <a:lnTo>
                    <a:pt x="100584" y="18470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Freeform: Shape 7">
              <a:extLst>
                <a:ext uri="{FF2B5EF4-FFF2-40B4-BE49-F238E27FC236}">
                  <a16:creationId xmlns:a16="http://schemas.microsoft.com/office/drawing/2014/main" id="{FD754A9C-3F52-9A39-93F0-56A072959A5D}"/>
                </a:ext>
              </a:extLst>
            </p:cNvPr>
            <p:cNvSpPr/>
            <p:nvPr/>
          </p:nvSpPr>
          <p:spPr>
            <a:xfrm>
              <a:off x="3931920" y="2889504"/>
              <a:ext cx="338328" cy="3803904"/>
            </a:xfrm>
            <a:custGeom>
              <a:avLst/>
              <a:gdLst>
                <a:gd name="connsiteX0" fmla="*/ 0 w 338328"/>
                <a:gd name="connsiteY0" fmla="*/ 3803904 h 3803904"/>
                <a:gd name="connsiteX1" fmla="*/ 91440 w 338328"/>
                <a:gd name="connsiteY1" fmla="*/ 0 h 3803904"/>
                <a:gd name="connsiteX2" fmla="*/ 283464 w 338328"/>
                <a:gd name="connsiteY2" fmla="*/ 9144 h 3803904"/>
                <a:gd name="connsiteX3" fmla="*/ 338328 w 338328"/>
                <a:gd name="connsiteY3" fmla="*/ 3785616 h 3803904"/>
                <a:gd name="connsiteX4" fmla="*/ 0 w 338328"/>
                <a:gd name="connsiteY4" fmla="*/ 3803904 h 380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 h="3803904">
                  <a:moveTo>
                    <a:pt x="0" y="3803904"/>
                  </a:moveTo>
                  <a:lnTo>
                    <a:pt x="91440" y="0"/>
                  </a:lnTo>
                  <a:lnTo>
                    <a:pt x="283464" y="9144"/>
                  </a:lnTo>
                  <a:lnTo>
                    <a:pt x="338328" y="3785616"/>
                  </a:lnTo>
                  <a:lnTo>
                    <a:pt x="0" y="3803904"/>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Freeform: Shape 8">
              <a:extLst>
                <a:ext uri="{FF2B5EF4-FFF2-40B4-BE49-F238E27FC236}">
                  <a16:creationId xmlns:a16="http://schemas.microsoft.com/office/drawing/2014/main" id="{099877D4-049C-FD7B-D5DD-1594D36137CB}"/>
                </a:ext>
              </a:extLst>
            </p:cNvPr>
            <p:cNvSpPr/>
            <p:nvPr/>
          </p:nvSpPr>
          <p:spPr>
            <a:xfrm rot="7034080">
              <a:off x="3273552" y="3342428"/>
              <a:ext cx="2313432" cy="1847088"/>
            </a:xfrm>
            <a:custGeom>
              <a:avLst/>
              <a:gdLst>
                <a:gd name="connsiteX0" fmla="*/ 100584 w 2313432"/>
                <a:gd name="connsiteY0" fmla="*/ 1847088 h 1847088"/>
                <a:gd name="connsiteX1" fmla="*/ 2313432 w 2313432"/>
                <a:gd name="connsiteY1" fmla="*/ 36576 h 1847088"/>
                <a:gd name="connsiteX2" fmla="*/ 2313432 w 2313432"/>
                <a:gd name="connsiteY2" fmla="*/ 9144 h 1847088"/>
                <a:gd name="connsiteX3" fmla="*/ 2304288 w 2313432"/>
                <a:gd name="connsiteY3" fmla="*/ 9144 h 1847088"/>
                <a:gd name="connsiteX4" fmla="*/ 2304288 w 2313432"/>
                <a:gd name="connsiteY4" fmla="*/ 9144 h 1847088"/>
                <a:gd name="connsiteX5" fmla="*/ 2249424 w 2313432"/>
                <a:gd name="connsiteY5" fmla="*/ 0 h 1847088"/>
                <a:gd name="connsiteX6" fmla="*/ 1929384 w 2313432"/>
                <a:gd name="connsiteY6" fmla="*/ 201168 h 1847088"/>
                <a:gd name="connsiteX7" fmla="*/ 1024128 w 2313432"/>
                <a:gd name="connsiteY7" fmla="*/ 804672 h 1847088"/>
                <a:gd name="connsiteX8" fmla="*/ 384048 w 2313432"/>
                <a:gd name="connsiteY8" fmla="*/ 1261872 h 1847088"/>
                <a:gd name="connsiteX9" fmla="*/ 292608 w 2313432"/>
                <a:gd name="connsiteY9" fmla="*/ 1362456 h 1847088"/>
                <a:gd name="connsiteX10" fmla="*/ 137160 w 2313432"/>
                <a:gd name="connsiteY10" fmla="*/ 1536192 h 1847088"/>
                <a:gd name="connsiteX11" fmla="*/ 0 w 2313432"/>
                <a:gd name="connsiteY11" fmla="*/ 1737360 h 1847088"/>
                <a:gd name="connsiteX12" fmla="*/ 100584 w 2313432"/>
                <a:gd name="connsiteY12" fmla="*/ 1847088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3432" h="1847088">
                  <a:moveTo>
                    <a:pt x="100584" y="1847088"/>
                  </a:moveTo>
                  <a:lnTo>
                    <a:pt x="2313432" y="36576"/>
                  </a:lnTo>
                  <a:lnTo>
                    <a:pt x="2313432" y="9144"/>
                  </a:lnTo>
                  <a:lnTo>
                    <a:pt x="2304288" y="9144"/>
                  </a:lnTo>
                  <a:lnTo>
                    <a:pt x="2304288" y="9144"/>
                  </a:lnTo>
                  <a:lnTo>
                    <a:pt x="2249424" y="0"/>
                  </a:lnTo>
                  <a:lnTo>
                    <a:pt x="1929384" y="201168"/>
                  </a:lnTo>
                  <a:lnTo>
                    <a:pt x="1024128" y="804672"/>
                  </a:lnTo>
                  <a:lnTo>
                    <a:pt x="384048" y="1261872"/>
                  </a:lnTo>
                  <a:lnTo>
                    <a:pt x="292608" y="1362456"/>
                  </a:lnTo>
                  <a:lnTo>
                    <a:pt x="137160" y="1536192"/>
                  </a:lnTo>
                  <a:lnTo>
                    <a:pt x="0" y="1737360"/>
                  </a:lnTo>
                  <a:lnTo>
                    <a:pt x="100584" y="18470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Arrow: Curved Down 9">
              <a:extLst>
                <a:ext uri="{FF2B5EF4-FFF2-40B4-BE49-F238E27FC236}">
                  <a16:creationId xmlns:a16="http://schemas.microsoft.com/office/drawing/2014/main" id="{5127C81A-2361-D756-8D7F-CE154DFF4B76}"/>
                </a:ext>
              </a:extLst>
            </p:cNvPr>
            <p:cNvSpPr/>
            <p:nvPr/>
          </p:nvSpPr>
          <p:spPr>
            <a:xfrm rot="2358451">
              <a:off x="2037903" y="1558837"/>
              <a:ext cx="359517" cy="302180"/>
            </a:xfrm>
            <a:prstGeom prst="curvedDownArrow">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1" name="Freeform: Shape 10">
              <a:extLst>
                <a:ext uri="{FF2B5EF4-FFF2-40B4-BE49-F238E27FC236}">
                  <a16:creationId xmlns:a16="http://schemas.microsoft.com/office/drawing/2014/main" id="{F8805088-A14E-AECB-A5D8-A2C0F21B2A9D}"/>
                </a:ext>
              </a:extLst>
            </p:cNvPr>
            <p:cNvSpPr/>
            <p:nvPr/>
          </p:nvSpPr>
          <p:spPr>
            <a:xfrm rot="14539891">
              <a:off x="1500468" y="1105273"/>
              <a:ext cx="2313432" cy="1847088"/>
            </a:xfrm>
            <a:custGeom>
              <a:avLst/>
              <a:gdLst>
                <a:gd name="connsiteX0" fmla="*/ 100584 w 2313432"/>
                <a:gd name="connsiteY0" fmla="*/ 1847088 h 1847088"/>
                <a:gd name="connsiteX1" fmla="*/ 2313432 w 2313432"/>
                <a:gd name="connsiteY1" fmla="*/ 36576 h 1847088"/>
                <a:gd name="connsiteX2" fmla="*/ 2313432 w 2313432"/>
                <a:gd name="connsiteY2" fmla="*/ 9144 h 1847088"/>
                <a:gd name="connsiteX3" fmla="*/ 2304288 w 2313432"/>
                <a:gd name="connsiteY3" fmla="*/ 9144 h 1847088"/>
                <a:gd name="connsiteX4" fmla="*/ 2304288 w 2313432"/>
                <a:gd name="connsiteY4" fmla="*/ 9144 h 1847088"/>
                <a:gd name="connsiteX5" fmla="*/ 2249424 w 2313432"/>
                <a:gd name="connsiteY5" fmla="*/ 0 h 1847088"/>
                <a:gd name="connsiteX6" fmla="*/ 1929384 w 2313432"/>
                <a:gd name="connsiteY6" fmla="*/ 201168 h 1847088"/>
                <a:gd name="connsiteX7" fmla="*/ 1024128 w 2313432"/>
                <a:gd name="connsiteY7" fmla="*/ 804672 h 1847088"/>
                <a:gd name="connsiteX8" fmla="*/ 384048 w 2313432"/>
                <a:gd name="connsiteY8" fmla="*/ 1261872 h 1847088"/>
                <a:gd name="connsiteX9" fmla="*/ 292608 w 2313432"/>
                <a:gd name="connsiteY9" fmla="*/ 1362456 h 1847088"/>
                <a:gd name="connsiteX10" fmla="*/ 137160 w 2313432"/>
                <a:gd name="connsiteY10" fmla="*/ 1536192 h 1847088"/>
                <a:gd name="connsiteX11" fmla="*/ 0 w 2313432"/>
                <a:gd name="connsiteY11" fmla="*/ 1737360 h 1847088"/>
                <a:gd name="connsiteX12" fmla="*/ 100584 w 2313432"/>
                <a:gd name="connsiteY12" fmla="*/ 1847088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3432" h="1847088">
                  <a:moveTo>
                    <a:pt x="100584" y="1847088"/>
                  </a:moveTo>
                  <a:lnTo>
                    <a:pt x="2313432" y="36576"/>
                  </a:lnTo>
                  <a:lnTo>
                    <a:pt x="2313432" y="9144"/>
                  </a:lnTo>
                  <a:lnTo>
                    <a:pt x="2304288" y="9144"/>
                  </a:lnTo>
                  <a:lnTo>
                    <a:pt x="2304288" y="9144"/>
                  </a:lnTo>
                  <a:lnTo>
                    <a:pt x="2249424" y="0"/>
                  </a:lnTo>
                  <a:lnTo>
                    <a:pt x="1929384" y="201168"/>
                  </a:lnTo>
                  <a:lnTo>
                    <a:pt x="1024128" y="804672"/>
                  </a:lnTo>
                  <a:lnTo>
                    <a:pt x="384048" y="1261872"/>
                  </a:lnTo>
                  <a:lnTo>
                    <a:pt x="292608" y="1362456"/>
                  </a:lnTo>
                  <a:lnTo>
                    <a:pt x="137160" y="1536192"/>
                  </a:lnTo>
                  <a:lnTo>
                    <a:pt x="0" y="1737360"/>
                  </a:lnTo>
                  <a:lnTo>
                    <a:pt x="100584" y="18470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43DC8F24-F584-D725-41C4-FAC3B8F7B41F}"/>
                </a:ext>
              </a:extLst>
            </p:cNvPr>
            <p:cNvSpPr/>
            <p:nvPr/>
          </p:nvSpPr>
          <p:spPr>
            <a:xfrm>
              <a:off x="3079753" y="6693408"/>
              <a:ext cx="2114039" cy="16459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Shape 12">
              <a:extLst>
                <a:ext uri="{FF2B5EF4-FFF2-40B4-BE49-F238E27FC236}">
                  <a16:creationId xmlns:a16="http://schemas.microsoft.com/office/drawing/2014/main" id="{117BA6A3-2DFE-263D-0FB7-5603DBD8CFF1}"/>
                </a:ext>
              </a:extLst>
            </p:cNvPr>
            <p:cNvSpPr/>
            <p:nvPr/>
          </p:nvSpPr>
          <p:spPr>
            <a:xfrm>
              <a:off x="4837176" y="1344168"/>
              <a:ext cx="2148840" cy="896112"/>
            </a:xfrm>
            <a:custGeom>
              <a:avLst/>
              <a:gdLst>
                <a:gd name="connsiteX0" fmla="*/ 0 w 2148840"/>
                <a:gd name="connsiteY0" fmla="*/ 896112 h 896112"/>
                <a:gd name="connsiteX1" fmla="*/ 512064 w 2148840"/>
                <a:gd name="connsiteY1" fmla="*/ 539496 h 896112"/>
                <a:gd name="connsiteX2" fmla="*/ 704088 w 2148840"/>
                <a:gd name="connsiteY2" fmla="*/ 429768 h 896112"/>
                <a:gd name="connsiteX3" fmla="*/ 923544 w 2148840"/>
                <a:gd name="connsiteY3" fmla="*/ 320040 h 896112"/>
                <a:gd name="connsiteX4" fmla="*/ 1115568 w 2148840"/>
                <a:gd name="connsiteY4" fmla="*/ 237744 h 896112"/>
                <a:gd name="connsiteX5" fmla="*/ 1344168 w 2148840"/>
                <a:gd name="connsiteY5" fmla="*/ 164592 h 896112"/>
                <a:gd name="connsiteX6" fmla="*/ 1517904 w 2148840"/>
                <a:gd name="connsiteY6" fmla="*/ 109728 h 896112"/>
                <a:gd name="connsiteX7" fmla="*/ 1636776 w 2148840"/>
                <a:gd name="connsiteY7" fmla="*/ 100584 h 896112"/>
                <a:gd name="connsiteX8" fmla="*/ 1801368 w 2148840"/>
                <a:gd name="connsiteY8" fmla="*/ 73152 h 896112"/>
                <a:gd name="connsiteX9" fmla="*/ 1929384 w 2148840"/>
                <a:gd name="connsiteY9" fmla="*/ 64008 h 896112"/>
                <a:gd name="connsiteX10" fmla="*/ 2093976 w 2148840"/>
                <a:gd name="connsiteY10" fmla="*/ 45720 h 896112"/>
                <a:gd name="connsiteX11" fmla="*/ 2148840 w 2148840"/>
                <a:gd name="connsiteY11" fmla="*/ 54864 h 896112"/>
                <a:gd name="connsiteX12" fmla="*/ 2020824 w 2148840"/>
                <a:gd name="connsiteY12" fmla="*/ 18288 h 896112"/>
                <a:gd name="connsiteX13" fmla="*/ 1828800 w 2148840"/>
                <a:gd name="connsiteY13" fmla="*/ 9144 h 896112"/>
                <a:gd name="connsiteX14" fmla="*/ 1609344 w 2148840"/>
                <a:gd name="connsiteY14" fmla="*/ 0 h 896112"/>
                <a:gd name="connsiteX15" fmla="*/ 1408176 w 2148840"/>
                <a:gd name="connsiteY15" fmla="*/ 27432 h 896112"/>
                <a:gd name="connsiteX16" fmla="*/ 1261872 w 2148840"/>
                <a:gd name="connsiteY16" fmla="*/ 45720 h 896112"/>
                <a:gd name="connsiteX17" fmla="*/ 1161288 w 2148840"/>
                <a:gd name="connsiteY17" fmla="*/ 73152 h 896112"/>
                <a:gd name="connsiteX18" fmla="*/ 1060704 w 2148840"/>
                <a:gd name="connsiteY18" fmla="*/ 100584 h 896112"/>
                <a:gd name="connsiteX19" fmla="*/ 978408 w 2148840"/>
                <a:gd name="connsiteY19" fmla="*/ 109728 h 896112"/>
                <a:gd name="connsiteX20" fmla="*/ 0 w 2148840"/>
                <a:gd name="connsiteY20" fmla="*/ 896112 h 89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8840" h="896112">
                  <a:moveTo>
                    <a:pt x="0" y="896112"/>
                  </a:moveTo>
                  <a:lnTo>
                    <a:pt x="512064" y="539496"/>
                  </a:lnTo>
                  <a:lnTo>
                    <a:pt x="704088" y="429768"/>
                  </a:lnTo>
                  <a:lnTo>
                    <a:pt x="923544" y="320040"/>
                  </a:lnTo>
                  <a:lnTo>
                    <a:pt x="1115568" y="237744"/>
                  </a:lnTo>
                  <a:lnTo>
                    <a:pt x="1344168" y="164592"/>
                  </a:lnTo>
                  <a:lnTo>
                    <a:pt x="1517904" y="109728"/>
                  </a:lnTo>
                  <a:lnTo>
                    <a:pt x="1636776" y="100584"/>
                  </a:lnTo>
                  <a:lnTo>
                    <a:pt x="1801368" y="73152"/>
                  </a:lnTo>
                  <a:lnTo>
                    <a:pt x="1929384" y="64008"/>
                  </a:lnTo>
                  <a:lnTo>
                    <a:pt x="2093976" y="45720"/>
                  </a:lnTo>
                  <a:lnTo>
                    <a:pt x="2148840" y="54864"/>
                  </a:lnTo>
                  <a:lnTo>
                    <a:pt x="2020824" y="18288"/>
                  </a:lnTo>
                  <a:lnTo>
                    <a:pt x="1828800" y="9144"/>
                  </a:lnTo>
                  <a:lnTo>
                    <a:pt x="1609344" y="0"/>
                  </a:lnTo>
                  <a:lnTo>
                    <a:pt x="1408176" y="27432"/>
                  </a:lnTo>
                  <a:lnTo>
                    <a:pt x="1261872" y="45720"/>
                  </a:lnTo>
                  <a:lnTo>
                    <a:pt x="1161288" y="73152"/>
                  </a:lnTo>
                  <a:lnTo>
                    <a:pt x="1060704" y="100584"/>
                  </a:lnTo>
                  <a:lnTo>
                    <a:pt x="978408" y="109728"/>
                  </a:lnTo>
                  <a:lnTo>
                    <a:pt x="0" y="896112"/>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Arrow: Curved Down 13">
              <a:extLst>
                <a:ext uri="{FF2B5EF4-FFF2-40B4-BE49-F238E27FC236}">
                  <a16:creationId xmlns:a16="http://schemas.microsoft.com/office/drawing/2014/main" id="{43E78EAC-40DF-1990-BBD3-EC412782C0B8}"/>
                </a:ext>
              </a:extLst>
            </p:cNvPr>
            <p:cNvSpPr/>
            <p:nvPr/>
          </p:nvSpPr>
          <p:spPr>
            <a:xfrm rot="2681114">
              <a:off x="6163954" y="459230"/>
              <a:ext cx="1246632" cy="440422"/>
            </a:xfrm>
            <a:prstGeom prst="curvedDown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5" name="Rectangle: Rounded Corners 14">
              <a:extLst>
                <a:ext uri="{FF2B5EF4-FFF2-40B4-BE49-F238E27FC236}">
                  <a16:creationId xmlns:a16="http://schemas.microsoft.com/office/drawing/2014/main" id="{DD0CB449-1E5B-C5AC-9F17-0718EC33E2FB}"/>
                </a:ext>
              </a:extLst>
            </p:cNvPr>
            <p:cNvSpPr/>
            <p:nvPr/>
          </p:nvSpPr>
          <p:spPr>
            <a:xfrm>
              <a:off x="8906256" y="3108960"/>
              <a:ext cx="758952" cy="4930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Freeform: Shape 15">
              <a:extLst>
                <a:ext uri="{FF2B5EF4-FFF2-40B4-BE49-F238E27FC236}">
                  <a16:creationId xmlns:a16="http://schemas.microsoft.com/office/drawing/2014/main" id="{8627D457-E11B-0844-C7B4-491EA623EB45}"/>
                </a:ext>
              </a:extLst>
            </p:cNvPr>
            <p:cNvSpPr/>
            <p:nvPr/>
          </p:nvSpPr>
          <p:spPr>
            <a:xfrm>
              <a:off x="9144000" y="3584448"/>
              <a:ext cx="265176" cy="3154680"/>
            </a:xfrm>
            <a:custGeom>
              <a:avLst/>
              <a:gdLst>
                <a:gd name="connsiteX0" fmla="*/ 54864 w 265176"/>
                <a:gd name="connsiteY0" fmla="*/ 0 h 3154680"/>
                <a:gd name="connsiteX1" fmla="*/ 0 w 265176"/>
                <a:gd name="connsiteY1" fmla="*/ 3154680 h 3154680"/>
                <a:gd name="connsiteX2" fmla="*/ 265176 w 265176"/>
                <a:gd name="connsiteY2" fmla="*/ 3145536 h 3154680"/>
                <a:gd name="connsiteX3" fmla="*/ 192024 w 265176"/>
                <a:gd name="connsiteY3" fmla="*/ 27432 h 3154680"/>
                <a:gd name="connsiteX4" fmla="*/ 54864 w 265176"/>
                <a:gd name="connsiteY4" fmla="*/ 0 h 315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 h="3154680">
                  <a:moveTo>
                    <a:pt x="54864" y="0"/>
                  </a:moveTo>
                  <a:lnTo>
                    <a:pt x="0" y="3154680"/>
                  </a:lnTo>
                  <a:lnTo>
                    <a:pt x="265176" y="3145536"/>
                  </a:lnTo>
                  <a:lnTo>
                    <a:pt x="192024" y="27432"/>
                  </a:lnTo>
                  <a:lnTo>
                    <a:pt x="54864" y="0"/>
                  </a:ln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Partial Circle 16">
              <a:extLst>
                <a:ext uri="{FF2B5EF4-FFF2-40B4-BE49-F238E27FC236}">
                  <a16:creationId xmlns:a16="http://schemas.microsoft.com/office/drawing/2014/main" id="{490DA894-1D39-12B1-5394-1EFC43E572A0}"/>
                </a:ext>
              </a:extLst>
            </p:cNvPr>
            <p:cNvSpPr/>
            <p:nvPr/>
          </p:nvSpPr>
          <p:spPr>
            <a:xfrm>
              <a:off x="8577072" y="3233476"/>
              <a:ext cx="658368" cy="274320"/>
            </a:xfrm>
            <a:prstGeom prst="pie">
              <a:avLst>
                <a:gd name="adj1" fmla="val 540000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8" name="Freeform: Shape 17">
              <a:extLst>
                <a:ext uri="{FF2B5EF4-FFF2-40B4-BE49-F238E27FC236}">
                  <a16:creationId xmlns:a16="http://schemas.microsoft.com/office/drawing/2014/main" id="{9891689F-84EA-3A94-81CE-47482691BA36}"/>
                </a:ext>
              </a:extLst>
            </p:cNvPr>
            <p:cNvSpPr/>
            <p:nvPr/>
          </p:nvSpPr>
          <p:spPr>
            <a:xfrm>
              <a:off x="8613648" y="804672"/>
              <a:ext cx="82296" cy="2432304"/>
            </a:xfrm>
            <a:custGeom>
              <a:avLst/>
              <a:gdLst>
                <a:gd name="connsiteX0" fmla="*/ 82296 w 82296"/>
                <a:gd name="connsiteY0" fmla="*/ 2432304 h 2432304"/>
                <a:gd name="connsiteX1" fmla="*/ 73152 w 82296"/>
                <a:gd name="connsiteY1" fmla="*/ 969264 h 2432304"/>
                <a:gd name="connsiteX2" fmla="*/ 45720 w 82296"/>
                <a:gd name="connsiteY2" fmla="*/ 0 h 2432304"/>
                <a:gd name="connsiteX3" fmla="*/ 45720 w 82296"/>
                <a:gd name="connsiteY3" fmla="*/ 0 h 2432304"/>
                <a:gd name="connsiteX4" fmla="*/ 9144 w 82296"/>
                <a:gd name="connsiteY4" fmla="*/ 978408 h 2432304"/>
                <a:gd name="connsiteX5" fmla="*/ 0 w 82296"/>
                <a:gd name="connsiteY5" fmla="*/ 1664208 h 2432304"/>
                <a:gd name="connsiteX6" fmla="*/ 0 w 82296"/>
                <a:gd name="connsiteY6" fmla="*/ 2112264 h 2432304"/>
                <a:gd name="connsiteX7" fmla="*/ 0 w 82296"/>
                <a:gd name="connsiteY7" fmla="*/ 2267712 h 2432304"/>
                <a:gd name="connsiteX8" fmla="*/ 82296 w 82296"/>
                <a:gd name="connsiteY8" fmla="*/ 2432304 h 243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 h="2432304">
                  <a:moveTo>
                    <a:pt x="82296" y="2432304"/>
                  </a:moveTo>
                  <a:lnTo>
                    <a:pt x="73152" y="969264"/>
                  </a:lnTo>
                  <a:lnTo>
                    <a:pt x="45720" y="0"/>
                  </a:lnTo>
                  <a:lnTo>
                    <a:pt x="45720" y="0"/>
                  </a:lnTo>
                  <a:lnTo>
                    <a:pt x="9144" y="978408"/>
                  </a:lnTo>
                  <a:lnTo>
                    <a:pt x="0" y="1664208"/>
                  </a:lnTo>
                  <a:lnTo>
                    <a:pt x="0" y="2112264"/>
                  </a:lnTo>
                  <a:lnTo>
                    <a:pt x="0" y="2267712"/>
                  </a:lnTo>
                  <a:lnTo>
                    <a:pt x="82296" y="2432304"/>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Freeform: Shape 18">
              <a:extLst>
                <a:ext uri="{FF2B5EF4-FFF2-40B4-BE49-F238E27FC236}">
                  <a16:creationId xmlns:a16="http://schemas.microsoft.com/office/drawing/2014/main" id="{90638A27-9E88-C5B3-ED31-F57B7814876E}"/>
                </a:ext>
              </a:extLst>
            </p:cNvPr>
            <p:cNvSpPr/>
            <p:nvPr/>
          </p:nvSpPr>
          <p:spPr>
            <a:xfrm rot="10800000" flipH="1">
              <a:off x="8574025" y="3490398"/>
              <a:ext cx="76199" cy="1719072"/>
            </a:xfrm>
            <a:custGeom>
              <a:avLst/>
              <a:gdLst>
                <a:gd name="connsiteX0" fmla="*/ 82296 w 82296"/>
                <a:gd name="connsiteY0" fmla="*/ 2432304 h 2432304"/>
                <a:gd name="connsiteX1" fmla="*/ 73152 w 82296"/>
                <a:gd name="connsiteY1" fmla="*/ 969264 h 2432304"/>
                <a:gd name="connsiteX2" fmla="*/ 45720 w 82296"/>
                <a:gd name="connsiteY2" fmla="*/ 0 h 2432304"/>
                <a:gd name="connsiteX3" fmla="*/ 45720 w 82296"/>
                <a:gd name="connsiteY3" fmla="*/ 0 h 2432304"/>
                <a:gd name="connsiteX4" fmla="*/ 9144 w 82296"/>
                <a:gd name="connsiteY4" fmla="*/ 978408 h 2432304"/>
                <a:gd name="connsiteX5" fmla="*/ 0 w 82296"/>
                <a:gd name="connsiteY5" fmla="*/ 1664208 h 2432304"/>
                <a:gd name="connsiteX6" fmla="*/ 0 w 82296"/>
                <a:gd name="connsiteY6" fmla="*/ 2112264 h 2432304"/>
                <a:gd name="connsiteX7" fmla="*/ 0 w 82296"/>
                <a:gd name="connsiteY7" fmla="*/ 2267712 h 2432304"/>
                <a:gd name="connsiteX8" fmla="*/ 82296 w 82296"/>
                <a:gd name="connsiteY8" fmla="*/ 2432304 h 243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 h="2432304">
                  <a:moveTo>
                    <a:pt x="82296" y="2432304"/>
                  </a:moveTo>
                  <a:lnTo>
                    <a:pt x="73152" y="969264"/>
                  </a:lnTo>
                  <a:lnTo>
                    <a:pt x="45720" y="0"/>
                  </a:lnTo>
                  <a:lnTo>
                    <a:pt x="45720" y="0"/>
                  </a:lnTo>
                  <a:lnTo>
                    <a:pt x="9144" y="978408"/>
                  </a:lnTo>
                  <a:lnTo>
                    <a:pt x="0" y="1664208"/>
                  </a:lnTo>
                  <a:lnTo>
                    <a:pt x="0" y="2112264"/>
                  </a:lnTo>
                  <a:lnTo>
                    <a:pt x="0" y="2267712"/>
                  </a:lnTo>
                  <a:lnTo>
                    <a:pt x="82296" y="2432304"/>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Freeform: Shape 19">
              <a:extLst>
                <a:ext uri="{FF2B5EF4-FFF2-40B4-BE49-F238E27FC236}">
                  <a16:creationId xmlns:a16="http://schemas.microsoft.com/office/drawing/2014/main" id="{904C7E5E-2A73-1219-498B-BFC4A5671B2E}"/>
                </a:ext>
              </a:extLst>
            </p:cNvPr>
            <p:cNvSpPr/>
            <p:nvPr/>
          </p:nvSpPr>
          <p:spPr>
            <a:xfrm rot="10635512" flipH="1">
              <a:off x="8690376" y="3490677"/>
              <a:ext cx="45719" cy="1422191"/>
            </a:xfrm>
            <a:custGeom>
              <a:avLst/>
              <a:gdLst>
                <a:gd name="connsiteX0" fmla="*/ 82296 w 82296"/>
                <a:gd name="connsiteY0" fmla="*/ 2432304 h 2432304"/>
                <a:gd name="connsiteX1" fmla="*/ 73152 w 82296"/>
                <a:gd name="connsiteY1" fmla="*/ 969264 h 2432304"/>
                <a:gd name="connsiteX2" fmla="*/ 45720 w 82296"/>
                <a:gd name="connsiteY2" fmla="*/ 0 h 2432304"/>
                <a:gd name="connsiteX3" fmla="*/ 45720 w 82296"/>
                <a:gd name="connsiteY3" fmla="*/ 0 h 2432304"/>
                <a:gd name="connsiteX4" fmla="*/ 9144 w 82296"/>
                <a:gd name="connsiteY4" fmla="*/ 978408 h 2432304"/>
                <a:gd name="connsiteX5" fmla="*/ 0 w 82296"/>
                <a:gd name="connsiteY5" fmla="*/ 1664208 h 2432304"/>
                <a:gd name="connsiteX6" fmla="*/ 0 w 82296"/>
                <a:gd name="connsiteY6" fmla="*/ 2112264 h 2432304"/>
                <a:gd name="connsiteX7" fmla="*/ 0 w 82296"/>
                <a:gd name="connsiteY7" fmla="*/ 2267712 h 2432304"/>
                <a:gd name="connsiteX8" fmla="*/ 82296 w 82296"/>
                <a:gd name="connsiteY8" fmla="*/ 2432304 h 243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 h="2432304">
                  <a:moveTo>
                    <a:pt x="82296" y="2432304"/>
                  </a:moveTo>
                  <a:lnTo>
                    <a:pt x="73152" y="969264"/>
                  </a:lnTo>
                  <a:lnTo>
                    <a:pt x="45720" y="0"/>
                  </a:lnTo>
                  <a:lnTo>
                    <a:pt x="45720" y="0"/>
                  </a:lnTo>
                  <a:lnTo>
                    <a:pt x="9144" y="978408"/>
                  </a:lnTo>
                  <a:lnTo>
                    <a:pt x="0" y="1664208"/>
                  </a:lnTo>
                  <a:lnTo>
                    <a:pt x="0" y="2112264"/>
                  </a:lnTo>
                  <a:lnTo>
                    <a:pt x="0" y="2267712"/>
                  </a:lnTo>
                  <a:lnTo>
                    <a:pt x="82296" y="2432304"/>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Freeform: Shape 20">
              <a:extLst>
                <a:ext uri="{FF2B5EF4-FFF2-40B4-BE49-F238E27FC236}">
                  <a16:creationId xmlns:a16="http://schemas.microsoft.com/office/drawing/2014/main" id="{A69649C3-7F82-A771-F9D0-20CF5875E57F}"/>
                </a:ext>
              </a:extLst>
            </p:cNvPr>
            <p:cNvSpPr/>
            <p:nvPr/>
          </p:nvSpPr>
          <p:spPr>
            <a:xfrm>
              <a:off x="9363456" y="3639312"/>
              <a:ext cx="521208" cy="3072384"/>
            </a:xfrm>
            <a:custGeom>
              <a:avLst/>
              <a:gdLst>
                <a:gd name="connsiteX0" fmla="*/ 54864 w 521208"/>
                <a:gd name="connsiteY0" fmla="*/ 3072384 h 3072384"/>
                <a:gd name="connsiteX1" fmla="*/ 36576 w 521208"/>
                <a:gd name="connsiteY1" fmla="*/ 2157984 h 3072384"/>
                <a:gd name="connsiteX2" fmla="*/ 82296 w 521208"/>
                <a:gd name="connsiteY2" fmla="*/ 1591056 h 3072384"/>
                <a:gd name="connsiteX3" fmla="*/ 192024 w 521208"/>
                <a:gd name="connsiteY3" fmla="*/ 1069848 h 3072384"/>
                <a:gd name="connsiteX4" fmla="*/ 301752 w 521208"/>
                <a:gd name="connsiteY4" fmla="*/ 658368 h 3072384"/>
                <a:gd name="connsiteX5" fmla="*/ 475488 w 521208"/>
                <a:gd name="connsiteY5" fmla="*/ 173736 h 3072384"/>
                <a:gd name="connsiteX6" fmla="*/ 521208 w 521208"/>
                <a:gd name="connsiteY6" fmla="*/ 27432 h 3072384"/>
                <a:gd name="connsiteX7" fmla="*/ 438912 w 521208"/>
                <a:gd name="connsiteY7" fmla="*/ 0 h 3072384"/>
                <a:gd name="connsiteX8" fmla="*/ 310896 w 521208"/>
                <a:gd name="connsiteY8" fmla="*/ 365760 h 3072384"/>
                <a:gd name="connsiteX9" fmla="*/ 173736 w 521208"/>
                <a:gd name="connsiteY9" fmla="*/ 786384 h 3072384"/>
                <a:gd name="connsiteX10" fmla="*/ 54864 w 521208"/>
                <a:gd name="connsiteY10" fmla="*/ 1170432 h 3072384"/>
                <a:gd name="connsiteX11" fmla="*/ 0 w 521208"/>
                <a:gd name="connsiteY11" fmla="*/ 1371600 h 3072384"/>
                <a:gd name="connsiteX12" fmla="*/ 54864 w 521208"/>
                <a:gd name="connsiteY12" fmla="*/ 3072384 h 30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 h="3072384">
                  <a:moveTo>
                    <a:pt x="54864" y="3072384"/>
                  </a:moveTo>
                  <a:lnTo>
                    <a:pt x="36576" y="2157984"/>
                  </a:lnTo>
                  <a:lnTo>
                    <a:pt x="82296" y="1591056"/>
                  </a:lnTo>
                  <a:lnTo>
                    <a:pt x="192024" y="1069848"/>
                  </a:lnTo>
                  <a:lnTo>
                    <a:pt x="301752" y="658368"/>
                  </a:lnTo>
                  <a:lnTo>
                    <a:pt x="475488" y="173736"/>
                  </a:lnTo>
                  <a:lnTo>
                    <a:pt x="521208" y="27432"/>
                  </a:lnTo>
                  <a:lnTo>
                    <a:pt x="438912" y="0"/>
                  </a:lnTo>
                  <a:lnTo>
                    <a:pt x="310896" y="365760"/>
                  </a:lnTo>
                  <a:lnTo>
                    <a:pt x="173736" y="786384"/>
                  </a:lnTo>
                  <a:lnTo>
                    <a:pt x="54864" y="1170432"/>
                  </a:lnTo>
                  <a:lnTo>
                    <a:pt x="0" y="1371600"/>
                  </a:lnTo>
                  <a:lnTo>
                    <a:pt x="54864" y="3072384"/>
                  </a:lnTo>
                  <a:close/>
                </a:path>
              </a:pathLst>
            </a:custGeom>
            <a:solidFill>
              <a:srgbClr val="FCC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Rectangle: Rounded Corners 21">
              <a:extLst>
                <a:ext uri="{FF2B5EF4-FFF2-40B4-BE49-F238E27FC236}">
                  <a16:creationId xmlns:a16="http://schemas.microsoft.com/office/drawing/2014/main" id="{B20E6A23-CD24-DB5A-5321-D6D1064C3A59}"/>
                </a:ext>
              </a:extLst>
            </p:cNvPr>
            <p:cNvSpPr/>
            <p:nvPr/>
          </p:nvSpPr>
          <p:spPr>
            <a:xfrm rot="1062296">
              <a:off x="9524597" y="3209196"/>
              <a:ext cx="758952" cy="493078"/>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Arrow: Curved Down 22">
              <a:extLst>
                <a:ext uri="{FF2B5EF4-FFF2-40B4-BE49-F238E27FC236}">
                  <a16:creationId xmlns:a16="http://schemas.microsoft.com/office/drawing/2014/main" id="{06119E98-8992-D466-C979-1FF6F217CAA3}"/>
                </a:ext>
              </a:extLst>
            </p:cNvPr>
            <p:cNvSpPr/>
            <p:nvPr/>
          </p:nvSpPr>
          <p:spPr>
            <a:xfrm rot="1367427">
              <a:off x="9252204" y="2628303"/>
              <a:ext cx="1246632" cy="440422"/>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4" name="Arrow: Curved Down 23">
              <a:extLst>
                <a:ext uri="{FF2B5EF4-FFF2-40B4-BE49-F238E27FC236}">
                  <a16:creationId xmlns:a16="http://schemas.microsoft.com/office/drawing/2014/main" id="{072BC480-C5C7-7A02-84D3-23DEF54F894A}"/>
                </a:ext>
              </a:extLst>
            </p:cNvPr>
            <p:cNvSpPr/>
            <p:nvPr/>
          </p:nvSpPr>
          <p:spPr>
            <a:xfrm rot="15565163">
              <a:off x="8847425" y="3751134"/>
              <a:ext cx="379652" cy="30218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5" name="Arrow: Curved Down 24">
              <a:extLst>
                <a:ext uri="{FF2B5EF4-FFF2-40B4-BE49-F238E27FC236}">
                  <a16:creationId xmlns:a16="http://schemas.microsoft.com/office/drawing/2014/main" id="{8E0294C2-BBC3-AA31-94FF-F3D8ED941F2A}"/>
                </a:ext>
              </a:extLst>
            </p:cNvPr>
            <p:cNvSpPr/>
            <p:nvPr/>
          </p:nvSpPr>
          <p:spPr>
            <a:xfrm rot="4945448">
              <a:off x="9324450" y="3743882"/>
              <a:ext cx="359517" cy="30218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6" name="Freeform: Shape 25">
              <a:extLst>
                <a:ext uri="{FF2B5EF4-FFF2-40B4-BE49-F238E27FC236}">
                  <a16:creationId xmlns:a16="http://schemas.microsoft.com/office/drawing/2014/main" id="{664950C8-4F08-22C6-517B-71650522BA1B}"/>
                </a:ext>
              </a:extLst>
            </p:cNvPr>
            <p:cNvSpPr/>
            <p:nvPr/>
          </p:nvSpPr>
          <p:spPr>
            <a:xfrm>
              <a:off x="8705088" y="932688"/>
              <a:ext cx="704088" cy="2276856"/>
            </a:xfrm>
            <a:custGeom>
              <a:avLst/>
              <a:gdLst>
                <a:gd name="connsiteX0" fmla="*/ 0 w 704088"/>
                <a:gd name="connsiteY0" fmla="*/ 2276856 h 2276856"/>
                <a:gd name="connsiteX1" fmla="*/ 36576 w 704088"/>
                <a:gd name="connsiteY1" fmla="*/ 1463040 h 2276856"/>
                <a:gd name="connsiteX2" fmla="*/ 91440 w 704088"/>
                <a:gd name="connsiteY2" fmla="*/ 1078992 h 2276856"/>
                <a:gd name="connsiteX3" fmla="*/ 201168 w 704088"/>
                <a:gd name="connsiteY3" fmla="*/ 758952 h 2276856"/>
                <a:gd name="connsiteX4" fmla="*/ 283464 w 704088"/>
                <a:gd name="connsiteY4" fmla="*/ 539496 h 2276856"/>
                <a:gd name="connsiteX5" fmla="*/ 438912 w 704088"/>
                <a:gd name="connsiteY5" fmla="*/ 310896 h 2276856"/>
                <a:gd name="connsiteX6" fmla="*/ 539496 w 704088"/>
                <a:gd name="connsiteY6" fmla="*/ 182880 h 2276856"/>
                <a:gd name="connsiteX7" fmla="*/ 704088 w 704088"/>
                <a:gd name="connsiteY7" fmla="*/ 0 h 2276856"/>
                <a:gd name="connsiteX8" fmla="*/ 475488 w 704088"/>
                <a:gd name="connsiteY8" fmla="*/ 192024 h 2276856"/>
                <a:gd name="connsiteX9" fmla="*/ 338328 w 704088"/>
                <a:gd name="connsiteY9" fmla="*/ 393192 h 2276856"/>
                <a:gd name="connsiteX10" fmla="*/ 210312 w 704088"/>
                <a:gd name="connsiteY10" fmla="*/ 585216 h 2276856"/>
                <a:gd name="connsiteX11" fmla="*/ 64008 w 704088"/>
                <a:gd name="connsiteY11" fmla="*/ 896112 h 2276856"/>
                <a:gd name="connsiteX12" fmla="*/ 9144 w 704088"/>
                <a:gd name="connsiteY12" fmla="*/ 1115568 h 2276856"/>
                <a:gd name="connsiteX13" fmla="*/ 0 w 704088"/>
                <a:gd name="connsiteY13" fmla="*/ 1197864 h 2276856"/>
                <a:gd name="connsiteX14" fmla="*/ 0 w 704088"/>
                <a:gd name="connsiteY14" fmla="*/ 2276856 h 22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088" h="2276856">
                  <a:moveTo>
                    <a:pt x="0" y="2276856"/>
                  </a:moveTo>
                  <a:lnTo>
                    <a:pt x="36576" y="1463040"/>
                  </a:lnTo>
                  <a:lnTo>
                    <a:pt x="91440" y="1078992"/>
                  </a:lnTo>
                  <a:lnTo>
                    <a:pt x="201168" y="758952"/>
                  </a:lnTo>
                  <a:lnTo>
                    <a:pt x="283464" y="539496"/>
                  </a:lnTo>
                  <a:lnTo>
                    <a:pt x="438912" y="310896"/>
                  </a:lnTo>
                  <a:lnTo>
                    <a:pt x="539496" y="182880"/>
                  </a:lnTo>
                  <a:lnTo>
                    <a:pt x="704088" y="0"/>
                  </a:lnTo>
                  <a:lnTo>
                    <a:pt x="475488" y="192024"/>
                  </a:lnTo>
                  <a:lnTo>
                    <a:pt x="338328" y="393192"/>
                  </a:lnTo>
                  <a:lnTo>
                    <a:pt x="210312" y="585216"/>
                  </a:lnTo>
                  <a:lnTo>
                    <a:pt x="64008" y="896112"/>
                  </a:lnTo>
                  <a:lnTo>
                    <a:pt x="9144" y="1115568"/>
                  </a:lnTo>
                  <a:lnTo>
                    <a:pt x="0" y="1197864"/>
                  </a:lnTo>
                  <a:lnTo>
                    <a:pt x="0" y="2276856"/>
                  </a:lnTo>
                  <a:close/>
                </a:path>
              </a:pathLst>
            </a:cu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Arrow: Curved Down 26">
              <a:extLst>
                <a:ext uri="{FF2B5EF4-FFF2-40B4-BE49-F238E27FC236}">
                  <a16:creationId xmlns:a16="http://schemas.microsoft.com/office/drawing/2014/main" id="{3331B381-EB96-867F-5FAD-3E67D581C1AB}"/>
                </a:ext>
              </a:extLst>
            </p:cNvPr>
            <p:cNvSpPr/>
            <p:nvPr/>
          </p:nvSpPr>
          <p:spPr>
            <a:xfrm rot="1273465">
              <a:off x="8532896" y="429391"/>
              <a:ext cx="1246632" cy="440422"/>
            </a:xfrm>
            <a:prstGeom prst="curvedDown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8" name="Rectangle 27">
              <a:extLst>
                <a:ext uri="{FF2B5EF4-FFF2-40B4-BE49-F238E27FC236}">
                  <a16:creationId xmlns:a16="http://schemas.microsoft.com/office/drawing/2014/main" id="{EC6E049B-1646-C721-3D41-BE7B5485BF75}"/>
                </a:ext>
              </a:extLst>
            </p:cNvPr>
            <p:cNvSpPr/>
            <p:nvPr/>
          </p:nvSpPr>
          <p:spPr>
            <a:xfrm>
              <a:off x="8178420" y="6692711"/>
              <a:ext cx="2114039" cy="164592"/>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Speech Bubble: Rectangle 28">
              <a:extLst>
                <a:ext uri="{FF2B5EF4-FFF2-40B4-BE49-F238E27FC236}">
                  <a16:creationId xmlns:a16="http://schemas.microsoft.com/office/drawing/2014/main" id="{7932EA01-B09D-A9B2-AAC0-AAAF8E8F3119}"/>
                </a:ext>
              </a:extLst>
            </p:cNvPr>
            <p:cNvSpPr/>
            <p:nvPr/>
          </p:nvSpPr>
          <p:spPr>
            <a:xfrm>
              <a:off x="10735056" y="2284490"/>
              <a:ext cx="793753" cy="530352"/>
            </a:xfrm>
            <a:prstGeom prst="wedgeRectCallout">
              <a:avLst>
                <a:gd name="adj1" fmla="val -109537"/>
                <a:gd name="adj2" fmla="val 541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Tower Nod</a:t>
              </a:r>
            </a:p>
          </p:txBody>
        </p:sp>
        <p:sp>
          <p:nvSpPr>
            <p:cNvPr id="30" name="Arrow: Curved Down 29">
              <a:extLst>
                <a:ext uri="{FF2B5EF4-FFF2-40B4-BE49-F238E27FC236}">
                  <a16:creationId xmlns:a16="http://schemas.microsoft.com/office/drawing/2014/main" id="{7CCF0A7B-54DA-2AA2-1461-6833801421FD}"/>
                </a:ext>
              </a:extLst>
            </p:cNvPr>
            <p:cNvSpPr/>
            <p:nvPr/>
          </p:nvSpPr>
          <p:spPr>
            <a:xfrm rot="12978166">
              <a:off x="1722941" y="1899250"/>
              <a:ext cx="379652" cy="302180"/>
            </a:xfrm>
            <a:prstGeom prst="curvedDownArrow">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31" name="Speech Bubble: Rectangle 30">
              <a:extLst>
                <a:ext uri="{FF2B5EF4-FFF2-40B4-BE49-F238E27FC236}">
                  <a16:creationId xmlns:a16="http://schemas.microsoft.com/office/drawing/2014/main" id="{3E4CDB02-30F5-B37A-50D0-3B925279FE8D}"/>
                </a:ext>
              </a:extLst>
            </p:cNvPr>
            <p:cNvSpPr/>
            <p:nvPr/>
          </p:nvSpPr>
          <p:spPr>
            <a:xfrm>
              <a:off x="10382125" y="4382796"/>
              <a:ext cx="793753" cy="530352"/>
            </a:xfrm>
            <a:prstGeom prst="wedgeRectCallout">
              <a:avLst>
                <a:gd name="adj1" fmla="val -148705"/>
                <a:gd name="adj2" fmla="val -1320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Tower twist</a:t>
              </a:r>
            </a:p>
          </p:txBody>
        </p:sp>
        <p:sp>
          <p:nvSpPr>
            <p:cNvPr id="32" name="Speech Bubble: Rectangle 31">
              <a:extLst>
                <a:ext uri="{FF2B5EF4-FFF2-40B4-BE49-F238E27FC236}">
                  <a16:creationId xmlns:a16="http://schemas.microsoft.com/office/drawing/2014/main" id="{A8D6B81B-8682-9AD9-560F-74ABF375C757}"/>
                </a:ext>
              </a:extLst>
            </p:cNvPr>
            <p:cNvSpPr/>
            <p:nvPr/>
          </p:nvSpPr>
          <p:spPr>
            <a:xfrm>
              <a:off x="10216381" y="328358"/>
              <a:ext cx="793753" cy="530352"/>
            </a:xfrm>
            <a:prstGeom prst="wedgeRectCallout">
              <a:avLst>
                <a:gd name="adj1" fmla="val -109537"/>
                <a:gd name="adj2" fmla="val 541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Blade</a:t>
              </a:r>
            </a:p>
            <a:p>
              <a:pPr algn="ctr"/>
              <a:r>
                <a:rPr lang="en-US" sz="800" dirty="0"/>
                <a:t>Flap </a:t>
              </a:r>
            </a:p>
          </p:txBody>
        </p:sp>
        <p:sp>
          <p:nvSpPr>
            <p:cNvPr id="33" name="Speech Bubble: Rectangle 32">
              <a:extLst>
                <a:ext uri="{FF2B5EF4-FFF2-40B4-BE49-F238E27FC236}">
                  <a16:creationId xmlns:a16="http://schemas.microsoft.com/office/drawing/2014/main" id="{AB29D5A8-A712-ABA5-15EF-1F9B42C1B1FE}"/>
                </a:ext>
              </a:extLst>
            </p:cNvPr>
            <p:cNvSpPr/>
            <p:nvPr/>
          </p:nvSpPr>
          <p:spPr>
            <a:xfrm>
              <a:off x="1812287" y="2651025"/>
              <a:ext cx="793753" cy="530352"/>
            </a:xfrm>
            <a:prstGeom prst="wedgeRectCallout">
              <a:avLst>
                <a:gd name="adj1" fmla="val -34657"/>
                <a:gd name="adj2" fmla="val -1286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Blade</a:t>
              </a:r>
            </a:p>
            <a:p>
              <a:pPr algn="ctr"/>
              <a:r>
                <a:rPr lang="en-US" sz="800" dirty="0"/>
                <a:t>Twist</a:t>
              </a:r>
            </a:p>
          </p:txBody>
        </p:sp>
        <p:sp>
          <p:nvSpPr>
            <p:cNvPr id="34" name="Speech Bubble: Rectangle 33">
              <a:extLst>
                <a:ext uri="{FF2B5EF4-FFF2-40B4-BE49-F238E27FC236}">
                  <a16:creationId xmlns:a16="http://schemas.microsoft.com/office/drawing/2014/main" id="{938B845A-DA6F-6DD4-54F2-49EE28CEA38A}"/>
                </a:ext>
              </a:extLst>
            </p:cNvPr>
            <p:cNvSpPr/>
            <p:nvPr/>
          </p:nvSpPr>
          <p:spPr>
            <a:xfrm>
              <a:off x="6855202" y="1754138"/>
              <a:ext cx="793753" cy="879334"/>
            </a:xfrm>
            <a:prstGeom prst="wedgeRectCallout">
              <a:avLst>
                <a:gd name="adj1" fmla="val -19681"/>
                <a:gd name="adj2" fmla="val -956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Blade</a:t>
              </a:r>
            </a:p>
            <a:p>
              <a:pPr algn="ctr"/>
              <a:r>
                <a:rPr lang="en-US" sz="800" dirty="0"/>
                <a:t>Edgewise</a:t>
              </a:r>
            </a:p>
          </p:txBody>
        </p:sp>
      </p:grpSp>
      <p:sp>
        <p:nvSpPr>
          <p:cNvPr id="35" name="Speech Bubble: Rectangle 34">
            <a:extLst>
              <a:ext uri="{FF2B5EF4-FFF2-40B4-BE49-F238E27FC236}">
                <a16:creationId xmlns:a16="http://schemas.microsoft.com/office/drawing/2014/main" id="{D9A3FCE8-BAD9-C724-2BB6-36AF27D47055}"/>
              </a:ext>
            </a:extLst>
          </p:cNvPr>
          <p:cNvSpPr/>
          <p:nvPr/>
        </p:nvSpPr>
        <p:spPr>
          <a:xfrm>
            <a:off x="7529095" y="4511214"/>
            <a:ext cx="3993518" cy="1515625"/>
          </a:xfrm>
          <a:prstGeom prst="wedgeRectCallout">
            <a:avLst>
              <a:gd name="adj1" fmla="val 10963"/>
              <a:gd name="adj2" fmla="val -864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Shedding ALL the lift is ugly.</a:t>
            </a:r>
          </a:p>
          <a:p>
            <a:pPr algn="ctr"/>
            <a:endParaRPr lang="en-US" dirty="0"/>
          </a:p>
          <a:p>
            <a:pPr algn="ctr"/>
            <a:r>
              <a:rPr lang="en-US" dirty="0"/>
              <a:t>Every sailor knows not to stay “in irons”….  Not stable. Things break.</a:t>
            </a:r>
          </a:p>
        </p:txBody>
      </p:sp>
      <p:pic>
        <p:nvPicPr>
          <p:cNvPr id="4" name="short luffing video">
            <a:hlinkClick r:id="" action="ppaction://media"/>
            <a:extLst>
              <a:ext uri="{FF2B5EF4-FFF2-40B4-BE49-F238E27FC236}">
                <a16:creationId xmlns:a16="http://schemas.microsoft.com/office/drawing/2014/main" id="{C7711D93-0748-3D26-1500-7457DC1DDBC3}"/>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6698812" y="1185728"/>
            <a:ext cx="5181600" cy="2914650"/>
          </a:xfrm>
        </p:spPr>
      </p:pic>
    </p:spTree>
    <p:extLst>
      <p:ext uri="{BB962C8B-B14F-4D97-AF65-F5344CB8AC3E}">
        <p14:creationId xmlns:p14="http://schemas.microsoft.com/office/powerpoint/2010/main" val="36447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1E0D-12DE-7405-1F01-9562EB89964C}"/>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165D0B1C-4BA7-8532-B771-12D4A5BE44AB}"/>
              </a:ext>
            </a:extLst>
          </p:cNvPr>
          <p:cNvSpPr>
            <a:spLocks noGrp="1" noChangeArrowheads="1"/>
          </p:cNvSpPr>
          <p:nvPr>
            <p:ph type="title"/>
          </p:nvPr>
        </p:nvSpPr>
        <p:spPr>
          <a:xfrm>
            <a:off x="342900" y="422275"/>
            <a:ext cx="4095751" cy="1276350"/>
          </a:xfrm>
        </p:spPr>
        <p:txBody>
          <a:bodyPr>
            <a:normAutofit fontScale="90000"/>
          </a:bodyPr>
          <a:lstStyle/>
          <a:p>
            <a:pPr eaLnBrk="1" hangingPunct="1"/>
            <a:r>
              <a:rPr lang="en-US" altLang="en-US" dirty="0"/>
              <a:t>“just pitch in!”</a:t>
            </a:r>
            <a:br>
              <a:rPr lang="en-US" altLang="en-US" dirty="0"/>
            </a:br>
            <a:br>
              <a:rPr lang="en-US" altLang="en-US" dirty="0"/>
            </a:br>
            <a:endParaRPr lang="en-US" altLang="en-US" sz="2800" b="1" dirty="0">
              <a:solidFill>
                <a:srgbClr val="E30BDE"/>
              </a:solidFill>
            </a:endParaRPr>
          </a:p>
        </p:txBody>
      </p:sp>
      <p:graphicFrame>
        <p:nvGraphicFramePr>
          <p:cNvPr id="62467" name="Object 3">
            <a:extLst>
              <a:ext uri="{FF2B5EF4-FFF2-40B4-BE49-F238E27FC236}">
                <a16:creationId xmlns:a16="http://schemas.microsoft.com/office/drawing/2014/main" id="{D2F92534-3B7F-44ED-E21E-A9E1C1EC9F10}"/>
              </a:ext>
            </a:extLst>
          </p:cNvPr>
          <p:cNvGraphicFramePr>
            <a:graphicFrameLocks noChangeAspect="1"/>
          </p:cNvGraphicFramePr>
          <p:nvPr/>
        </p:nvGraphicFramePr>
        <p:xfrm>
          <a:off x="4691064" y="0"/>
          <a:ext cx="5705475" cy="6858000"/>
        </p:xfrm>
        <a:graphic>
          <a:graphicData uri="http://schemas.openxmlformats.org/presentationml/2006/ole">
            <mc:AlternateContent xmlns:mc="http://schemas.openxmlformats.org/markup-compatibility/2006">
              <mc:Choice xmlns:v="urn:schemas-microsoft-com:vml" Requires="v">
                <p:oleObj name="VISIO" r:id="rId3" imgW="6073140" imgH="7313676" progId="Visio.Drawing.6">
                  <p:embed/>
                </p:oleObj>
              </mc:Choice>
              <mc:Fallback>
                <p:oleObj name="VISIO" r:id="rId3" imgW="6073140" imgH="7313676" progId="Visio.Drawing.6">
                  <p:embed/>
                  <p:pic>
                    <p:nvPicPr>
                      <p:cNvPr id="62467" name="Object 3">
                        <a:extLst>
                          <a:ext uri="{FF2B5EF4-FFF2-40B4-BE49-F238E27FC236}">
                            <a16:creationId xmlns:a16="http://schemas.microsoft.com/office/drawing/2014/main" id="{D2F92534-3B7F-44ED-E21E-A9E1C1EC9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4" y="0"/>
                        <a:ext cx="5705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peech Bubble: Rectangle 1">
            <a:extLst>
              <a:ext uri="{FF2B5EF4-FFF2-40B4-BE49-F238E27FC236}">
                <a16:creationId xmlns:a16="http://schemas.microsoft.com/office/drawing/2014/main" id="{42FA8AD2-F42F-9F09-C183-6FFC9B3A8A2C}"/>
              </a:ext>
            </a:extLst>
          </p:cNvPr>
          <p:cNvSpPr/>
          <p:nvPr/>
        </p:nvSpPr>
        <p:spPr>
          <a:xfrm>
            <a:off x="1255600" y="2255521"/>
            <a:ext cx="2928258" cy="1959429"/>
          </a:xfrm>
          <a:prstGeom prst="wedgeRectCallout">
            <a:avLst>
              <a:gd name="adj1" fmla="val 98870"/>
              <a:gd name="adj2" fmla="val -669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blade for a 1.5MW turbine weights about 5 tons.</a:t>
            </a:r>
          </a:p>
          <a:p>
            <a:pPr algn="ctr"/>
            <a:endParaRPr lang="en-US" dirty="0"/>
          </a:p>
          <a:p>
            <a:pPr algn="ctr"/>
            <a:r>
              <a:rPr lang="en-US" dirty="0"/>
              <a:t>Turning it in fractions of seconds is mechanically challenging</a:t>
            </a:r>
          </a:p>
        </p:txBody>
      </p:sp>
      <p:sp>
        <p:nvSpPr>
          <p:cNvPr id="3" name="TextBox 2">
            <a:extLst>
              <a:ext uri="{FF2B5EF4-FFF2-40B4-BE49-F238E27FC236}">
                <a16:creationId xmlns:a16="http://schemas.microsoft.com/office/drawing/2014/main" id="{7A0EFA34-C519-05EF-A869-B1923AEAA601}"/>
              </a:ext>
            </a:extLst>
          </p:cNvPr>
          <p:cNvSpPr txBox="1"/>
          <p:nvPr/>
        </p:nvSpPr>
        <p:spPr>
          <a:xfrm>
            <a:off x="255815" y="5196568"/>
            <a:ext cx="3420836" cy="923330"/>
          </a:xfrm>
          <a:prstGeom prst="rect">
            <a:avLst/>
          </a:prstGeom>
          <a:noFill/>
        </p:spPr>
        <p:txBody>
          <a:bodyPr wrap="square" rtlCol="0">
            <a:spAutoFit/>
          </a:bodyPr>
          <a:lstStyle/>
          <a:p>
            <a:r>
              <a:rPr lang="en-US" dirty="0"/>
              <a:t>Modeling of GE Wind Turbine-Generators for Grid Studies</a:t>
            </a:r>
          </a:p>
          <a:p>
            <a:r>
              <a:rPr lang="en-US" dirty="0"/>
              <a:t>Version 4.1  March 2008</a:t>
            </a:r>
          </a:p>
        </p:txBody>
      </p:sp>
    </p:spTree>
    <p:extLst>
      <p:ext uri="{BB962C8B-B14F-4D97-AF65-F5344CB8AC3E}">
        <p14:creationId xmlns:p14="http://schemas.microsoft.com/office/powerpoint/2010/main" val="8639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0C4E9-B56E-96D3-C55F-19C0831F0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40FDD-584A-AAB2-AEFB-88DB0B994141}"/>
              </a:ext>
            </a:extLst>
          </p:cNvPr>
          <p:cNvSpPr>
            <a:spLocks noGrp="1"/>
          </p:cNvSpPr>
          <p:nvPr>
            <p:ph type="title"/>
          </p:nvPr>
        </p:nvSpPr>
        <p:spPr>
          <a:xfrm>
            <a:off x="345440" y="79632"/>
            <a:ext cx="11287338" cy="1325563"/>
          </a:xfrm>
        </p:spPr>
        <p:txBody>
          <a:bodyPr>
            <a:normAutofit/>
          </a:bodyPr>
          <a:lstStyle/>
          <a:p>
            <a:r>
              <a:rPr lang="en-US" dirty="0"/>
              <a:t>Increasing Power during very low wind conditions</a:t>
            </a:r>
          </a:p>
        </p:txBody>
      </p:sp>
      <p:pic>
        <p:nvPicPr>
          <p:cNvPr id="5" name="Picture 4">
            <a:extLst>
              <a:ext uri="{FF2B5EF4-FFF2-40B4-BE49-F238E27FC236}">
                <a16:creationId xmlns:a16="http://schemas.microsoft.com/office/drawing/2014/main" id="{CE10A9AD-FE2A-7BD7-1DD0-7D00DB84A461}"/>
              </a:ext>
            </a:extLst>
          </p:cNvPr>
          <p:cNvPicPr>
            <a:picLocks noChangeAspect="1"/>
          </p:cNvPicPr>
          <p:nvPr/>
        </p:nvPicPr>
        <p:blipFill>
          <a:blip r:embed="rId2"/>
          <a:stretch>
            <a:fillRect/>
          </a:stretch>
        </p:blipFill>
        <p:spPr>
          <a:xfrm>
            <a:off x="834211" y="1697042"/>
            <a:ext cx="4668783" cy="3689714"/>
          </a:xfrm>
          <a:prstGeom prst="rect">
            <a:avLst/>
          </a:prstGeom>
        </p:spPr>
      </p:pic>
      <p:sp>
        <p:nvSpPr>
          <p:cNvPr id="6" name="TextBox 5">
            <a:extLst>
              <a:ext uri="{FF2B5EF4-FFF2-40B4-BE49-F238E27FC236}">
                <a16:creationId xmlns:a16="http://schemas.microsoft.com/office/drawing/2014/main" id="{CBACFD07-DDD4-4217-2FC9-6E17CDBD9727}"/>
              </a:ext>
            </a:extLst>
          </p:cNvPr>
          <p:cNvSpPr txBox="1"/>
          <p:nvPr/>
        </p:nvSpPr>
        <p:spPr>
          <a:xfrm>
            <a:off x="446314" y="5529943"/>
            <a:ext cx="7423892" cy="646331"/>
          </a:xfrm>
          <a:prstGeom prst="rect">
            <a:avLst/>
          </a:prstGeom>
          <a:noFill/>
        </p:spPr>
        <p:txBody>
          <a:bodyPr wrap="none" rtlCol="0">
            <a:spAutoFit/>
          </a:bodyPr>
          <a:lstStyle/>
          <a:p>
            <a:r>
              <a:rPr lang="en-US" dirty="0"/>
              <a:t>A lower wind speeds, risk of stall if </a:t>
            </a:r>
            <a:r>
              <a:rPr lang="en-US" dirty="0" err="1"/>
              <a:t>Pelec</a:t>
            </a:r>
            <a:r>
              <a:rPr lang="en-US" dirty="0"/>
              <a:t> &gt; </a:t>
            </a:r>
            <a:r>
              <a:rPr lang="en-US" dirty="0" err="1"/>
              <a:t>Pmech</a:t>
            </a:r>
            <a:r>
              <a:rPr lang="en-US" dirty="0"/>
              <a:t> is greatly increased.</a:t>
            </a:r>
          </a:p>
          <a:p>
            <a:r>
              <a:rPr lang="en-US" dirty="0"/>
              <a:t>Can not let the electrical control “get in front” of the pitch control much</a:t>
            </a:r>
          </a:p>
        </p:txBody>
      </p:sp>
      <p:sp>
        <p:nvSpPr>
          <p:cNvPr id="4" name="TextBox 3">
            <a:extLst>
              <a:ext uri="{FF2B5EF4-FFF2-40B4-BE49-F238E27FC236}">
                <a16:creationId xmlns:a16="http://schemas.microsoft.com/office/drawing/2014/main" id="{6C1B9AC7-CCE5-4858-270C-36B953521914}"/>
              </a:ext>
            </a:extLst>
          </p:cNvPr>
          <p:cNvSpPr txBox="1"/>
          <p:nvPr/>
        </p:nvSpPr>
        <p:spPr>
          <a:xfrm>
            <a:off x="10599651" y="6547130"/>
            <a:ext cx="1508298" cy="276999"/>
          </a:xfrm>
          <a:prstGeom prst="rect">
            <a:avLst/>
          </a:prstGeom>
          <a:noFill/>
        </p:spPr>
        <p:txBody>
          <a:bodyPr wrap="none" rtlCol="0">
            <a:spAutoFit/>
          </a:bodyPr>
          <a:lstStyle/>
          <a:p>
            <a:r>
              <a:rPr lang="en-US" sz="1200" dirty="0"/>
              <a:t>Credit: GE Vernova</a:t>
            </a:r>
          </a:p>
        </p:txBody>
      </p:sp>
      <p:cxnSp>
        <p:nvCxnSpPr>
          <p:cNvPr id="9" name="Straight Connector 8">
            <a:extLst>
              <a:ext uri="{FF2B5EF4-FFF2-40B4-BE49-F238E27FC236}">
                <a16:creationId xmlns:a16="http://schemas.microsoft.com/office/drawing/2014/main" id="{A9952DA5-8AB7-3922-73E1-63F16043D57F}"/>
              </a:ext>
            </a:extLst>
          </p:cNvPr>
          <p:cNvCxnSpPr/>
          <p:nvPr/>
        </p:nvCxnSpPr>
        <p:spPr>
          <a:xfrm>
            <a:off x="2015693" y="2272441"/>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56A17D-5D35-4DCC-6C9A-E7B459D694BA}"/>
              </a:ext>
            </a:extLst>
          </p:cNvPr>
          <p:cNvCxnSpPr>
            <a:cxnSpLocks/>
          </p:cNvCxnSpPr>
          <p:nvPr/>
        </p:nvCxnSpPr>
        <p:spPr>
          <a:xfrm flipV="1">
            <a:off x="1904698" y="2236239"/>
            <a:ext cx="588942" cy="1034886"/>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EB1277-AC92-FE6D-0C65-227EE0775681}"/>
              </a:ext>
            </a:extLst>
          </p:cNvPr>
          <p:cNvCxnSpPr>
            <a:cxnSpLocks/>
          </p:cNvCxnSpPr>
          <p:nvPr/>
        </p:nvCxnSpPr>
        <p:spPr>
          <a:xfrm>
            <a:off x="2511482" y="2127318"/>
            <a:ext cx="0" cy="385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3706AB-4F14-2B03-CB8D-5294F0FB08E8}"/>
              </a:ext>
            </a:extLst>
          </p:cNvPr>
          <p:cNvCxnSpPr>
            <a:cxnSpLocks/>
          </p:cNvCxnSpPr>
          <p:nvPr/>
        </p:nvCxnSpPr>
        <p:spPr>
          <a:xfrm>
            <a:off x="1514780" y="4265199"/>
            <a:ext cx="0" cy="385326"/>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F906328-626F-8475-847A-9D91D5DD47B4}"/>
              </a:ext>
            </a:extLst>
          </p:cNvPr>
          <p:cNvSpPr/>
          <p:nvPr/>
        </p:nvSpPr>
        <p:spPr>
          <a:xfrm>
            <a:off x="2655635" y="4265199"/>
            <a:ext cx="1893413" cy="2583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latin typeface="Symbol" panose="05050102010706020507" pitchFamily="18" charset="2"/>
              </a:rPr>
              <a:t>Dw</a:t>
            </a:r>
            <a:r>
              <a:rPr lang="en-US" sz="1200" dirty="0"/>
              <a:t> ~70%: ~-14 RPM*</a:t>
            </a:r>
          </a:p>
        </p:txBody>
      </p:sp>
      <p:sp>
        <p:nvSpPr>
          <p:cNvPr id="17" name="Speech Bubble: Rectangle 16">
            <a:extLst>
              <a:ext uri="{FF2B5EF4-FFF2-40B4-BE49-F238E27FC236}">
                <a16:creationId xmlns:a16="http://schemas.microsoft.com/office/drawing/2014/main" id="{B0B4F8E8-787F-7E40-B8AA-DF993A78651F}"/>
              </a:ext>
            </a:extLst>
          </p:cNvPr>
          <p:cNvSpPr/>
          <p:nvPr/>
        </p:nvSpPr>
        <p:spPr>
          <a:xfrm>
            <a:off x="67119" y="1016413"/>
            <a:ext cx="1819738" cy="1496231"/>
          </a:xfrm>
          <a:prstGeom prst="wedgeRectCallout">
            <a:avLst>
              <a:gd name="adj1" fmla="val 68206"/>
              <a:gd name="adj2" fmla="val 479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Reducing rotor speed rapidly reduces mechanical power</a:t>
            </a:r>
          </a:p>
        </p:txBody>
      </p:sp>
      <p:sp>
        <p:nvSpPr>
          <p:cNvPr id="20" name="Rectangle 19">
            <a:extLst>
              <a:ext uri="{FF2B5EF4-FFF2-40B4-BE49-F238E27FC236}">
                <a16:creationId xmlns:a16="http://schemas.microsoft.com/office/drawing/2014/main" id="{6350FACF-85A4-5A27-A185-C351CF73D33A}"/>
              </a:ext>
            </a:extLst>
          </p:cNvPr>
          <p:cNvSpPr/>
          <p:nvPr/>
        </p:nvSpPr>
        <p:spPr>
          <a:xfrm>
            <a:off x="9680672" y="3240106"/>
            <a:ext cx="1167340" cy="489367"/>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t>Pbc</a:t>
            </a:r>
            <a:r>
              <a:rPr lang="en-US" sz="1200" dirty="0"/>
              <a:t> = 20%</a:t>
            </a:r>
          </a:p>
          <a:p>
            <a:pPr algn="ctr"/>
            <a:r>
              <a:rPr lang="en-US" sz="1200" dirty="0"/>
              <a:t>80% curtailment</a:t>
            </a:r>
          </a:p>
        </p:txBody>
      </p:sp>
      <p:cxnSp>
        <p:nvCxnSpPr>
          <p:cNvPr id="8" name="Straight Connector 7">
            <a:extLst>
              <a:ext uri="{FF2B5EF4-FFF2-40B4-BE49-F238E27FC236}">
                <a16:creationId xmlns:a16="http://schemas.microsoft.com/office/drawing/2014/main" id="{5EE5D0B0-D877-0746-81A4-C922CDE28321}"/>
              </a:ext>
            </a:extLst>
          </p:cNvPr>
          <p:cNvCxnSpPr/>
          <p:nvPr/>
        </p:nvCxnSpPr>
        <p:spPr>
          <a:xfrm>
            <a:off x="7456394" y="1947661"/>
            <a:ext cx="1828800" cy="213352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F5724F-78E2-D7BC-0396-DA82AC4483B6}"/>
              </a:ext>
            </a:extLst>
          </p:cNvPr>
          <p:cNvCxnSpPr>
            <a:cxnSpLocks/>
          </p:cNvCxnSpPr>
          <p:nvPr/>
        </p:nvCxnSpPr>
        <p:spPr>
          <a:xfrm>
            <a:off x="9285194" y="4081182"/>
            <a:ext cx="213135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C36E64-BAF3-EA4B-CF5E-DDD80B6CC67D}"/>
              </a:ext>
            </a:extLst>
          </p:cNvPr>
          <p:cNvCxnSpPr>
            <a:cxnSpLocks/>
          </p:cNvCxnSpPr>
          <p:nvPr/>
        </p:nvCxnSpPr>
        <p:spPr>
          <a:xfrm>
            <a:off x="11416553" y="4081182"/>
            <a:ext cx="0" cy="5177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813805C-9ED7-A83C-3E36-112B96A2DE04}"/>
              </a:ext>
            </a:extLst>
          </p:cNvPr>
          <p:cNvSpPr/>
          <p:nvPr/>
        </p:nvSpPr>
        <p:spPr>
          <a:xfrm>
            <a:off x="9187806" y="3986080"/>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B</a:t>
            </a:r>
          </a:p>
        </p:txBody>
      </p:sp>
      <p:sp>
        <p:nvSpPr>
          <p:cNvPr id="27" name="Rectangle 26">
            <a:extLst>
              <a:ext uri="{FF2B5EF4-FFF2-40B4-BE49-F238E27FC236}">
                <a16:creationId xmlns:a16="http://schemas.microsoft.com/office/drawing/2014/main" id="{AF23CFBC-1F60-8280-40C1-B4C0B74D89F5}"/>
              </a:ext>
            </a:extLst>
          </p:cNvPr>
          <p:cNvSpPr/>
          <p:nvPr/>
        </p:nvSpPr>
        <p:spPr>
          <a:xfrm>
            <a:off x="9568764" y="3981039"/>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C</a:t>
            </a:r>
          </a:p>
        </p:txBody>
      </p:sp>
      <p:sp>
        <p:nvSpPr>
          <p:cNvPr id="28" name="Rectangle 27">
            <a:extLst>
              <a:ext uri="{FF2B5EF4-FFF2-40B4-BE49-F238E27FC236}">
                <a16:creationId xmlns:a16="http://schemas.microsoft.com/office/drawing/2014/main" id="{80570B86-6119-4EBB-E354-92B9AAD9D8C0}"/>
              </a:ext>
            </a:extLst>
          </p:cNvPr>
          <p:cNvSpPr/>
          <p:nvPr/>
        </p:nvSpPr>
        <p:spPr>
          <a:xfrm>
            <a:off x="11331594" y="3969604"/>
            <a:ext cx="141186" cy="196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D</a:t>
            </a:r>
          </a:p>
        </p:txBody>
      </p:sp>
      <p:pic>
        <p:nvPicPr>
          <p:cNvPr id="3" name="Picture 4">
            <a:extLst>
              <a:ext uri="{FF2B5EF4-FFF2-40B4-BE49-F238E27FC236}">
                <a16:creationId xmlns:a16="http://schemas.microsoft.com/office/drawing/2014/main" id="{361BF143-AFE9-808F-11CE-138EEFE5798A}"/>
              </a:ext>
            </a:extLst>
          </p:cNvPr>
          <p:cNvPicPr>
            <a:picLocks noChangeArrowheads="1"/>
          </p:cNvPicPr>
          <p:nvPr/>
        </p:nvPicPr>
        <p:blipFill>
          <a:blip r:embed="rId3">
            <a:extLst>
              <a:ext uri="{28A0092B-C50C-407E-A947-70E740481C1C}">
                <a14:useLocalDpi xmlns:a14="http://schemas.microsoft.com/office/drawing/2010/main" val="0"/>
              </a:ext>
            </a:extLst>
          </a:blip>
          <a:srcRect r="49" b="75"/>
          <a:stretch>
            <a:fillRect/>
          </a:stretch>
        </p:blipFill>
        <p:spPr bwMode="auto">
          <a:xfrm>
            <a:off x="5441787" y="1108887"/>
            <a:ext cx="64643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C199F353-397D-D853-CC58-D7CE7E704041}"/>
              </a:ext>
            </a:extLst>
          </p:cNvPr>
          <p:cNvCxnSpPr>
            <a:cxnSpLocks/>
          </p:cNvCxnSpPr>
          <p:nvPr/>
        </p:nvCxnSpPr>
        <p:spPr>
          <a:xfrm flipV="1">
            <a:off x="7997371" y="3429000"/>
            <a:ext cx="0" cy="1169894"/>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BD6DD1-A490-1400-D375-3F927291A20F}"/>
              </a:ext>
            </a:extLst>
          </p:cNvPr>
          <p:cNvCxnSpPr/>
          <p:nvPr/>
        </p:nvCxnSpPr>
        <p:spPr>
          <a:xfrm>
            <a:off x="7677400" y="3489458"/>
            <a:ext cx="63994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Speech Bubble: Rectangle 28">
            <a:extLst>
              <a:ext uri="{FF2B5EF4-FFF2-40B4-BE49-F238E27FC236}">
                <a16:creationId xmlns:a16="http://schemas.microsoft.com/office/drawing/2014/main" id="{2E899CA0-E1E1-5421-61E7-22A29051F8BA}"/>
              </a:ext>
            </a:extLst>
          </p:cNvPr>
          <p:cNvSpPr/>
          <p:nvPr/>
        </p:nvSpPr>
        <p:spPr>
          <a:xfrm>
            <a:off x="9027854" y="5748334"/>
            <a:ext cx="3143593" cy="1075795"/>
          </a:xfrm>
          <a:prstGeom prst="wedgeRectCallout">
            <a:avLst>
              <a:gd name="adj1" fmla="val -82807"/>
              <a:gd name="adj2" fmla="val -2584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Rotor speed ~1/2 vs rated</a:t>
            </a:r>
          </a:p>
          <a:p>
            <a:pPr algn="ctr"/>
            <a:r>
              <a:rPr lang="en-US" dirty="0" err="1">
                <a:latin typeface="Symbol" panose="05050102010706020507" pitchFamily="18" charset="2"/>
              </a:rPr>
              <a:t>d</a:t>
            </a:r>
            <a:r>
              <a:rPr lang="en-US" dirty="0" err="1"/>
              <a:t>P</a:t>
            </a:r>
            <a:r>
              <a:rPr lang="en-US" dirty="0"/>
              <a:t>/</a:t>
            </a:r>
            <a:r>
              <a:rPr lang="en-US" dirty="0" err="1">
                <a:latin typeface="Symbol" panose="05050102010706020507" pitchFamily="18" charset="2"/>
              </a:rPr>
              <a:t>dw</a:t>
            </a:r>
            <a:r>
              <a:rPr lang="en-US" dirty="0"/>
              <a:t> higher (~2x):  much less inertial energy (~1/4) available</a:t>
            </a:r>
          </a:p>
        </p:txBody>
      </p:sp>
    </p:spTree>
    <p:extLst>
      <p:ext uri="{BB962C8B-B14F-4D97-AF65-F5344CB8AC3E}">
        <p14:creationId xmlns:p14="http://schemas.microsoft.com/office/powerpoint/2010/main" val="177107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a:extLst>
              <a:ext uri="{FF2B5EF4-FFF2-40B4-BE49-F238E27FC236}">
                <a16:creationId xmlns:a16="http://schemas.microsoft.com/office/drawing/2014/main" id="{FFA20E95-700F-47B5-B938-D19ACEE024DB}"/>
              </a:ext>
            </a:extLst>
          </p:cNvPr>
          <p:cNvSpPr>
            <a:spLocks noChangeArrowheads="1"/>
          </p:cNvSpPr>
          <p:nvPr/>
        </p:nvSpPr>
        <p:spPr bwMode="auto">
          <a:xfrm>
            <a:off x="299357" y="160339"/>
            <a:ext cx="8459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ct val="90000"/>
              </a:lnSpc>
              <a:defRPr sz="3600" b="1">
                <a:solidFill>
                  <a:srgbClr val="1E4191"/>
                </a:solidFill>
                <a:latin typeface="GE Inspira Pitch" pitchFamily="34" charset="0"/>
              </a:defRPr>
            </a:lvl1pPr>
            <a:lvl2pPr>
              <a:lnSpc>
                <a:spcPct val="90000"/>
              </a:lnSpc>
              <a:defRPr sz="3600" b="1">
                <a:solidFill>
                  <a:srgbClr val="1E4191"/>
                </a:solidFill>
                <a:latin typeface="GE Inspira Pitch" pitchFamily="34" charset="0"/>
              </a:defRPr>
            </a:lvl2pPr>
            <a:lvl3pPr>
              <a:lnSpc>
                <a:spcPct val="90000"/>
              </a:lnSpc>
              <a:defRPr sz="3600" b="1">
                <a:solidFill>
                  <a:srgbClr val="1E4191"/>
                </a:solidFill>
                <a:latin typeface="GE Inspira Pitch" pitchFamily="34" charset="0"/>
              </a:defRPr>
            </a:lvl3pPr>
            <a:lvl4pPr>
              <a:lnSpc>
                <a:spcPct val="90000"/>
              </a:lnSpc>
              <a:defRPr sz="3600" b="1">
                <a:solidFill>
                  <a:srgbClr val="1E4191"/>
                </a:solidFill>
                <a:latin typeface="GE Inspira Pitch" pitchFamily="34" charset="0"/>
              </a:defRPr>
            </a:lvl4pPr>
            <a:lvl5pPr>
              <a:lnSpc>
                <a:spcPct val="90000"/>
              </a:lnSpc>
              <a:defRPr sz="3600" b="1">
                <a:solidFill>
                  <a:srgbClr val="1E4191"/>
                </a:solidFill>
                <a:latin typeface="GE Inspira Pitch" pitchFamily="34" charset="0"/>
              </a:defRPr>
            </a:lvl5pPr>
            <a:lvl6pPr marL="457200" fontAlgn="base">
              <a:lnSpc>
                <a:spcPct val="90000"/>
              </a:lnSpc>
              <a:spcBef>
                <a:spcPct val="0"/>
              </a:spcBef>
              <a:spcAft>
                <a:spcPct val="0"/>
              </a:spcAft>
              <a:defRPr sz="3600" b="1">
                <a:solidFill>
                  <a:srgbClr val="1E4191"/>
                </a:solidFill>
                <a:latin typeface="GE Inspira Pitch" pitchFamily="34" charset="0"/>
              </a:defRPr>
            </a:lvl6pPr>
            <a:lvl7pPr marL="914400" fontAlgn="base">
              <a:lnSpc>
                <a:spcPct val="90000"/>
              </a:lnSpc>
              <a:spcBef>
                <a:spcPct val="0"/>
              </a:spcBef>
              <a:spcAft>
                <a:spcPct val="0"/>
              </a:spcAft>
              <a:defRPr sz="3600" b="1">
                <a:solidFill>
                  <a:srgbClr val="1E4191"/>
                </a:solidFill>
                <a:latin typeface="GE Inspira Pitch" pitchFamily="34" charset="0"/>
              </a:defRPr>
            </a:lvl7pPr>
            <a:lvl8pPr marL="1371600" fontAlgn="base">
              <a:lnSpc>
                <a:spcPct val="90000"/>
              </a:lnSpc>
              <a:spcBef>
                <a:spcPct val="0"/>
              </a:spcBef>
              <a:spcAft>
                <a:spcPct val="0"/>
              </a:spcAft>
              <a:defRPr sz="3600" b="1">
                <a:solidFill>
                  <a:srgbClr val="1E4191"/>
                </a:solidFill>
                <a:latin typeface="GE Inspira Pitch" pitchFamily="34" charset="0"/>
              </a:defRPr>
            </a:lvl8pPr>
            <a:lvl9pPr marL="1828800" fontAlgn="base">
              <a:lnSpc>
                <a:spcPct val="90000"/>
              </a:lnSpc>
              <a:spcBef>
                <a:spcPct val="0"/>
              </a:spcBef>
              <a:spcAft>
                <a:spcPct val="0"/>
              </a:spcAft>
              <a:defRPr sz="3600" b="1">
                <a:solidFill>
                  <a:srgbClr val="1E4191"/>
                </a:solidFill>
                <a:latin typeface="GE Inspira Pitch" pitchFamily="34" charset="0"/>
              </a:defRPr>
            </a:lvl9pPr>
          </a:lstStyle>
          <a:p>
            <a:pPr eaLnBrk="1" hangingPunct="1"/>
            <a:r>
              <a:rPr lang="en-US" altLang="en-US" sz="3200" dirty="0">
                <a:solidFill>
                  <a:schemeClr val="accent6">
                    <a:lumMod val="75000"/>
                  </a:schemeClr>
                </a:solidFill>
                <a:latin typeface="+mn-lt"/>
              </a:rPr>
              <a:t>Drawing down stored inertial energy:</a:t>
            </a:r>
          </a:p>
          <a:p>
            <a:pPr eaLnBrk="1" hangingPunct="1"/>
            <a:r>
              <a:rPr lang="en-US" altLang="en-US" sz="3200" dirty="0">
                <a:solidFill>
                  <a:schemeClr val="accent6">
                    <a:lumMod val="75000"/>
                  </a:schemeClr>
                </a:solidFill>
                <a:latin typeface="+mn-lt"/>
              </a:rPr>
              <a:t>Field Tests Results:  </a:t>
            </a:r>
            <a:endParaRPr lang="en-US" altLang="en-US" sz="1800" dirty="0">
              <a:solidFill>
                <a:schemeClr val="accent6">
                  <a:lumMod val="75000"/>
                </a:schemeClr>
              </a:solidFill>
              <a:latin typeface="+mn-lt"/>
            </a:endParaRPr>
          </a:p>
        </p:txBody>
      </p:sp>
      <p:sp>
        <p:nvSpPr>
          <p:cNvPr id="993283" name="AutoShape 3">
            <a:extLst>
              <a:ext uri="{FF2B5EF4-FFF2-40B4-BE49-F238E27FC236}">
                <a16:creationId xmlns:a16="http://schemas.microsoft.com/office/drawing/2014/main" id="{51C0E222-D3F5-DA22-AF42-1111C5325735}"/>
              </a:ext>
            </a:extLst>
          </p:cNvPr>
          <p:cNvSpPr>
            <a:spLocks noChangeArrowheads="1"/>
          </p:cNvSpPr>
          <p:nvPr/>
        </p:nvSpPr>
        <p:spPr bwMode="auto">
          <a:xfrm>
            <a:off x="3496128" y="5708876"/>
            <a:ext cx="1985963" cy="1081088"/>
          </a:xfrm>
          <a:prstGeom prst="wedgeRectCallout">
            <a:avLst>
              <a:gd name="adj1" fmla="val 44403"/>
              <a:gd name="adj2" fmla="val -3634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600" b="1" dirty="0"/>
              <a:t>Test count:</a:t>
            </a:r>
          </a:p>
          <a:p>
            <a:pPr algn="ctr"/>
            <a:r>
              <a:rPr lang="en-US" altLang="en-US" sz="1600" b="1" dirty="0"/>
              <a:t>8 m/s -  19 tests</a:t>
            </a:r>
          </a:p>
          <a:p>
            <a:pPr algn="ctr"/>
            <a:r>
              <a:rPr lang="en-US" altLang="en-US" sz="1600" b="1" dirty="0"/>
              <a:t>10 m/s – 19 tests</a:t>
            </a:r>
          </a:p>
          <a:p>
            <a:pPr algn="ctr"/>
            <a:r>
              <a:rPr lang="en-US" altLang="en-US" sz="1600" b="1" dirty="0"/>
              <a:t>14 m/s – 52 tests</a:t>
            </a:r>
          </a:p>
          <a:p>
            <a:pPr algn="ctr"/>
            <a:endParaRPr lang="en-US" altLang="en-US" sz="1600" b="1" dirty="0"/>
          </a:p>
        </p:txBody>
      </p:sp>
      <p:pic>
        <p:nvPicPr>
          <p:cNvPr id="993284" name="Picture 4">
            <a:extLst>
              <a:ext uri="{FF2B5EF4-FFF2-40B4-BE49-F238E27FC236}">
                <a16:creationId xmlns:a16="http://schemas.microsoft.com/office/drawing/2014/main" id="{EA0C1EBF-D5E0-51A8-474A-4AB2EE825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19" y="1042264"/>
            <a:ext cx="7723188"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285" name="Rectangle 5">
            <a:extLst>
              <a:ext uri="{FF2B5EF4-FFF2-40B4-BE49-F238E27FC236}">
                <a16:creationId xmlns:a16="http://schemas.microsoft.com/office/drawing/2014/main" id="{88069F4E-2FB6-A180-4D54-4C55DF14E3CF}"/>
              </a:ext>
            </a:extLst>
          </p:cNvPr>
          <p:cNvSpPr>
            <a:spLocks noChangeArrowheads="1"/>
          </p:cNvSpPr>
          <p:nvPr/>
        </p:nvSpPr>
        <p:spPr bwMode="gray">
          <a:xfrm>
            <a:off x="8089446" y="5765303"/>
            <a:ext cx="3790950" cy="720725"/>
          </a:xfrm>
          <a:prstGeom prst="rect">
            <a:avLst/>
          </a:prstGeom>
          <a:solidFill>
            <a:schemeClr val="bg1">
              <a:alpha val="50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000" b="1" dirty="0" err="1"/>
              <a:t>WindINERTIA</a:t>
            </a:r>
            <a:r>
              <a:rPr lang="en-US" altLang="en-US" sz="2000" b="1" dirty="0"/>
              <a:t> simulation models are openly available</a:t>
            </a:r>
          </a:p>
        </p:txBody>
      </p:sp>
      <p:sp>
        <p:nvSpPr>
          <p:cNvPr id="2" name="TextBox 1">
            <a:extLst>
              <a:ext uri="{FF2B5EF4-FFF2-40B4-BE49-F238E27FC236}">
                <a16:creationId xmlns:a16="http://schemas.microsoft.com/office/drawing/2014/main" id="{BCC912C3-75B1-F510-4C0E-B0303983BE97}"/>
              </a:ext>
            </a:extLst>
          </p:cNvPr>
          <p:cNvSpPr txBox="1"/>
          <p:nvPr/>
        </p:nvSpPr>
        <p:spPr>
          <a:xfrm>
            <a:off x="9229725" y="6526211"/>
            <a:ext cx="1728102" cy="307777"/>
          </a:xfrm>
          <a:prstGeom prst="rect">
            <a:avLst/>
          </a:prstGeom>
          <a:noFill/>
        </p:spPr>
        <p:txBody>
          <a:bodyPr wrap="none" rtlCol="0">
            <a:spAutoFit/>
          </a:bodyPr>
          <a:lstStyle/>
          <a:p>
            <a:r>
              <a:rPr lang="en-US" sz="1400" dirty="0"/>
              <a:t>Credit: GE Vernova</a:t>
            </a:r>
          </a:p>
        </p:txBody>
      </p:sp>
      <p:pic>
        <p:nvPicPr>
          <p:cNvPr id="4" name="Picture 3">
            <a:extLst>
              <a:ext uri="{FF2B5EF4-FFF2-40B4-BE49-F238E27FC236}">
                <a16:creationId xmlns:a16="http://schemas.microsoft.com/office/drawing/2014/main" id="{E8E567A5-F609-FE01-C1D7-B4FF21545527}"/>
              </a:ext>
            </a:extLst>
          </p:cNvPr>
          <p:cNvPicPr>
            <a:picLocks noChangeAspect="1"/>
          </p:cNvPicPr>
          <p:nvPr/>
        </p:nvPicPr>
        <p:blipFill>
          <a:blip r:embed="rId3"/>
          <a:stretch>
            <a:fillRect/>
          </a:stretch>
        </p:blipFill>
        <p:spPr>
          <a:xfrm>
            <a:off x="8750272" y="1958946"/>
            <a:ext cx="3046159" cy="3288819"/>
          </a:xfrm>
          <a:prstGeom prst="rect">
            <a:avLst/>
          </a:prstGeom>
        </p:spPr>
      </p:pic>
      <p:sp>
        <p:nvSpPr>
          <p:cNvPr id="5" name="Speech Bubble: Rectangle 4">
            <a:extLst>
              <a:ext uri="{FF2B5EF4-FFF2-40B4-BE49-F238E27FC236}">
                <a16:creationId xmlns:a16="http://schemas.microsoft.com/office/drawing/2014/main" id="{4B4435C8-C05C-DDDB-2ADF-19C118433083}"/>
              </a:ext>
            </a:extLst>
          </p:cNvPr>
          <p:cNvSpPr/>
          <p:nvPr/>
        </p:nvSpPr>
        <p:spPr>
          <a:xfrm>
            <a:off x="4489109" y="2376656"/>
            <a:ext cx="3143593" cy="1075795"/>
          </a:xfrm>
          <a:prstGeom prst="wedgeRectCallout">
            <a:avLst>
              <a:gd name="adj1" fmla="val -132210"/>
              <a:gd name="adj2" fmla="val 680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Only a few MW-sec of “spare” inertial energy available at 40% power.</a:t>
            </a:r>
          </a:p>
        </p:txBody>
      </p:sp>
      <p:sp>
        <p:nvSpPr>
          <p:cNvPr id="6" name="Speech Bubble: Rectangle 5">
            <a:extLst>
              <a:ext uri="{FF2B5EF4-FFF2-40B4-BE49-F238E27FC236}">
                <a16:creationId xmlns:a16="http://schemas.microsoft.com/office/drawing/2014/main" id="{C5B15655-FF56-024B-CEEC-F84EF084D1D1}"/>
              </a:ext>
            </a:extLst>
          </p:cNvPr>
          <p:cNvSpPr/>
          <p:nvPr/>
        </p:nvSpPr>
        <p:spPr>
          <a:xfrm>
            <a:off x="158350" y="5124391"/>
            <a:ext cx="3143593" cy="1665573"/>
          </a:xfrm>
          <a:prstGeom prst="wedgeRectCallout">
            <a:avLst>
              <a:gd name="adj1" fmla="val 30312"/>
              <a:gd name="adj2" fmla="val -826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didn’t publish results for lower wind speeds.   Available energy is very small:  meaning that margin to stall is very small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D:\Documents and Settings\SGAMBASA\Desktop\Workload\3rd Qtr. 2005\Wind Energy\w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594" y="365125"/>
            <a:ext cx="36449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Grp="1" noChangeArrowheads="1"/>
          </p:cNvSpPr>
          <p:nvPr>
            <p:ph type="title"/>
          </p:nvPr>
        </p:nvSpPr>
        <p:spPr/>
        <p:txBody>
          <a:bodyPr/>
          <a:lstStyle/>
          <a:p>
            <a:r>
              <a:rPr lang="en-US" altLang="en-US" dirty="0"/>
              <a:t>Conclusions </a:t>
            </a:r>
            <a:br>
              <a:rPr lang="en-US" altLang="en-US" dirty="0"/>
            </a:br>
            <a:endParaRPr lang="en-US" altLang="en-US" dirty="0"/>
          </a:p>
        </p:txBody>
      </p:sp>
      <p:sp>
        <p:nvSpPr>
          <p:cNvPr id="111620" name="Rectangle 4"/>
          <p:cNvSpPr>
            <a:spLocks noGrp="1" noChangeArrowheads="1"/>
          </p:cNvSpPr>
          <p:nvPr>
            <p:ph type="body" idx="4294967295"/>
          </p:nvPr>
        </p:nvSpPr>
        <p:spPr>
          <a:xfrm>
            <a:off x="385763" y="1192892"/>
            <a:ext cx="8459787" cy="4076700"/>
          </a:xfrm>
        </p:spPr>
        <p:txBody>
          <a:bodyPr>
            <a:normAutofit/>
          </a:bodyPr>
          <a:lstStyle/>
          <a:p>
            <a:pPr lvl="1">
              <a:lnSpc>
                <a:spcPct val="80000"/>
              </a:lnSpc>
            </a:pPr>
            <a:r>
              <a:rPr lang="en-US" altLang="en-US" sz="2800" dirty="0">
                <a:solidFill>
                  <a:schemeClr val="tx1"/>
                </a:solidFill>
              </a:rPr>
              <a:t>Not possible to increase wind speed</a:t>
            </a:r>
          </a:p>
          <a:p>
            <a:pPr lvl="1">
              <a:lnSpc>
                <a:spcPct val="80000"/>
              </a:lnSpc>
            </a:pPr>
            <a:r>
              <a:rPr lang="en-US" altLang="en-US" sz="2800" dirty="0">
                <a:solidFill>
                  <a:schemeClr val="tx1"/>
                </a:solidFill>
              </a:rPr>
              <a:t>Slowing wind turbine reduces aerodynamic lift:</a:t>
            </a:r>
          </a:p>
          <a:p>
            <a:pPr lvl="2">
              <a:lnSpc>
                <a:spcPct val="80000"/>
              </a:lnSpc>
            </a:pPr>
            <a:r>
              <a:rPr lang="en-US" altLang="en-US" sz="2800" dirty="0">
                <a:solidFill>
                  <a:schemeClr val="tx1"/>
                </a:solidFill>
              </a:rPr>
              <a:t>Must avoid stall</a:t>
            </a:r>
          </a:p>
          <a:p>
            <a:pPr lvl="1">
              <a:lnSpc>
                <a:spcPct val="80000"/>
              </a:lnSpc>
            </a:pPr>
            <a:r>
              <a:rPr lang="en-US" altLang="en-US" sz="2800" dirty="0">
                <a:solidFill>
                  <a:schemeClr val="tx1"/>
                </a:solidFill>
              </a:rPr>
              <a:t>Must respect WTG component ratings:</a:t>
            </a:r>
          </a:p>
          <a:p>
            <a:pPr lvl="2">
              <a:lnSpc>
                <a:spcPct val="80000"/>
              </a:lnSpc>
            </a:pPr>
            <a:r>
              <a:rPr lang="en-US" altLang="en-US" sz="2800" dirty="0">
                <a:solidFill>
                  <a:schemeClr val="tx1"/>
                </a:solidFill>
              </a:rPr>
              <a:t>Mechanical loading</a:t>
            </a:r>
          </a:p>
          <a:p>
            <a:pPr lvl="2">
              <a:lnSpc>
                <a:spcPct val="80000"/>
              </a:lnSpc>
            </a:pPr>
            <a:r>
              <a:rPr lang="en-US" altLang="en-US" sz="2800" dirty="0">
                <a:solidFill>
                  <a:schemeClr val="tx1"/>
                </a:solidFill>
              </a:rPr>
              <a:t>Converter and generator electrical ratings</a:t>
            </a:r>
          </a:p>
          <a:p>
            <a:pPr lvl="1">
              <a:lnSpc>
                <a:spcPct val="80000"/>
              </a:lnSpc>
            </a:pPr>
            <a:r>
              <a:rPr lang="en-US" altLang="en-US" sz="2800" dirty="0">
                <a:solidFill>
                  <a:schemeClr val="tx1"/>
                </a:solidFill>
              </a:rPr>
              <a:t>Must respect other controls:</a:t>
            </a:r>
          </a:p>
          <a:p>
            <a:pPr lvl="2">
              <a:lnSpc>
                <a:spcPct val="80000"/>
              </a:lnSpc>
            </a:pPr>
            <a:r>
              <a:rPr lang="en-US" altLang="en-US" sz="2800" dirty="0">
                <a:solidFill>
                  <a:schemeClr val="tx1"/>
                </a:solidFill>
              </a:rPr>
              <a:t>Turbulence management</a:t>
            </a:r>
          </a:p>
          <a:p>
            <a:pPr lvl="2">
              <a:lnSpc>
                <a:spcPct val="80000"/>
              </a:lnSpc>
            </a:pPr>
            <a:r>
              <a:rPr lang="en-US" altLang="en-US" sz="2800" dirty="0">
                <a:solidFill>
                  <a:schemeClr val="tx1"/>
                </a:solidFill>
              </a:rPr>
              <a:t>Drive-train and tower loads management</a:t>
            </a:r>
          </a:p>
        </p:txBody>
      </p:sp>
      <p:sp>
        <p:nvSpPr>
          <p:cNvPr id="2" name="Rectangle 4">
            <a:extLst>
              <a:ext uri="{FF2B5EF4-FFF2-40B4-BE49-F238E27FC236}">
                <a16:creationId xmlns:a16="http://schemas.microsoft.com/office/drawing/2014/main" id="{A392D090-758B-1EE3-807A-8E65912C71D5}"/>
              </a:ext>
            </a:extLst>
          </p:cNvPr>
          <p:cNvSpPr txBox="1">
            <a:spLocks noChangeArrowheads="1"/>
          </p:cNvSpPr>
          <p:nvPr/>
        </p:nvSpPr>
        <p:spPr>
          <a:xfrm>
            <a:off x="487363" y="4823733"/>
            <a:ext cx="10515600" cy="1682749"/>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80000"/>
              </a:lnSpc>
              <a:buNone/>
            </a:pPr>
            <a:r>
              <a:rPr lang="en-US" altLang="en-US" sz="3200" dirty="0">
                <a:solidFill>
                  <a:schemeClr val="tx1"/>
                </a:solidFill>
              </a:rPr>
              <a:t>Active power control from very low power levels, whether due to deep curtailment or low wind speed is extremely challenging and subject to multiple physical and stability constraints.</a:t>
            </a:r>
          </a:p>
        </p:txBody>
      </p:sp>
    </p:spTree>
    <p:extLst>
      <p:ext uri="{BB962C8B-B14F-4D97-AF65-F5344CB8AC3E}">
        <p14:creationId xmlns:p14="http://schemas.microsoft.com/office/powerpoint/2010/main" val="33400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30DE-41BB-4593-8A8D-F4A734B882C3}"/>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5C8141CE-C163-48B6-9291-6D6D0C271F7B}"/>
              </a:ext>
            </a:extLst>
          </p:cNvPr>
          <p:cNvSpPr>
            <a:spLocks noGrp="1"/>
          </p:cNvSpPr>
          <p:nvPr>
            <p:ph idx="1"/>
          </p:nvPr>
        </p:nvSpPr>
        <p:spPr/>
        <p:txBody>
          <a:bodyPr/>
          <a:lstStyle/>
          <a:p>
            <a:pPr marL="0" indent="0">
              <a:buNone/>
            </a:pPr>
            <a:r>
              <a:rPr lang="en-US" dirty="0"/>
              <a:t>nicholas.miller@hickoryledge.com</a:t>
            </a:r>
          </a:p>
        </p:txBody>
      </p:sp>
      <p:pic>
        <p:nvPicPr>
          <p:cNvPr id="7" name="Picture 6">
            <a:extLst>
              <a:ext uri="{FF2B5EF4-FFF2-40B4-BE49-F238E27FC236}">
                <a16:creationId xmlns:a16="http://schemas.microsoft.com/office/drawing/2014/main" id="{9E615178-7594-45FC-AE0A-B81DC5B80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085" y="365125"/>
            <a:ext cx="4131901" cy="5509202"/>
          </a:xfrm>
          <a:prstGeom prst="rect">
            <a:avLst/>
          </a:prstGeom>
        </p:spPr>
      </p:pic>
      <p:sp>
        <p:nvSpPr>
          <p:cNvPr id="4" name="Footer Placeholder 3">
            <a:extLst>
              <a:ext uri="{FF2B5EF4-FFF2-40B4-BE49-F238E27FC236}">
                <a16:creationId xmlns:a16="http://schemas.microsoft.com/office/drawing/2014/main" id="{876E21F5-E7A5-4AC6-9C96-059D6B488B98}"/>
              </a:ext>
            </a:extLst>
          </p:cNvPr>
          <p:cNvSpPr>
            <a:spLocks noGrp="1"/>
          </p:cNvSpPr>
          <p:nvPr>
            <p:ph type="ftr" sz="quarter" idx="11"/>
          </p:nvPr>
        </p:nvSpPr>
        <p:spPr/>
        <p:txBody>
          <a:bodyPr/>
          <a:lstStyle/>
          <a:p>
            <a:r>
              <a:rPr lang="en-US"/>
              <a:t>Nicholas Miller</a:t>
            </a:r>
          </a:p>
        </p:txBody>
      </p:sp>
    </p:spTree>
    <p:extLst>
      <p:ext uri="{BB962C8B-B14F-4D97-AF65-F5344CB8AC3E}">
        <p14:creationId xmlns:p14="http://schemas.microsoft.com/office/powerpoint/2010/main" val="72678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A28E2703-0936-5922-5A50-6BAEEDA9459E}"/>
              </a:ext>
            </a:extLst>
          </p:cNvPr>
          <p:cNvSpPr>
            <a:spLocks noGrp="1" noChangeArrowheads="1"/>
          </p:cNvSpPr>
          <p:nvPr>
            <p:ph type="title"/>
          </p:nvPr>
        </p:nvSpPr>
        <p:spPr>
          <a:xfrm>
            <a:off x="1879600" y="304801"/>
            <a:ext cx="8459788" cy="633413"/>
          </a:xfrm>
        </p:spPr>
        <p:txBody>
          <a:bodyPr>
            <a:normAutofit fontScale="90000"/>
          </a:bodyPr>
          <a:lstStyle/>
          <a:p>
            <a:pPr eaLnBrk="1" hangingPunct="1"/>
            <a:r>
              <a:rPr lang="en-US" altLang="en-US">
                <a:latin typeface="+mn-lt"/>
              </a:rPr>
              <a:t>Aerodynamic Lift – Bernoulli Effect</a:t>
            </a:r>
          </a:p>
        </p:txBody>
      </p:sp>
      <p:sp>
        <p:nvSpPr>
          <p:cNvPr id="41987" name="Rectangle 1027">
            <a:extLst>
              <a:ext uri="{FF2B5EF4-FFF2-40B4-BE49-F238E27FC236}">
                <a16:creationId xmlns:a16="http://schemas.microsoft.com/office/drawing/2014/main" id="{02B80A83-EC46-2001-9FD6-B064442025F5}"/>
              </a:ext>
            </a:extLst>
          </p:cNvPr>
          <p:cNvSpPr>
            <a:spLocks noChangeArrowheads="1"/>
          </p:cNvSpPr>
          <p:nvPr/>
        </p:nvSpPr>
        <p:spPr bwMode="auto">
          <a:xfrm>
            <a:off x="641215" y="5413375"/>
            <a:ext cx="8423275"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a:tabLst>
                <a:tab pos="0" algn="l"/>
              </a:tabLst>
              <a:defRPr b="1">
                <a:solidFill>
                  <a:schemeClr val="tx1"/>
                </a:solidFill>
                <a:latin typeface="GE Inspira" panose="020F0603030400020203" pitchFamily="34" charset="0"/>
              </a:defRPr>
            </a:lvl1pPr>
            <a:lvl2pPr marL="742950" indent="-285750" algn="r">
              <a:tabLst>
                <a:tab pos="0" algn="l"/>
              </a:tabLst>
              <a:defRPr b="1">
                <a:solidFill>
                  <a:schemeClr val="tx1"/>
                </a:solidFill>
                <a:latin typeface="GE Inspira" panose="020F0603030400020203" pitchFamily="34" charset="0"/>
              </a:defRPr>
            </a:lvl2pPr>
            <a:lvl3pPr marL="1143000" indent="-228600" algn="r">
              <a:tabLst>
                <a:tab pos="0" algn="l"/>
              </a:tabLst>
              <a:defRPr b="1">
                <a:solidFill>
                  <a:schemeClr val="tx1"/>
                </a:solidFill>
                <a:latin typeface="GE Inspira" panose="020F0603030400020203" pitchFamily="34" charset="0"/>
              </a:defRPr>
            </a:lvl3pPr>
            <a:lvl4pPr marL="1600200" indent="-228600" algn="r">
              <a:tabLst>
                <a:tab pos="0" algn="l"/>
              </a:tabLst>
              <a:defRPr b="1">
                <a:solidFill>
                  <a:schemeClr val="tx1"/>
                </a:solidFill>
                <a:latin typeface="GE Inspira" panose="020F0603030400020203" pitchFamily="34" charset="0"/>
              </a:defRPr>
            </a:lvl4pPr>
            <a:lvl5pPr marL="2057400" indent="-228600" algn="r">
              <a:tabLst>
                <a:tab pos="0" algn="l"/>
              </a:tabLst>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tabLst>
                <a:tab pos="0" algn="l"/>
              </a:tabLs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tabLst>
                <a:tab pos="0" algn="l"/>
              </a:tabLs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tabLst>
                <a:tab pos="0" algn="l"/>
              </a:tabLs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tabLst>
                <a:tab pos="0" algn="l"/>
              </a:tabLst>
              <a:defRPr b="1">
                <a:solidFill>
                  <a:schemeClr val="tx1"/>
                </a:solidFill>
                <a:latin typeface="GE Inspira" panose="020F0603030400020203" pitchFamily="34" charset="0"/>
              </a:defRPr>
            </a:lvl9pPr>
          </a:lstStyle>
          <a:p>
            <a:pPr algn="l" eaLnBrk="1" hangingPunct="1">
              <a:lnSpc>
                <a:spcPct val="92000"/>
              </a:lnSpc>
              <a:spcBef>
                <a:spcPct val="40000"/>
              </a:spcBef>
            </a:pPr>
            <a:r>
              <a:rPr lang="en-US" altLang="en-US" sz="2000" b="0">
                <a:latin typeface="+mn-lt"/>
              </a:rPr>
              <a:t>The air moves faster above the rotor blade than under it. This creates lift. </a:t>
            </a:r>
            <a:br>
              <a:rPr lang="en-US" altLang="en-US" sz="2000" b="0">
                <a:latin typeface="+mn-lt"/>
              </a:rPr>
            </a:br>
            <a:r>
              <a:rPr lang="en-US" altLang="en-US" sz="2000" b="0">
                <a:latin typeface="+mn-lt"/>
              </a:rPr>
              <a:t>All modern WTGSs are lift machines</a:t>
            </a:r>
          </a:p>
        </p:txBody>
      </p:sp>
      <p:sp>
        <p:nvSpPr>
          <p:cNvPr id="41988" name="Text Box 1028">
            <a:extLst>
              <a:ext uri="{FF2B5EF4-FFF2-40B4-BE49-F238E27FC236}">
                <a16:creationId xmlns:a16="http://schemas.microsoft.com/office/drawing/2014/main" id="{E356F272-C526-A8CB-3A08-F670FB444879}"/>
              </a:ext>
            </a:extLst>
          </p:cNvPr>
          <p:cNvSpPr txBox="1">
            <a:spLocks noChangeArrowheads="1"/>
          </p:cNvSpPr>
          <p:nvPr/>
        </p:nvSpPr>
        <p:spPr bwMode="auto">
          <a:xfrm>
            <a:off x="499927" y="5257801"/>
            <a:ext cx="2346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endParaRPr lang="es-ES" altLang="en-US" sz="2400" b="0">
              <a:latin typeface="+mn-lt"/>
            </a:endParaRPr>
          </a:p>
        </p:txBody>
      </p:sp>
      <p:sp>
        <p:nvSpPr>
          <p:cNvPr id="41989" name="Text Box 1047">
            <a:extLst>
              <a:ext uri="{FF2B5EF4-FFF2-40B4-BE49-F238E27FC236}">
                <a16:creationId xmlns:a16="http://schemas.microsoft.com/office/drawing/2014/main" id="{A670DE0D-A4A7-8C0F-760F-905B7A0002DE}"/>
              </a:ext>
            </a:extLst>
          </p:cNvPr>
          <p:cNvSpPr txBox="1">
            <a:spLocks noChangeArrowheads="1"/>
          </p:cNvSpPr>
          <p:nvPr/>
        </p:nvSpPr>
        <p:spPr bwMode="auto">
          <a:xfrm>
            <a:off x="7028407" y="6549301"/>
            <a:ext cx="51635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r>
              <a:rPr lang="en-US" altLang="en-US" sz="800" b="0" dirty="0">
                <a:solidFill>
                  <a:srgbClr val="080808"/>
                </a:solidFill>
                <a:latin typeface="+mn-lt"/>
                <a:cs typeface="Times New Roman" panose="02020603050405020304" pitchFamily="18" charset="0"/>
              </a:rPr>
              <a:t>Source: “</a:t>
            </a:r>
            <a:r>
              <a:rPr lang="en-US" altLang="en-US" sz="800" dirty="0">
                <a:solidFill>
                  <a:srgbClr val="080808"/>
                </a:solidFill>
                <a:latin typeface="+mn-lt"/>
                <a:cs typeface="Times New Roman" panose="02020603050405020304" pitchFamily="18" charset="0"/>
              </a:rPr>
              <a:t>Wind Energy Handbook</a:t>
            </a:r>
            <a:r>
              <a:rPr lang="en-US" altLang="en-US" sz="800" b="0" dirty="0">
                <a:solidFill>
                  <a:srgbClr val="080808"/>
                </a:solidFill>
                <a:latin typeface="+mn-lt"/>
                <a:cs typeface="Times New Roman" panose="02020603050405020304" pitchFamily="18" charset="0"/>
              </a:rPr>
              <a:t>”, Tony Burton et.al.</a:t>
            </a:r>
            <a:r>
              <a:rPr lang="en-US" altLang="en-US" sz="800" b="0" dirty="0">
                <a:solidFill>
                  <a:srgbClr val="080808"/>
                </a:solidFill>
                <a:latin typeface="+mn-lt"/>
              </a:rPr>
              <a:t>; ISBN: 0471489972; 1st edition (November 15, 2001) </a:t>
            </a:r>
          </a:p>
        </p:txBody>
      </p:sp>
      <p:sp>
        <p:nvSpPr>
          <p:cNvPr id="41991" name="Text Box 1036">
            <a:extLst>
              <a:ext uri="{FF2B5EF4-FFF2-40B4-BE49-F238E27FC236}">
                <a16:creationId xmlns:a16="http://schemas.microsoft.com/office/drawing/2014/main" id="{1D9EF69D-E242-9786-B47F-DF7F72003856}"/>
              </a:ext>
            </a:extLst>
          </p:cNvPr>
          <p:cNvSpPr txBox="1">
            <a:spLocks noChangeArrowheads="1"/>
          </p:cNvSpPr>
          <p:nvPr/>
        </p:nvSpPr>
        <p:spPr bwMode="auto">
          <a:xfrm>
            <a:off x="1058727" y="1219201"/>
            <a:ext cx="3032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r>
              <a:rPr lang="en-US" altLang="en-US" sz="2000" b="0" dirty="0">
                <a:latin typeface="+mn-lt"/>
              </a:rPr>
              <a:t>Bernoulli’s principle:</a:t>
            </a:r>
          </a:p>
          <a:p>
            <a:pPr algn="l"/>
            <a:r>
              <a:rPr lang="en-US" altLang="en-US" sz="2000" b="0" dirty="0">
                <a:latin typeface="+mn-lt"/>
              </a:rPr>
              <a:t>Increased speed of fluid flow results in a decrease of pressure</a:t>
            </a:r>
          </a:p>
        </p:txBody>
      </p:sp>
      <p:grpSp>
        <p:nvGrpSpPr>
          <p:cNvPr id="41992" name="Group 1029">
            <a:extLst>
              <a:ext uri="{FF2B5EF4-FFF2-40B4-BE49-F238E27FC236}">
                <a16:creationId xmlns:a16="http://schemas.microsoft.com/office/drawing/2014/main" id="{0E0C7454-95EF-05A2-FFE8-78A4A6545A7C}"/>
              </a:ext>
            </a:extLst>
          </p:cNvPr>
          <p:cNvGrpSpPr>
            <a:grpSpLocks/>
          </p:cNvGrpSpPr>
          <p:nvPr/>
        </p:nvGrpSpPr>
        <p:grpSpPr bwMode="auto">
          <a:xfrm>
            <a:off x="585651" y="1981200"/>
            <a:ext cx="8413750" cy="3278188"/>
            <a:chOff x="248" y="1001"/>
            <a:chExt cx="5300" cy="2065"/>
          </a:xfrm>
        </p:grpSpPr>
        <p:pic>
          <p:nvPicPr>
            <p:cNvPr id="41993" name="Picture 1030" descr="PPT_002">
              <a:extLst>
                <a:ext uri="{FF2B5EF4-FFF2-40B4-BE49-F238E27FC236}">
                  <a16:creationId xmlns:a16="http://schemas.microsoft.com/office/drawing/2014/main" id="{C32625F0-B5AB-8CDF-1525-9D7FBF0EF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 y="1256"/>
              <a:ext cx="2066"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031">
              <a:extLst>
                <a:ext uri="{FF2B5EF4-FFF2-40B4-BE49-F238E27FC236}">
                  <a16:creationId xmlns:a16="http://schemas.microsoft.com/office/drawing/2014/main" id="{A704195C-A5F5-F185-7915-96D50B7AD282}"/>
                </a:ext>
              </a:extLst>
            </p:cNvPr>
            <p:cNvSpPr txBox="1">
              <a:spLocks noChangeArrowheads="1"/>
            </p:cNvSpPr>
            <p:nvPr/>
          </p:nvSpPr>
          <p:spPr bwMode="auto">
            <a:xfrm>
              <a:off x="248" y="1057"/>
              <a:ext cx="53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endParaRPr lang="es-ES" altLang="en-US" sz="2400" b="0">
                <a:latin typeface="+mn-lt"/>
              </a:endParaRPr>
            </a:p>
          </p:txBody>
        </p:sp>
        <p:sp>
          <p:nvSpPr>
            <p:cNvPr id="41995" name="Text Box 1032">
              <a:extLst>
                <a:ext uri="{FF2B5EF4-FFF2-40B4-BE49-F238E27FC236}">
                  <a16:creationId xmlns:a16="http://schemas.microsoft.com/office/drawing/2014/main" id="{FAE19724-D6EE-30FE-3B11-8F0BAC847206}"/>
                </a:ext>
              </a:extLst>
            </p:cNvPr>
            <p:cNvSpPr txBox="1">
              <a:spLocks noChangeArrowheads="1"/>
            </p:cNvSpPr>
            <p:nvPr/>
          </p:nvSpPr>
          <p:spPr bwMode="auto">
            <a:xfrm>
              <a:off x="248" y="1057"/>
              <a:ext cx="53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endParaRPr lang="es-ES" altLang="en-US" sz="2400" b="0">
                <a:latin typeface="+mn-lt"/>
              </a:endParaRPr>
            </a:p>
          </p:txBody>
        </p:sp>
        <p:sp>
          <p:nvSpPr>
            <p:cNvPr id="41996" name="Line 1033">
              <a:extLst>
                <a:ext uri="{FF2B5EF4-FFF2-40B4-BE49-F238E27FC236}">
                  <a16:creationId xmlns:a16="http://schemas.microsoft.com/office/drawing/2014/main" id="{176CCE83-A54E-F03C-48D2-A8274036952F}"/>
                </a:ext>
              </a:extLst>
            </p:cNvPr>
            <p:cNvSpPr>
              <a:spLocks noChangeShapeType="1"/>
            </p:cNvSpPr>
            <p:nvPr/>
          </p:nvSpPr>
          <p:spPr bwMode="auto">
            <a:xfrm flipV="1">
              <a:off x="1020" y="1511"/>
              <a:ext cx="0" cy="49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1997" name="Picture 1034" descr="verwendete%20Grafiken%20Technical%20Basics/technical%20basics_017.jpg">
              <a:extLst>
                <a:ext uri="{FF2B5EF4-FFF2-40B4-BE49-F238E27FC236}">
                  <a16:creationId xmlns:a16="http://schemas.microsoft.com/office/drawing/2014/main" id="{D1BAE1C8-D103-526D-524F-F2900F80008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0" y="1609"/>
              <a:ext cx="1664"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8" name="Text Box 1035">
              <a:extLst>
                <a:ext uri="{FF2B5EF4-FFF2-40B4-BE49-F238E27FC236}">
                  <a16:creationId xmlns:a16="http://schemas.microsoft.com/office/drawing/2014/main" id="{2B360BAD-F38F-3282-3B77-B153AF3C4B4D}"/>
                </a:ext>
              </a:extLst>
            </p:cNvPr>
            <p:cNvSpPr txBox="1">
              <a:spLocks noChangeArrowheads="1"/>
            </p:cNvSpPr>
            <p:nvPr/>
          </p:nvSpPr>
          <p:spPr bwMode="auto">
            <a:xfrm>
              <a:off x="4732" y="1001"/>
              <a:ext cx="78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nSpc>
                  <a:spcPct val="80000"/>
                </a:lnSpc>
              </a:pPr>
              <a:r>
                <a:rPr lang="en-US" altLang="en-US" sz="2000" b="0">
                  <a:latin typeface="+mn-lt"/>
                </a:rPr>
                <a:t>Resulting</a:t>
              </a:r>
            </a:p>
            <a:p>
              <a:pPr>
                <a:lnSpc>
                  <a:spcPct val="80000"/>
                </a:lnSpc>
              </a:pPr>
              <a:r>
                <a:rPr lang="en-US" altLang="en-US" sz="2000" b="0">
                  <a:latin typeface="+mn-lt"/>
                </a:rPr>
                <a:t>air power</a:t>
              </a:r>
            </a:p>
          </p:txBody>
        </p:sp>
        <p:sp>
          <p:nvSpPr>
            <p:cNvPr id="41999" name="Text Box 1036">
              <a:extLst>
                <a:ext uri="{FF2B5EF4-FFF2-40B4-BE49-F238E27FC236}">
                  <a16:creationId xmlns:a16="http://schemas.microsoft.com/office/drawing/2014/main" id="{11A10974-4D5C-D3EC-B628-D0BAA8E56F1F}"/>
                </a:ext>
              </a:extLst>
            </p:cNvPr>
            <p:cNvSpPr txBox="1">
              <a:spLocks noChangeArrowheads="1"/>
            </p:cNvSpPr>
            <p:nvPr/>
          </p:nvSpPr>
          <p:spPr bwMode="auto">
            <a:xfrm>
              <a:off x="290" y="1480"/>
              <a:ext cx="18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r>
                <a:rPr lang="en-US" altLang="en-US" sz="2000" b="0">
                  <a:latin typeface="+mn-lt"/>
                </a:rPr>
                <a:t>Fast air          movement</a:t>
              </a:r>
            </a:p>
          </p:txBody>
        </p:sp>
        <p:sp>
          <p:nvSpPr>
            <p:cNvPr id="42000" name="Text Box 1037">
              <a:extLst>
                <a:ext uri="{FF2B5EF4-FFF2-40B4-BE49-F238E27FC236}">
                  <a16:creationId xmlns:a16="http://schemas.microsoft.com/office/drawing/2014/main" id="{FA5D1FC6-0578-4818-F8E0-674514102C18}"/>
                </a:ext>
              </a:extLst>
            </p:cNvPr>
            <p:cNvSpPr txBox="1">
              <a:spLocks noChangeArrowheads="1"/>
            </p:cNvSpPr>
            <p:nvPr/>
          </p:nvSpPr>
          <p:spPr bwMode="auto">
            <a:xfrm>
              <a:off x="422" y="2488"/>
              <a:ext cx="148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r>
                <a:rPr lang="en-US" altLang="en-US" sz="2000" b="0" dirty="0">
                  <a:latin typeface="+mn-lt"/>
                </a:rPr>
                <a:t>Slow air movement</a:t>
              </a:r>
            </a:p>
          </p:txBody>
        </p:sp>
        <p:sp>
          <p:nvSpPr>
            <p:cNvPr id="42001" name="Line 1038">
              <a:extLst>
                <a:ext uri="{FF2B5EF4-FFF2-40B4-BE49-F238E27FC236}">
                  <a16:creationId xmlns:a16="http://schemas.microsoft.com/office/drawing/2014/main" id="{1F1AE859-3C4D-E08C-CA5C-0EC18FBF32F5}"/>
                </a:ext>
              </a:extLst>
            </p:cNvPr>
            <p:cNvSpPr>
              <a:spLocks noChangeShapeType="1"/>
            </p:cNvSpPr>
            <p:nvPr/>
          </p:nvSpPr>
          <p:spPr bwMode="auto">
            <a:xfrm flipV="1">
              <a:off x="1020" y="1523"/>
              <a:ext cx="0" cy="495"/>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Text Box 1039">
              <a:extLst>
                <a:ext uri="{FF2B5EF4-FFF2-40B4-BE49-F238E27FC236}">
                  <a16:creationId xmlns:a16="http://schemas.microsoft.com/office/drawing/2014/main" id="{2FD04469-FB3D-3DA5-CB39-72C7DF73B4AB}"/>
                </a:ext>
              </a:extLst>
            </p:cNvPr>
            <p:cNvSpPr txBox="1">
              <a:spLocks noChangeArrowheads="1"/>
            </p:cNvSpPr>
            <p:nvPr/>
          </p:nvSpPr>
          <p:spPr bwMode="auto">
            <a:xfrm>
              <a:off x="4656" y="1439"/>
              <a:ext cx="70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pPr>
              <a:r>
                <a:rPr lang="en-US" altLang="en-US" sz="2000" b="0">
                  <a:latin typeface="+mn-lt"/>
                </a:rPr>
                <a:t>Vacuum</a:t>
              </a:r>
            </a:p>
          </p:txBody>
        </p:sp>
        <p:sp>
          <p:nvSpPr>
            <p:cNvPr id="42003" name="Line 1040">
              <a:extLst>
                <a:ext uri="{FF2B5EF4-FFF2-40B4-BE49-F238E27FC236}">
                  <a16:creationId xmlns:a16="http://schemas.microsoft.com/office/drawing/2014/main" id="{A6C8CFCF-FC5E-AF67-33A9-B771A25A6739}"/>
                </a:ext>
              </a:extLst>
            </p:cNvPr>
            <p:cNvSpPr>
              <a:spLocks noChangeShapeType="1"/>
            </p:cNvSpPr>
            <p:nvPr/>
          </p:nvSpPr>
          <p:spPr bwMode="auto">
            <a:xfrm flipH="1">
              <a:off x="4530" y="1620"/>
              <a:ext cx="546" cy="3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Text Box 1041">
              <a:extLst>
                <a:ext uri="{FF2B5EF4-FFF2-40B4-BE49-F238E27FC236}">
                  <a16:creationId xmlns:a16="http://schemas.microsoft.com/office/drawing/2014/main" id="{FF7B78DA-78FA-30BB-44B9-AF630578802A}"/>
                </a:ext>
              </a:extLst>
            </p:cNvPr>
            <p:cNvSpPr txBox="1">
              <a:spLocks noChangeArrowheads="1"/>
            </p:cNvSpPr>
            <p:nvPr/>
          </p:nvSpPr>
          <p:spPr bwMode="auto">
            <a:xfrm>
              <a:off x="4350" y="2621"/>
              <a:ext cx="83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pPr>
              <a:r>
                <a:rPr lang="en-US" altLang="en-US" sz="2000" b="0">
                  <a:latin typeface="+mn-lt"/>
                </a:rPr>
                <a:t>Horizontal</a:t>
              </a:r>
            </a:p>
          </p:txBody>
        </p:sp>
        <p:sp>
          <p:nvSpPr>
            <p:cNvPr id="42005" name="Text Box 1042">
              <a:extLst>
                <a:ext uri="{FF2B5EF4-FFF2-40B4-BE49-F238E27FC236}">
                  <a16:creationId xmlns:a16="http://schemas.microsoft.com/office/drawing/2014/main" id="{5A8638C1-1816-DCBF-B490-1D1EE582D3DE}"/>
                </a:ext>
              </a:extLst>
            </p:cNvPr>
            <p:cNvSpPr txBox="1">
              <a:spLocks noChangeArrowheads="1"/>
            </p:cNvSpPr>
            <p:nvPr/>
          </p:nvSpPr>
          <p:spPr bwMode="auto">
            <a:xfrm>
              <a:off x="2163" y="2264"/>
              <a:ext cx="148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pPr>
              <a:r>
                <a:rPr lang="en-US" altLang="en-US" sz="2000" b="0">
                  <a:latin typeface="+mn-lt"/>
                </a:rPr>
                <a:t>Angle of incidence</a:t>
              </a:r>
            </a:p>
          </p:txBody>
        </p:sp>
        <p:sp>
          <p:nvSpPr>
            <p:cNvPr id="42006" name="Text Box 1043">
              <a:extLst>
                <a:ext uri="{FF2B5EF4-FFF2-40B4-BE49-F238E27FC236}">
                  <a16:creationId xmlns:a16="http://schemas.microsoft.com/office/drawing/2014/main" id="{52C050F9-86E1-77BB-17DE-740E89E44683}"/>
                </a:ext>
              </a:extLst>
            </p:cNvPr>
            <p:cNvSpPr txBox="1">
              <a:spLocks noChangeArrowheads="1"/>
            </p:cNvSpPr>
            <p:nvPr/>
          </p:nvSpPr>
          <p:spPr bwMode="auto">
            <a:xfrm>
              <a:off x="3268" y="2698"/>
              <a:ext cx="74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lnSpc>
                  <a:spcPct val="80000"/>
                </a:lnSpc>
              </a:pPr>
              <a:r>
                <a:rPr lang="en-US" altLang="en-US" sz="2000" b="0" dirty="0">
                  <a:latin typeface="+mn-lt"/>
                </a:rPr>
                <a:t>Positive </a:t>
              </a:r>
              <a:br>
                <a:rPr lang="en-US" altLang="en-US" sz="2000" b="0" dirty="0">
                  <a:latin typeface="+mn-lt"/>
                </a:rPr>
              </a:br>
              <a:r>
                <a:rPr lang="en-US" altLang="en-US" sz="2000" b="0" dirty="0">
                  <a:latin typeface="+mn-lt"/>
                </a:rPr>
                <a:t>pressure</a:t>
              </a:r>
            </a:p>
          </p:txBody>
        </p:sp>
        <p:sp>
          <p:nvSpPr>
            <p:cNvPr id="42007" name="Line 1044">
              <a:extLst>
                <a:ext uri="{FF2B5EF4-FFF2-40B4-BE49-F238E27FC236}">
                  <a16:creationId xmlns:a16="http://schemas.microsoft.com/office/drawing/2014/main" id="{D58BD553-8127-AC61-692A-1A6114DE3961}"/>
                </a:ext>
              </a:extLst>
            </p:cNvPr>
            <p:cNvSpPr>
              <a:spLocks noChangeShapeType="1"/>
            </p:cNvSpPr>
            <p:nvPr/>
          </p:nvSpPr>
          <p:spPr bwMode="auto">
            <a:xfrm>
              <a:off x="4554" y="2508"/>
              <a:ext cx="168" cy="1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8" name="Line 1045">
              <a:extLst>
                <a:ext uri="{FF2B5EF4-FFF2-40B4-BE49-F238E27FC236}">
                  <a16:creationId xmlns:a16="http://schemas.microsoft.com/office/drawing/2014/main" id="{69372D8E-301C-D00F-9B8B-7F2ADBDFC95E}"/>
                </a:ext>
              </a:extLst>
            </p:cNvPr>
            <p:cNvSpPr>
              <a:spLocks noChangeShapeType="1"/>
            </p:cNvSpPr>
            <p:nvPr/>
          </p:nvSpPr>
          <p:spPr bwMode="auto">
            <a:xfrm flipH="1">
              <a:off x="3702" y="2400"/>
              <a:ext cx="306" cy="2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9" name="Text Box 1046">
              <a:extLst>
                <a:ext uri="{FF2B5EF4-FFF2-40B4-BE49-F238E27FC236}">
                  <a16:creationId xmlns:a16="http://schemas.microsoft.com/office/drawing/2014/main" id="{92F7E2D5-AE72-7A16-9EA9-5418E1D08B75}"/>
                </a:ext>
              </a:extLst>
            </p:cNvPr>
            <p:cNvSpPr txBox="1">
              <a:spLocks noChangeArrowheads="1"/>
            </p:cNvSpPr>
            <p:nvPr/>
          </p:nvSpPr>
          <p:spPr bwMode="auto">
            <a:xfrm>
              <a:off x="2715" y="1403"/>
              <a:ext cx="77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nSpc>
                  <a:spcPct val="80000"/>
                </a:lnSpc>
              </a:pPr>
              <a:r>
                <a:rPr lang="en-US" altLang="en-US" sz="2000" b="0">
                  <a:latin typeface="+mn-lt"/>
                </a:rPr>
                <a:t>Incoming</a:t>
              </a:r>
              <a:br>
                <a:rPr lang="en-US" altLang="en-US" sz="2000" b="0">
                  <a:latin typeface="+mn-lt"/>
                </a:rPr>
              </a:br>
              <a:r>
                <a:rPr lang="en-US" altLang="en-US" sz="2000" b="0">
                  <a:latin typeface="+mn-lt"/>
                </a:rPr>
                <a:t>air</a:t>
              </a:r>
            </a:p>
          </p:txBody>
        </p:sp>
      </p:grpSp>
      <p:sp>
        <p:nvSpPr>
          <p:cNvPr id="2" name="Speech Bubble: Rectangle 1">
            <a:extLst>
              <a:ext uri="{FF2B5EF4-FFF2-40B4-BE49-F238E27FC236}">
                <a16:creationId xmlns:a16="http://schemas.microsoft.com/office/drawing/2014/main" id="{68F77DAB-6D52-3918-F832-88BE603D45FA}"/>
              </a:ext>
            </a:extLst>
          </p:cNvPr>
          <p:cNvSpPr/>
          <p:nvPr/>
        </p:nvSpPr>
        <p:spPr>
          <a:xfrm>
            <a:off x="9764487" y="1877061"/>
            <a:ext cx="1899285" cy="3336925"/>
          </a:xfrm>
          <a:prstGeom prst="wedgeRectCallout">
            <a:avLst>
              <a:gd name="adj1" fmla="val -108181"/>
              <a:gd name="adj2" fmla="val -9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blade has to be moving through the air to get lift.</a:t>
            </a:r>
          </a:p>
          <a:p>
            <a:pPr algn="ctr"/>
            <a:endParaRPr lang="en-US" dirty="0"/>
          </a:p>
          <a:p>
            <a:pPr algn="ctr"/>
            <a:r>
              <a:rPr lang="en-US" dirty="0"/>
              <a:t>Lift in the right direction puts rotational  torque on the drive train: </a:t>
            </a:r>
            <a:r>
              <a:rPr lang="en-US" dirty="0" err="1"/>
              <a:t>T</a:t>
            </a:r>
            <a:r>
              <a:rPr lang="en-US" baseline="-25000" dirty="0" err="1"/>
              <a:t>mech</a:t>
            </a:r>
            <a:endParaRPr lang="en-US" baseline="-2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1738A-BFC1-A7E3-D30F-23BBA2C23822}"/>
              </a:ext>
            </a:extLst>
          </p:cNvPr>
          <p:cNvSpPr>
            <a:spLocks noGrp="1" noChangeArrowheads="1"/>
          </p:cNvSpPr>
          <p:nvPr>
            <p:ph type="title"/>
          </p:nvPr>
        </p:nvSpPr>
        <p:spPr>
          <a:xfrm>
            <a:off x="809624" y="105569"/>
            <a:ext cx="11172825" cy="1012031"/>
          </a:xfrm>
        </p:spPr>
        <p:txBody>
          <a:bodyPr>
            <a:noAutofit/>
          </a:bodyPr>
          <a:lstStyle/>
          <a:p>
            <a:r>
              <a:rPr lang="en-US" altLang="en-US" sz="3200" dirty="0">
                <a:latin typeface="GE Inspira" panose="020F0603030400020203" pitchFamily="34" charset="0"/>
              </a:rPr>
              <a:t>Conversion: Why 3 blades? What is Cp? Why variable speed? </a:t>
            </a:r>
          </a:p>
        </p:txBody>
      </p:sp>
      <p:sp>
        <p:nvSpPr>
          <p:cNvPr id="45059" name="Rectangle 5">
            <a:extLst>
              <a:ext uri="{FF2B5EF4-FFF2-40B4-BE49-F238E27FC236}">
                <a16:creationId xmlns:a16="http://schemas.microsoft.com/office/drawing/2014/main" id="{D74FD22C-DEB9-AC72-B93D-1E9A44ED12AB}"/>
              </a:ext>
            </a:extLst>
          </p:cNvPr>
          <p:cNvSpPr>
            <a:spLocks noChangeArrowheads="1"/>
          </p:cNvSpPr>
          <p:nvPr/>
        </p:nvSpPr>
        <p:spPr bwMode="auto">
          <a:xfrm>
            <a:off x="6781800" y="3733800"/>
            <a:ext cx="9144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endParaRPr lang="en-US" altLang="en-US"/>
          </a:p>
        </p:txBody>
      </p:sp>
      <p:sp>
        <p:nvSpPr>
          <p:cNvPr id="189446" name="Text Box 6">
            <a:extLst>
              <a:ext uri="{FF2B5EF4-FFF2-40B4-BE49-F238E27FC236}">
                <a16:creationId xmlns:a16="http://schemas.microsoft.com/office/drawing/2014/main" id="{9B976309-3F4E-8013-8DC4-5FEDCA87F1D9}"/>
              </a:ext>
            </a:extLst>
          </p:cNvPr>
          <p:cNvSpPr txBox="1">
            <a:spLocks noChangeArrowheads="1"/>
          </p:cNvSpPr>
          <p:nvPr/>
        </p:nvSpPr>
        <p:spPr bwMode="auto">
          <a:xfrm>
            <a:off x="5943600" y="1582738"/>
            <a:ext cx="6038849" cy="4106574"/>
          </a:xfrm>
          <a:prstGeom prst="rect">
            <a:avLst/>
          </a:prstGeom>
          <a:noFill/>
          <a:ln w="9525">
            <a:no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bg1"/>
                </a:solidFill>
              </a14:hiddenFill>
            </a:ext>
          </a:extLst>
        </p:spPr>
        <p:txBody>
          <a:bodyPr wrap="square" lIns="92075" tIns="46038" rIns="92075" bIns="46038">
            <a:spAutoFit/>
          </a:bodyPr>
          <a:lstStyle>
            <a:lvl1pPr>
              <a:defRPr b="1">
                <a:solidFill>
                  <a:schemeClr val="tx1"/>
                </a:solidFill>
                <a:latin typeface="GE Inspira" pitchFamily="34" charset="0"/>
              </a:defRPr>
            </a:lvl1pPr>
            <a:lvl2pPr marL="346075">
              <a:defRPr b="1">
                <a:solidFill>
                  <a:schemeClr val="tx1"/>
                </a:solidFill>
                <a:latin typeface="GE Inspira" pitchFamily="34" charset="0"/>
              </a:defRPr>
            </a:lvl2pPr>
            <a:lvl3pPr marL="1143000" indent="-228600">
              <a:defRPr b="1">
                <a:solidFill>
                  <a:schemeClr val="tx1"/>
                </a:solidFill>
                <a:latin typeface="GE Inspira" pitchFamily="34" charset="0"/>
              </a:defRPr>
            </a:lvl3pPr>
            <a:lvl4pPr marL="1600200" indent="-228600">
              <a:defRPr b="1">
                <a:solidFill>
                  <a:schemeClr val="tx1"/>
                </a:solidFill>
                <a:latin typeface="GE Inspira" pitchFamily="34" charset="0"/>
              </a:defRPr>
            </a:lvl4pPr>
            <a:lvl5pPr marL="2057400" indent="-228600">
              <a:defRPr b="1">
                <a:solidFill>
                  <a:schemeClr val="tx1"/>
                </a:solidFill>
                <a:latin typeface="GE Inspira" pitchFamily="34" charset="0"/>
              </a:defRPr>
            </a:lvl5pPr>
            <a:lvl6pPr marL="2514600" indent="-228600" algn="r" eaLnBrk="0" fontAlgn="base" hangingPunct="0">
              <a:spcBef>
                <a:spcPct val="0"/>
              </a:spcBef>
              <a:spcAft>
                <a:spcPct val="0"/>
              </a:spcAft>
              <a:defRPr b="1">
                <a:solidFill>
                  <a:schemeClr val="tx1"/>
                </a:solidFill>
                <a:latin typeface="GE Inspira" pitchFamily="34" charset="0"/>
              </a:defRPr>
            </a:lvl6pPr>
            <a:lvl7pPr marL="2971800" indent="-228600" algn="r" eaLnBrk="0" fontAlgn="base" hangingPunct="0">
              <a:spcBef>
                <a:spcPct val="0"/>
              </a:spcBef>
              <a:spcAft>
                <a:spcPct val="0"/>
              </a:spcAft>
              <a:defRPr b="1">
                <a:solidFill>
                  <a:schemeClr val="tx1"/>
                </a:solidFill>
                <a:latin typeface="GE Inspira" pitchFamily="34" charset="0"/>
              </a:defRPr>
            </a:lvl7pPr>
            <a:lvl8pPr marL="3429000" indent="-228600" algn="r" eaLnBrk="0" fontAlgn="base" hangingPunct="0">
              <a:spcBef>
                <a:spcPct val="0"/>
              </a:spcBef>
              <a:spcAft>
                <a:spcPct val="0"/>
              </a:spcAft>
              <a:defRPr b="1">
                <a:solidFill>
                  <a:schemeClr val="tx1"/>
                </a:solidFill>
                <a:latin typeface="GE Inspira" pitchFamily="34" charset="0"/>
              </a:defRPr>
            </a:lvl8pPr>
            <a:lvl9pPr marL="3886200" indent="-228600" algn="r" eaLnBrk="0" fontAlgn="base" hangingPunct="0">
              <a:spcBef>
                <a:spcPct val="0"/>
              </a:spcBef>
              <a:spcAft>
                <a:spcPct val="0"/>
              </a:spcAft>
              <a:defRPr b="1">
                <a:solidFill>
                  <a:schemeClr val="tx1"/>
                </a:solidFill>
                <a:latin typeface="GE Inspira" pitchFamily="34" charset="0"/>
              </a:defRPr>
            </a:lvl9pPr>
          </a:lstStyle>
          <a:p>
            <a:pPr lvl="1">
              <a:lnSpc>
                <a:spcPct val="80000"/>
              </a:lnSpc>
              <a:spcBef>
                <a:spcPct val="50000"/>
              </a:spcBef>
              <a:defRPr/>
            </a:pPr>
            <a:r>
              <a:rPr lang="en-US" altLang="en-US" sz="2000" b="0" dirty="0">
                <a:latin typeface="+mn-lt"/>
              </a:rPr>
              <a:t>Rotor power: P = 1/2 </a:t>
            </a:r>
            <a:r>
              <a:rPr lang="en-US" altLang="en-US" sz="2000" b="0" dirty="0">
                <a:solidFill>
                  <a:schemeClr val="accent2">
                    <a:lumMod val="75000"/>
                  </a:schemeClr>
                </a:solidFill>
                <a:latin typeface="+mn-lt"/>
              </a:rPr>
              <a:t>c</a:t>
            </a:r>
            <a:r>
              <a:rPr lang="en-US" altLang="en-US" sz="2000" b="0" baseline="-25000" dirty="0">
                <a:solidFill>
                  <a:schemeClr val="accent2">
                    <a:lumMod val="75000"/>
                  </a:schemeClr>
                </a:solidFill>
                <a:latin typeface="+mn-lt"/>
              </a:rPr>
              <a:t>p</a:t>
            </a:r>
            <a:r>
              <a:rPr lang="en-US" altLang="en-US" sz="2000" b="0" baseline="-25000" dirty="0">
                <a:latin typeface="+mn-lt"/>
              </a:rPr>
              <a:t> </a:t>
            </a:r>
            <a:r>
              <a:rPr lang="en-US" altLang="en-US" sz="2000" b="0" dirty="0">
                <a:latin typeface="Symbol" pitchFamily="18" charset="2"/>
              </a:rPr>
              <a:t>r</a:t>
            </a:r>
            <a:r>
              <a:rPr lang="en-US" altLang="en-US" sz="2000" b="0" dirty="0">
                <a:latin typeface="+mn-lt"/>
              </a:rPr>
              <a:t>A</a:t>
            </a:r>
            <a:r>
              <a:rPr lang="en-US" altLang="en-US" sz="2000" b="0" dirty="0">
                <a:solidFill>
                  <a:schemeClr val="accent2">
                    <a:lumMod val="75000"/>
                  </a:schemeClr>
                </a:solidFill>
                <a:latin typeface="+mn-lt"/>
              </a:rPr>
              <a:t>v</a:t>
            </a:r>
            <a:r>
              <a:rPr lang="en-US" altLang="en-US" sz="2000" b="0" baseline="-25000" dirty="0">
                <a:solidFill>
                  <a:schemeClr val="accent2">
                    <a:lumMod val="75000"/>
                  </a:schemeClr>
                </a:solidFill>
                <a:latin typeface="+mn-lt"/>
              </a:rPr>
              <a:t>w</a:t>
            </a:r>
            <a:r>
              <a:rPr lang="en-US" altLang="en-US" sz="2000" b="0" baseline="30000" dirty="0">
                <a:solidFill>
                  <a:schemeClr val="accent2">
                    <a:lumMod val="75000"/>
                  </a:schemeClr>
                </a:solidFill>
                <a:latin typeface="+mn-lt"/>
              </a:rPr>
              <a:t>3</a:t>
            </a:r>
            <a:endParaRPr lang="en-US" altLang="en-US" sz="2000" b="0" dirty="0">
              <a:solidFill>
                <a:schemeClr val="accent2">
                  <a:lumMod val="75000"/>
                </a:schemeClr>
              </a:solidFill>
              <a:latin typeface="+mn-lt"/>
            </a:endParaRPr>
          </a:p>
          <a:p>
            <a:pPr lvl="2">
              <a:lnSpc>
                <a:spcPct val="50000"/>
              </a:lnSpc>
              <a:spcBef>
                <a:spcPct val="50000"/>
              </a:spcBef>
              <a:defRPr/>
            </a:pPr>
            <a:r>
              <a:rPr lang="en-US" altLang="en-US" sz="1400" b="0" dirty="0">
                <a:latin typeface="+mj-lt"/>
              </a:rPr>
              <a:t>c</a:t>
            </a:r>
            <a:r>
              <a:rPr lang="en-US" altLang="en-US" sz="1400" b="0" baseline="-25000" dirty="0">
                <a:latin typeface="+mj-lt"/>
              </a:rPr>
              <a:t>p</a:t>
            </a:r>
            <a:r>
              <a:rPr lang="en-US" altLang="en-US" sz="1400" b="0" dirty="0">
                <a:latin typeface="+mj-lt"/>
              </a:rPr>
              <a:t>  - rotor power coefficient</a:t>
            </a:r>
          </a:p>
          <a:p>
            <a:pPr lvl="2">
              <a:lnSpc>
                <a:spcPct val="50000"/>
              </a:lnSpc>
              <a:spcBef>
                <a:spcPct val="50000"/>
              </a:spcBef>
              <a:defRPr/>
            </a:pPr>
            <a:r>
              <a:rPr lang="en-US" altLang="en-US" sz="1400" b="0" dirty="0">
                <a:latin typeface="Symbol" pitchFamily="18" charset="2"/>
              </a:rPr>
              <a:t>r</a:t>
            </a:r>
            <a:r>
              <a:rPr lang="en-US" altLang="en-US" sz="1400" b="0" dirty="0"/>
              <a:t>   </a:t>
            </a:r>
            <a:r>
              <a:rPr lang="en-US" altLang="en-US" sz="1400" b="0" dirty="0">
                <a:latin typeface="+mn-lt"/>
              </a:rPr>
              <a:t>- air density</a:t>
            </a:r>
          </a:p>
          <a:p>
            <a:pPr lvl="2">
              <a:lnSpc>
                <a:spcPct val="50000"/>
              </a:lnSpc>
              <a:spcBef>
                <a:spcPct val="50000"/>
              </a:spcBef>
              <a:defRPr/>
            </a:pPr>
            <a:r>
              <a:rPr lang="en-US" altLang="en-US" sz="1400" b="0" dirty="0">
                <a:latin typeface="+mn-lt"/>
              </a:rPr>
              <a:t>A  - rotor swept area</a:t>
            </a:r>
          </a:p>
          <a:p>
            <a:pPr lvl="1">
              <a:lnSpc>
                <a:spcPct val="50000"/>
              </a:lnSpc>
              <a:spcBef>
                <a:spcPct val="50000"/>
              </a:spcBef>
              <a:defRPr/>
            </a:pPr>
            <a:endParaRPr lang="en-US" altLang="en-US" sz="1400" b="0" dirty="0"/>
          </a:p>
          <a:p>
            <a:pPr lvl="1">
              <a:lnSpc>
                <a:spcPct val="50000"/>
              </a:lnSpc>
              <a:spcBef>
                <a:spcPct val="50000"/>
              </a:spcBef>
              <a:defRPr/>
            </a:pPr>
            <a:r>
              <a:rPr lang="en-US" altLang="en-US" sz="1400" b="0" dirty="0">
                <a:latin typeface="+mn-lt"/>
              </a:rPr>
              <a:t>Ideal c</a:t>
            </a:r>
            <a:r>
              <a:rPr lang="en-US" altLang="en-US" sz="1400" b="0" baseline="-25000" dirty="0">
                <a:latin typeface="+mn-lt"/>
              </a:rPr>
              <a:t>p</a:t>
            </a:r>
            <a:r>
              <a:rPr lang="en-US" altLang="en-US" sz="1400" b="0" dirty="0">
                <a:latin typeface="+mn-lt"/>
              </a:rPr>
              <a:t> = 0.593  (Betz factor)  [</a:t>
            </a:r>
            <a:r>
              <a:rPr lang="en-US" altLang="en-US" sz="1400" b="0" dirty="0">
                <a:solidFill>
                  <a:schemeClr val="accent2">
                    <a:lumMod val="75000"/>
                  </a:schemeClr>
                </a:solidFill>
                <a:latin typeface="+mn-lt"/>
              </a:rPr>
              <a:t>think “Carnot efficiency for wind”]</a:t>
            </a:r>
          </a:p>
          <a:p>
            <a:pPr lvl="2">
              <a:lnSpc>
                <a:spcPct val="50000"/>
              </a:lnSpc>
              <a:spcBef>
                <a:spcPct val="50000"/>
              </a:spcBef>
              <a:defRPr/>
            </a:pPr>
            <a:r>
              <a:rPr lang="en-US" altLang="en-US" sz="1400" b="0" dirty="0">
                <a:latin typeface="+mn-lt"/>
              </a:rPr>
              <a:t>where V</a:t>
            </a:r>
            <a:r>
              <a:rPr lang="en-US" altLang="en-US" sz="1400" b="0" baseline="-25000" dirty="0">
                <a:latin typeface="+mn-lt"/>
              </a:rPr>
              <a:t>2</a:t>
            </a:r>
            <a:r>
              <a:rPr lang="en-US" altLang="en-US" sz="1400" b="0" dirty="0">
                <a:latin typeface="+mn-lt"/>
              </a:rPr>
              <a:t> = 1/3 V</a:t>
            </a:r>
            <a:r>
              <a:rPr lang="en-US" altLang="en-US" sz="1400" b="0" baseline="-25000" dirty="0">
                <a:latin typeface="+mn-lt"/>
              </a:rPr>
              <a:t>1 </a:t>
            </a:r>
            <a:r>
              <a:rPr lang="en-US" altLang="en-US" sz="1400" b="0" dirty="0">
                <a:latin typeface="+mn-lt"/>
              </a:rPr>
              <a:t>(wind velocity slows by 2/3)</a:t>
            </a:r>
          </a:p>
          <a:p>
            <a:pPr lvl="1">
              <a:lnSpc>
                <a:spcPct val="50000"/>
              </a:lnSpc>
              <a:spcBef>
                <a:spcPct val="50000"/>
              </a:spcBef>
              <a:defRPr/>
            </a:pPr>
            <a:endParaRPr lang="en-US" altLang="en-US" sz="1400" b="0" dirty="0"/>
          </a:p>
          <a:p>
            <a:pPr lvl="1">
              <a:lnSpc>
                <a:spcPct val="80000"/>
              </a:lnSpc>
              <a:spcBef>
                <a:spcPct val="50000"/>
              </a:spcBef>
              <a:defRPr/>
            </a:pPr>
            <a:r>
              <a:rPr lang="en-US" altLang="en-US" sz="1400" b="0" dirty="0">
                <a:latin typeface="+mn-lt"/>
              </a:rPr>
              <a:t>Tip speed ratio: </a:t>
            </a:r>
            <a:r>
              <a:rPr lang="en-US" altLang="en-US" sz="1400" b="0" dirty="0">
                <a:latin typeface="Symbol" pitchFamily="18" charset="2"/>
              </a:rPr>
              <a:t>l </a:t>
            </a:r>
            <a:r>
              <a:rPr lang="en-US" altLang="en-US" sz="1400" b="0" dirty="0">
                <a:latin typeface="+mj-lt"/>
              </a:rPr>
              <a:t>= </a:t>
            </a:r>
            <a:r>
              <a:rPr lang="en-US" altLang="en-US" sz="1400" b="0" dirty="0" err="1">
                <a:latin typeface="+mj-lt"/>
              </a:rPr>
              <a:t>v</a:t>
            </a:r>
            <a:r>
              <a:rPr lang="en-US" altLang="en-US" sz="1400" b="0" baseline="-25000" dirty="0" err="1">
                <a:latin typeface="+mj-lt"/>
              </a:rPr>
              <a:t>t</a:t>
            </a:r>
            <a:r>
              <a:rPr lang="en-US" altLang="en-US" sz="1400" b="0" baseline="-25000" dirty="0">
                <a:latin typeface="+mj-lt"/>
              </a:rPr>
              <a:t> </a:t>
            </a:r>
            <a:r>
              <a:rPr lang="en-US" altLang="en-US" sz="1400" b="0" dirty="0">
                <a:latin typeface="+mj-lt"/>
              </a:rPr>
              <a:t>/</a:t>
            </a:r>
            <a:r>
              <a:rPr lang="en-US" altLang="en-US" sz="1400" b="0" baseline="-25000" dirty="0">
                <a:latin typeface="+mj-lt"/>
              </a:rPr>
              <a:t> </a:t>
            </a:r>
            <a:r>
              <a:rPr lang="en-US" altLang="en-US" sz="1400" b="0" dirty="0" err="1">
                <a:latin typeface="+mj-lt"/>
              </a:rPr>
              <a:t>v</a:t>
            </a:r>
            <a:r>
              <a:rPr lang="en-US" altLang="en-US" sz="1400" b="0" baseline="-25000" dirty="0" err="1">
                <a:latin typeface="+mj-lt"/>
              </a:rPr>
              <a:t>w</a:t>
            </a:r>
            <a:r>
              <a:rPr lang="en-US" altLang="en-US" sz="1400" b="0" baseline="-25000" dirty="0">
                <a:latin typeface="+mj-lt"/>
              </a:rPr>
              <a:t> </a:t>
            </a:r>
          </a:p>
          <a:p>
            <a:pPr lvl="1">
              <a:lnSpc>
                <a:spcPct val="80000"/>
              </a:lnSpc>
              <a:spcBef>
                <a:spcPct val="50000"/>
              </a:spcBef>
              <a:defRPr/>
            </a:pPr>
            <a:endParaRPr lang="en-US" altLang="en-US" sz="1400" b="0" baseline="-25000" dirty="0"/>
          </a:p>
          <a:p>
            <a:pPr lvl="1">
              <a:lnSpc>
                <a:spcPct val="80000"/>
              </a:lnSpc>
              <a:spcBef>
                <a:spcPct val="50000"/>
              </a:spcBef>
              <a:defRPr/>
            </a:pPr>
            <a:r>
              <a:rPr lang="en-US" altLang="en-US" sz="1400" b="0" dirty="0">
                <a:latin typeface="+mn-lt"/>
              </a:rPr>
              <a:t>c</a:t>
            </a:r>
            <a:r>
              <a:rPr lang="en-US" altLang="en-US" sz="1400" b="0" baseline="-25000" dirty="0">
                <a:latin typeface="+mn-lt"/>
              </a:rPr>
              <a:t>p</a:t>
            </a:r>
            <a:r>
              <a:rPr lang="en-US" altLang="en-US" sz="1400" b="0" dirty="0">
                <a:latin typeface="+mn-lt"/>
              </a:rPr>
              <a:t> = f(</a:t>
            </a:r>
            <a:r>
              <a:rPr lang="en-US" altLang="en-US" sz="1400" b="0" dirty="0">
                <a:latin typeface="Symbol" pitchFamily="18" charset="2"/>
              </a:rPr>
              <a:t>l</a:t>
            </a:r>
            <a:r>
              <a:rPr lang="en-US" altLang="en-US" sz="1400" b="0" dirty="0">
                <a:latin typeface="+mn-lt"/>
              </a:rPr>
              <a:t>)</a:t>
            </a:r>
          </a:p>
          <a:p>
            <a:pPr lvl="2">
              <a:lnSpc>
                <a:spcPct val="80000"/>
              </a:lnSpc>
              <a:spcBef>
                <a:spcPct val="50000"/>
              </a:spcBef>
              <a:defRPr/>
            </a:pPr>
            <a:r>
              <a:rPr lang="en-US" altLang="en-US" sz="1400" b="0" dirty="0">
                <a:latin typeface="+mn-lt"/>
              </a:rPr>
              <a:t>max for 3 blade rotor: c</a:t>
            </a:r>
            <a:r>
              <a:rPr lang="en-US" altLang="en-US" sz="1400" b="0" baseline="-25000" dirty="0">
                <a:latin typeface="+mn-lt"/>
              </a:rPr>
              <a:t>p</a:t>
            </a:r>
            <a:r>
              <a:rPr lang="en-US" altLang="en-US" sz="1400" b="0" dirty="0">
                <a:latin typeface="+mn-lt"/>
              </a:rPr>
              <a:t> = 0.47 at  </a:t>
            </a:r>
            <a:r>
              <a:rPr lang="en-US" altLang="en-US" sz="1400" b="0" dirty="0">
                <a:latin typeface="+mn-lt"/>
                <a:sym typeface="Symbol" pitchFamily="18" charset="2"/>
              </a:rPr>
              <a:t> </a:t>
            </a:r>
            <a:r>
              <a:rPr lang="en-US" altLang="en-US" sz="1400" b="0" dirty="0">
                <a:latin typeface="+mn-lt"/>
              </a:rPr>
              <a:t>= 7</a:t>
            </a:r>
          </a:p>
          <a:p>
            <a:pPr lvl="2">
              <a:lnSpc>
                <a:spcPct val="80000"/>
              </a:lnSpc>
              <a:spcBef>
                <a:spcPct val="50000"/>
              </a:spcBef>
              <a:defRPr/>
            </a:pPr>
            <a:r>
              <a:rPr lang="en-US" altLang="en-US" sz="1400" b="0" dirty="0">
                <a:latin typeface="+mn-lt"/>
              </a:rPr>
              <a:t>max for 2 blade rotor: c</a:t>
            </a:r>
            <a:r>
              <a:rPr lang="en-US" altLang="en-US" sz="1400" b="0" baseline="-25000" dirty="0">
                <a:latin typeface="+mn-lt"/>
              </a:rPr>
              <a:t>p</a:t>
            </a:r>
            <a:r>
              <a:rPr lang="en-US" altLang="en-US" sz="1400" b="0" dirty="0">
                <a:latin typeface="+mn-lt"/>
              </a:rPr>
              <a:t> = 0.45 at </a:t>
            </a:r>
            <a:r>
              <a:rPr lang="en-US" altLang="en-US" sz="1400" b="0" dirty="0"/>
              <a:t> </a:t>
            </a:r>
            <a:r>
              <a:rPr lang="en-US" altLang="en-US" sz="1400" b="0" dirty="0">
                <a:sym typeface="Symbol" pitchFamily="18" charset="2"/>
              </a:rPr>
              <a:t></a:t>
            </a:r>
            <a:r>
              <a:rPr lang="en-US" altLang="en-US" sz="1400" b="0" dirty="0"/>
              <a:t> </a:t>
            </a:r>
            <a:r>
              <a:rPr lang="en-US" altLang="en-US" sz="1400" b="0" dirty="0">
                <a:latin typeface="+mn-lt"/>
              </a:rPr>
              <a:t>= 10</a:t>
            </a:r>
          </a:p>
          <a:p>
            <a:pPr lvl="2">
              <a:lnSpc>
                <a:spcPct val="80000"/>
              </a:lnSpc>
              <a:spcBef>
                <a:spcPct val="50000"/>
              </a:spcBef>
              <a:buFontTx/>
              <a:buChar char="•"/>
              <a:defRPr/>
            </a:pPr>
            <a:r>
              <a:rPr lang="en-US" altLang="en-US" sz="1400" b="0" dirty="0">
                <a:latin typeface="+mn-lt"/>
              </a:rPr>
              <a:t> to operate at peak c</a:t>
            </a:r>
            <a:r>
              <a:rPr lang="en-US" altLang="en-US" sz="1400" b="0" baseline="-25000" dirty="0">
                <a:latin typeface="+mn-lt"/>
              </a:rPr>
              <a:t>p</a:t>
            </a:r>
            <a:r>
              <a:rPr lang="en-US" altLang="en-US" sz="1400" b="0" dirty="0">
                <a:latin typeface="+mn-lt"/>
              </a:rPr>
              <a:t> requires variable rotor speed</a:t>
            </a:r>
          </a:p>
          <a:p>
            <a:pPr lvl="2">
              <a:lnSpc>
                <a:spcPct val="80000"/>
              </a:lnSpc>
              <a:spcBef>
                <a:spcPct val="50000"/>
              </a:spcBef>
              <a:buFontTx/>
              <a:buChar char="•"/>
              <a:defRPr/>
            </a:pPr>
            <a:r>
              <a:rPr lang="en-US" altLang="en-US" sz="1400" b="0" dirty="0">
                <a:latin typeface="+mn-lt"/>
              </a:rPr>
              <a:t> 2 blade machine will spin 30% faster, slightly lower c</a:t>
            </a:r>
            <a:r>
              <a:rPr lang="en-US" altLang="en-US" sz="1400" b="0" baseline="-25000" dirty="0">
                <a:latin typeface="+mn-lt"/>
              </a:rPr>
              <a:t>p</a:t>
            </a:r>
          </a:p>
          <a:p>
            <a:pPr lvl="2">
              <a:lnSpc>
                <a:spcPct val="80000"/>
              </a:lnSpc>
              <a:spcBef>
                <a:spcPct val="50000"/>
              </a:spcBef>
              <a:buFontTx/>
              <a:buChar char="•"/>
              <a:defRPr/>
            </a:pPr>
            <a:r>
              <a:rPr lang="en-US" altLang="en-US" sz="1400" b="0" baseline="-25000" dirty="0">
                <a:latin typeface="+mn-lt"/>
              </a:rPr>
              <a:t> </a:t>
            </a:r>
            <a:r>
              <a:rPr lang="en-US" altLang="en-US" sz="1400" b="0" dirty="0">
                <a:latin typeface="+mn-lt"/>
              </a:rPr>
              <a:t>diminishing returns for more than 3 blades</a:t>
            </a:r>
          </a:p>
        </p:txBody>
      </p:sp>
      <p:sp>
        <p:nvSpPr>
          <p:cNvPr id="45061" name="Text Box 7">
            <a:extLst>
              <a:ext uri="{FF2B5EF4-FFF2-40B4-BE49-F238E27FC236}">
                <a16:creationId xmlns:a16="http://schemas.microsoft.com/office/drawing/2014/main" id="{640BB919-4E9A-2565-C618-D4931BE67ADE}"/>
              </a:ext>
            </a:extLst>
          </p:cNvPr>
          <p:cNvSpPr txBox="1">
            <a:spLocks noChangeArrowheads="1"/>
          </p:cNvSpPr>
          <p:nvPr/>
        </p:nvSpPr>
        <p:spPr bwMode="auto">
          <a:xfrm>
            <a:off x="5713945" y="6583818"/>
            <a:ext cx="64780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b="1">
                <a:solidFill>
                  <a:schemeClr val="tx1"/>
                </a:solidFill>
                <a:latin typeface="GE Inspira" panose="020F0603030400020203" pitchFamily="34" charset="0"/>
              </a:defRPr>
            </a:lvl1pPr>
            <a:lvl2pPr marL="742950" indent="-285750" algn="r">
              <a:defRPr b="1">
                <a:solidFill>
                  <a:schemeClr val="tx1"/>
                </a:solidFill>
                <a:latin typeface="GE Inspira" panose="020F0603030400020203" pitchFamily="34" charset="0"/>
              </a:defRPr>
            </a:lvl2pPr>
            <a:lvl3pPr marL="1143000" indent="-228600" algn="r">
              <a:defRPr b="1">
                <a:solidFill>
                  <a:schemeClr val="tx1"/>
                </a:solidFill>
                <a:latin typeface="GE Inspira" panose="020F0603030400020203" pitchFamily="34" charset="0"/>
              </a:defRPr>
            </a:lvl3pPr>
            <a:lvl4pPr marL="1600200" indent="-228600" algn="r">
              <a:defRPr b="1">
                <a:solidFill>
                  <a:schemeClr val="tx1"/>
                </a:solidFill>
                <a:latin typeface="GE Inspira" panose="020F0603030400020203" pitchFamily="34" charset="0"/>
              </a:defRPr>
            </a:lvl4pPr>
            <a:lvl5pPr marL="2057400" indent="-228600" algn="r">
              <a:defRPr b="1">
                <a:solidFill>
                  <a:schemeClr val="tx1"/>
                </a:solidFill>
                <a:latin typeface="GE Inspira" panose="020F0603030400020203" pitchFamily="34" charset="0"/>
              </a:defRPr>
            </a:lvl5pPr>
            <a:lvl6pPr marL="2514600" indent="-228600" algn="r" eaLnBrk="0" fontAlgn="base" hangingPunct="0">
              <a:spcBef>
                <a:spcPct val="0"/>
              </a:spcBef>
              <a:spcAft>
                <a:spcPct val="0"/>
              </a:spcAft>
              <a:defRPr b="1">
                <a:solidFill>
                  <a:schemeClr val="tx1"/>
                </a:solidFill>
                <a:latin typeface="GE Inspira" panose="020F0603030400020203" pitchFamily="34" charset="0"/>
              </a:defRPr>
            </a:lvl6pPr>
            <a:lvl7pPr marL="2971800" indent="-228600" algn="r" eaLnBrk="0" fontAlgn="base" hangingPunct="0">
              <a:spcBef>
                <a:spcPct val="0"/>
              </a:spcBef>
              <a:spcAft>
                <a:spcPct val="0"/>
              </a:spcAft>
              <a:defRPr b="1">
                <a:solidFill>
                  <a:schemeClr val="tx1"/>
                </a:solidFill>
                <a:latin typeface="GE Inspira" panose="020F0603030400020203" pitchFamily="34" charset="0"/>
              </a:defRPr>
            </a:lvl7pPr>
            <a:lvl8pPr marL="3429000" indent="-228600" algn="r" eaLnBrk="0" fontAlgn="base" hangingPunct="0">
              <a:spcBef>
                <a:spcPct val="0"/>
              </a:spcBef>
              <a:spcAft>
                <a:spcPct val="0"/>
              </a:spcAft>
              <a:defRPr b="1">
                <a:solidFill>
                  <a:schemeClr val="tx1"/>
                </a:solidFill>
                <a:latin typeface="GE Inspira" panose="020F0603030400020203" pitchFamily="34" charset="0"/>
              </a:defRPr>
            </a:lvl8pPr>
            <a:lvl9pPr marL="3886200" indent="-228600" algn="r" eaLnBrk="0" fontAlgn="base" hangingPunct="0">
              <a:spcBef>
                <a:spcPct val="0"/>
              </a:spcBef>
              <a:spcAft>
                <a:spcPct val="0"/>
              </a:spcAft>
              <a:defRPr b="1">
                <a:solidFill>
                  <a:schemeClr val="tx1"/>
                </a:solidFill>
                <a:latin typeface="GE Inspira" panose="020F0603030400020203" pitchFamily="34" charset="0"/>
              </a:defRPr>
            </a:lvl9pPr>
          </a:lstStyle>
          <a:p>
            <a:pPr algn="l"/>
            <a:r>
              <a:rPr lang="en-US" altLang="en-US" sz="800" dirty="0">
                <a:solidFill>
                  <a:srgbClr val="000000"/>
                </a:solidFill>
                <a:latin typeface="+mn-lt"/>
                <a:cs typeface="Times New Roman" panose="02020603050405020304" pitchFamily="18" charset="0"/>
              </a:rPr>
              <a:t>Source: “</a:t>
            </a:r>
            <a:r>
              <a:rPr lang="en-US" altLang="en-US" sz="800" dirty="0" err="1">
                <a:solidFill>
                  <a:srgbClr val="000000"/>
                </a:solidFill>
                <a:latin typeface="+mn-lt"/>
                <a:cs typeface="Times New Roman" panose="02020603050405020304" pitchFamily="18" charset="0"/>
              </a:rPr>
              <a:t>Windturbines</a:t>
            </a:r>
            <a:r>
              <a:rPr lang="en-US" altLang="en-US" sz="800" dirty="0">
                <a:solidFill>
                  <a:srgbClr val="000000"/>
                </a:solidFill>
                <a:latin typeface="+mn-lt"/>
                <a:cs typeface="Times New Roman" panose="02020603050405020304" pitchFamily="18" charset="0"/>
              </a:rPr>
              <a:t>: Fundamentals, Technologies, Application and Economics”, </a:t>
            </a:r>
            <a:r>
              <a:rPr lang="en-US" altLang="en-US" sz="800" b="0" dirty="0">
                <a:solidFill>
                  <a:srgbClr val="000000"/>
                </a:solidFill>
                <a:latin typeface="+mn-lt"/>
                <a:cs typeface="Times New Roman" panose="02020603050405020304" pitchFamily="18" charset="0"/>
              </a:rPr>
              <a:t>Erich Hau, ISBN: 3540570640; (April 30, 2000) </a:t>
            </a:r>
            <a:r>
              <a:rPr lang="en-US" altLang="en-US" sz="800" b="0" dirty="0">
                <a:solidFill>
                  <a:srgbClr val="000000"/>
                </a:solidFill>
                <a:latin typeface="+mn-lt"/>
              </a:rPr>
              <a:t> </a:t>
            </a:r>
          </a:p>
        </p:txBody>
      </p:sp>
      <p:pic>
        <p:nvPicPr>
          <p:cNvPr id="45063" name="Picture 3" descr="\\Nsk1lyons01\public\wind\wind_801\images\Fig 5-1 Lyons.jpg">
            <a:extLst>
              <a:ext uri="{FF2B5EF4-FFF2-40B4-BE49-F238E27FC236}">
                <a16:creationId xmlns:a16="http://schemas.microsoft.com/office/drawing/2014/main" id="{4A1BA3DE-A06D-D50A-86DF-E9B2C84F9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914400"/>
            <a:ext cx="3617912" cy="24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4" descr="\\Nsk1lyons01\public\wind\wind_801\images\Fig 5-25 Lyons.jpg">
            <a:extLst>
              <a:ext uri="{FF2B5EF4-FFF2-40B4-BE49-F238E27FC236}">
                <a16:creationId xmlns:a16="http://schemas.microsoft.com/office/drawing/2014/main" id="{5B19547F-1C0F-F88C-5865-BE5C60BD3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444" y="3248818"/>
            <a:ext cx="36576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1">
            <a:extLst>
              <a:ext uri="{FF2B5EF4-FFF2-40B4-BE49-F238E27FC236}">
                <a16:creationId xmlns:a16="http://schemas.microsoft.com/office/drawing/2014/main" id="{51499B02-250D-9300-1CDA-3CCEDF255CE8}"/>
              </a:ext>
            </a:extLst>
          </p:cNvPr>
          <p:cNvSpPr/>
          <p:nvPr/>
        </p:nvSpPr>
        <p:spPr>
          <a:xfrm>
            <a:off x="342900" y="3733800"/>
            <a:ext cx="1104900" cy="1371600"/>
          </a:xfrm>
          <a:prstGeom prst="wedgeRectCallout">
            <a:avLst>
              <a:gd name="adj1" fmla="val 215661"/>
              <a:gd name="adj2" fmla="val -422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3 blades, maximum lift (pitch at minimum)</a:t>
            </a:r>
          </a:p>
        </p:txBody>
      </p:sp>
      <p:cxnSp>
        <p:nvCxnSpPr>
          <p:cNvPr id="4" name="Straight Connector 3">
            <a:extLst>
              <a:ext uri="{FF2B5EF4-FFF2-40B4-BE49-F238E27FC236}">
                <a16:creationId xmlns:a16="http://schemas.microsoft.com/office/drawing/2014/main" id="{3EF3B8A0-ABF0-903B-298E-1D97F6567957}"/>
              </a:ext>
            </a:extLst>
          </p:cNvPr>
          <p:cNvCxnSpPr/>
          <p:nvPr/>
        </p:nvCxnSpPr>
        <p:spPr>
          <a:xfrm>
            <a:off x="3486150" y="3533775"/>
            <a:ext cx="0" cy="24098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peech Bubble: Rectangle 4">
            <a:extLst>
              <a:ext uri="{FF2B5EF4-FFF2-40B4-BE49-F238E27FC236}">
                <a16:creationId xmlns:a16="http://schemas.microsoft.com/office/drawing/2014/main" id="{469593FC-6D18-8C9B-6276-E155EC1C1D63}"/>
              </a:ext>
            </a:extLst>
          </p:cNvPr>
          <p:cNvSpPr/>
          <p:nvPr/>
        </p:nvSpPr>
        <p:spPr>
          <a:xfrm>
            <a:off x="820737" y="5689312"/>
            <a:ext cx="1104899" cy="542925"/>
          </a:xfrm>
          <a:prstGeom prst="wedgeRectCallout">
            <a:avLst>
              <a:gd name="adj1" fmla="val 189800"/>
              <a:gd name="adj2" fmla="val -410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“Best” </a:t>
            </a:r>
            <a:r>
              <a:rPr lang="en-US" altLang="en-US" sz="1600" b="0" dirty="0">
                <a:latin typeface="Symbol" pitchFamily="18" charset="2"/>
              </a:rPr>
              <a:t>l</a:t>
            </a:r>
            <a:r>
              <a:rPr lang="en-US" sz="1600" dirty="0"/>
              <a:t> </a:t>
            </a:r>
          </a:p>
        </p:txBody>
      </p:sp>
      <p:sp>
        <p:nvSpPr>
          <p:cNvPr id="6" name="Arrow: Left 5">
            <a:extLst>
              <a:ext uri="{FF2B5EF4-FFF2-40B4-BE49-F238E27FC236}">
                <a16:creationId xmlns:a16="http://schemas.microsoft.com/office/drawing/2014/main" id="{41C8285D-6A15-BDE1-34D0-84DBFC2012D7}"/>
              </a:ext>
            </a:extLst>
          </p:cNvPr>
          <p:cNvSpPr/>
          <p:nvPr/>
        </p:nvSpPr>
        <p:spPr>
          <a:xfrm>
            <a:off x="2263641" y="5924022"/>
            <a:ext cx="1181100" cy="7738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Rotation slows</a:t>
            </a:r>
          </a:p>
        </p:txBody>
      </p:sp>
      <p:sp>
        <p:nvSpPr>
          <p:cNvPr id="8" name="Arrow: Right 7">
            <a:extLst>
              <a:ext uri="{FF2B5EF4-FFF2-40B4-BE49-F238E27FC236}">
                <a16:creationId xmlns:a16="http://schemas.microsoft.com/office/drawing/2014/main" id="{7E43A281-F23E-BFAD-5865-F5CBE2204859}"/>
              </a:ext>
            </a:extLst>
          </p:cNvPr>
          <p:cNvSpPr/>
          <p:nvPr/>
        </p:nvSpPr>
        <p:spPr>
          <a:xfrm>
            <a:off x="3782746" y="6059943"/>
            <a:ext cx="1731701" cy="523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Rotation speeds up</a:t>
            </a:r>
          </a:p>
        </p:txBody>
      </p:sp>
      <p:sp>
        <p:nvSpPr>
          <p:cNvPr id="9" name="Freeform: Shape 8">
            <a:extLst>
              <a:ext uri="{FF2B5EF4-FFF2-40B4-BE49-F238E27FC236}">
                <a16:creationId xmlns:a16="http://schemas.microsoft.com/office/drawing/2014/main" id="{520F730B-6016-0F89-E8CB-278ECDCBF030}"/>
              </a:ext>
            </a:extLst>
          </p:cNvPr>
          <p:cNvSpPr/>
          <p:nvPr/>
        </p:nvSpPr>
        <p:spPr>
          <a:xfrm>
            <a:off x="2551399" y="3639476"/>
            <a:ext cx="2033982" cy="1971818"/>
          </a:xfrm>
          <a:custGeom>
            <a:avLst/>
            <a:gdLst>
              <a:gd name="connsiteX0" fmla="*/ 0 w 2033982"/>
              <a:gd name="connsiteY0" fmla="*/ 1953976 h 1971818"/>
              <a:gd name="connsiteX1" fmla="*/ 205182 w 2033982"/>
              <a:gd name="connsiteY1" fmla="*/ 1958436 h 1971818"/>
              <a:gd name="connsiteX2" fmla="*/ 325616 w 2033982"/>
              <a:gd name="connsiteY2" fmla="*/ 1860305 h 1971818"/>
              <a:gd name="connsiteX3" fmla="*/ 437128 w 2033982"/>
              <a:gd name="connsiteY3" fmla="*/ 1650663 h 1971818"/>
              <a:gd name="connsiteX4" fmla="*/ 504035 w 2033982"/>
              <a:gd name="connsiteY4" fmla="*/ 1400875 h 1971818"/>
              <a:gd name="connsiteX5" fmla="*/ 566482 w 2033982"/>
              <a:gd name="connsiteY5" fmla="*/ 892380 h 1971818"/>
              <a:gd name="connsiteX6" fmla="*/ 620008 w 2033982"/>
              <a:gd name="connsiteY6" fmla="*/ 553383 h 1971818"/>
              <a:gd name="connsiteX7" fmla="*/ 682455 w 2033982"/>
              <a:gd name="connsiteY7" fmla="*/ 325898 h 1971818"/>
              <a:gd name="connsiteX8" fmla="*/ 767204 w 2033982"/>
              <a:gd name="connsiteY8" fmla="*/ 147478 h 1971818"/>
              <a:gd name="connsiteX9" fmla="*/ 874256 w 2033982"/>
              <a:gd name="connsiteY9" fmla="*/ 44887 h 1971818"/>
              <a:gd name="connsiteX10" fmla="*/ 959005 w 2033982"/>
              <a:gd name="connsiteY10" fmla="*/ 4743 h 1971818"/>
              <a:gd name="connsiteX11" fmla="*/ 1034833 w 2033982"/>
              <a:gd name="connsiteY11" fmla="*/ 4743 h 1971818"/>
              <a:gd name="connsiteX12" fmla="*/ 1124043 w 2033982"/>
              <a:gd name="connsiteY12" fmla="*/ 40426 h 1971818"/>
              <a:gd name="connsiteX13" fmla="*/ 1208792 w 2033982"/>
              <a:gd name="connsiteY13" fmla="*/ 129636 h 1971818"/>
              <a:gd name="connsiteX14" fmla="*/ 1364909 w 2033982"/>
              <a:gd name="connsiteY14" fmla="*/ 339279 h 1971818"/>
              <a:gd name="connsiteX15" fmla="*/ 1498724 w 2033982"/>
              <a:gd name="connsiteY15" fmla="*/ 575685 h 1971818"/>
              <a:gd name="connsiteX16" fmla="*/ 1628078 w 2033982"/>
              <a:gd name="connsiteY16" fmla="*/ 852235 h 1971818"/>
              <a:gd name="connsiteX17" fmla="*/ 1793116 w 2033982"/>
              <a:gd name="connsiteY17" fmla="*/ 1240298 h 1971818"/>
              <a:gd name="connsiteX18" fmla="*/ 1895707 w 2033982"/>
              <a:gd name="connsiteY18" fmla="*/ 1516848 h 1971818"/>
              <a:gd name="connsiteX19" fmla="*/ 2033982 w 2033982"/>
              <a:gd name="connsiteY19" fmla="*/ 1971818 h 197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3982" h="1971818">
                <a:moveTo>
                  <a:pt x="0" y="1953976"/>
                </a:moveTo>
                <a:cubicBezTo>
                  <a:pt x="75456" y="1964012"/>
                  <a:pt x="150913" y="1974048"/>
                  <a:pt x="205182" y="1958436"/>
                </a:cubicBezTo>
                <a:cubicBezTo>
                  <a:pt x="259451" y="1942824"/>
                  <a:pt x="286958" y="1911600"/>
                  <a:pt x="325616" y="1860305"/>
                </a:cubicBezTo>
                <a:cubicBezTo>
                  <a:pt x="364274" y="1809009"/>
                  <a:pt x="407392" y="1727235"/>
                  <a:pt x="437128" y="1650663"/>
                </a:cubicBezTo>
                <a:cubicBezTo>
                  <a:pt x="466864" y="1574091"/>
                  <a:pt x="482476" y="1527255"/>
                  <a:pt x="504035" y="1400875"/>
                </a:cubicBezTo>
                <a:cubicBezTo>
                  <a:pt x="525594" y="1274495"/>
                  <a:pt x="547153" y="1033629"/>
                  <a:pt x="566482" y="892380"/>
                </a:cubicBezTo>
                <a:cubicBezTo>
                  <a:pt x="585811" y="751131"/>
                  <a:pt x="600679" y="647797"/>
                  <a:pt x="620008" y="553383"/>
                </a:cubicBezTo>
                <a:cubicBezTo>
                  <a:pt x="639337" y="458969"/>
                  <a:pt x="657922" y="393549"/>
                  <a:pt x="682455" y="325898"/>
                </a:cubicBezTo>
                <a:cubicBezTo>
                  <a:pt x="706988" y="258247"/>
                  <a:pt x="735237" y="194313"/>
                  <a:pt x="767204" y="147478"/>
                </a:cubicBezTo>
                <a:cubicBezTo>
                  <a:pt x="799171" y="100643"/>
                  <a:pt x="842289" y="68676"/>
                  <a:pt x="874256" y="44887"/>
                </a:cubicBezTo>
                <a:cubicBezTo>
                  <a:pt x="906223" y="21098"/>
                  <a:pt x="932242" y="11434"/>
                  <a:pt x="959005" y="4743"/>
                </a:cubicBezTo>
                <a:cubicBezTo>
                  <a:pt x="985768" y="-1948"/>
                  <a:pt x="1007327" y="-1204"/>
                  <a:pt x="1034833" y="4743"/>
                </a:cubicBezTo>
                <a:cubicBezTo>
                  <a:pt x="1062339" y="10690"/>
                  <a:pt x="1095050" y="19611"/>
                  <a:pt x="1124043" y="40426"/>
                </a:cubicBezTo>
                <a:cubicBezTo>
                  <a:pt x="1153036" y="61241"/>
                  <a:pt x="1168648" y="79827"/>
                  <a:pt x="1208792" y="129636"/>
                </a:cubicBezTo>
                <a:cubicBezTo>
                  <a:pt x="1248936" y="179445"/>
                  <a:pt x="1316587" y="264937"/>
                  <a:pt x="1364909" y="339279"/>
                </a:cubicBezTo>
                <a:cubicBezTo>
                  <a:pt x="1413231" y="413620"/>
                  <a:pt x="1454863" y="490192"/>
                  <a:pt x="1498724" y="575685"/>
                </a:cubicBezTo>
                <a:cubicBezTo>
                  <a:pt x="1542585" y="661178"/>
                  <a:pt x="1579013" y="741466"/>
                  <a:pt x="1628078" y="852235"/>
                </a:cubicBezTo>
                <a:cubicBezTo>
                  <a:pt x="1677143" y="963004"/>
                  <a:pt x="1748511" y="1129529"/>
                  <a:pt x="1793116" y="1240298"/>
                </a:cubicBezTo>
                <a:cubicBezTo>
                  <a:pt x="1837721" y="1351067"/>
                  <a:pt x="1855563" y="1394928"/>
                  <a:pt x="1895707" y="1516848"/>
                </a:cubicBezTo>
                <a:cubicBezTo>
                  <a:pt x="1935851" y="1638768"/>
                  <a:pt x="1984916" y="1805293"/>
                  <a:pt x="2033982" y="1971818"/>
                </a:cubicBezTo>
              </a:path>
            </a:pathLst>
          </a:cu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BE504262-0F46-5500-D9DD-0208BC889C50}"/>
              </a:ext>
            </a:extLst>
          </p:cNvPr>
          <p:cNvSpPr/>
          <p:nvPr/>
        </p:nvSpPr>
        <p:spPr>
          <a:xfrm>
            <a:off x="5628640" y="3952240"/>
            <a:ext cx="477520" cy="975360"/>
          </a:xfrm>
          <a:prstGeom prs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Speech Bubble: Rectangle 6">
            <a:extLst>
              <a:ext uri="{FF2B5EF4-FFF2-40B4-BE49-F238E27FC236}">
                <a16:creationId xmlns:a16="http://schemas.microsoft.com/office/drawing/2014/main" id="{2D80A210-B8FB-CBA9-5C6A-4CFC5BD99A94}"/>
              </a:ext>
            </a:extLst>
          </p:cNvPr>
          <p:cNvSpPr/>
          <p:nvPr/>
        </p:nvSpPr>
        <p:spPr>
          <a:xfrm>
            <a:off x="8307824" y="5631563"/>
            <a:ext cx="2725936" cy="880997"/>
          </a:xfrm>
          <a:prstGeom prst="wedgeRectCallout">
            <a:avLst>
              <a:gd name="adj1" fmla="val -168880"/>
              <a:gd name="adj2" fmla="val -1256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Family of representative Cp curves for 1, 2, 3 and 4 bladed wind turbines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55DEDE91-C9D8-D6B7-A5EB-1B6FB0D17F7F}"/>
              </a:ext>
            </a:extLst>
          </p:cNvPr>
          <p:cNvSpPr>
            <a:spLocks noGrp="1" noChangeArrowheads="1"/>
          </p:cNvSpPr>
          <p:nvPr>
            <p:ph type="body" idx="1"/>
          </p:nvPr>
        </p:nvSpPr>
        <p:spPr bwMode="auto">
          <a:xfrm>
            <a:off x="746126" y="1597025"/>
            <a:ext cx="8459787"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a:lnSpc>
                <a:spcPct val="80000"/>
              </a:lnSpc>
            </a:pPr>
            <a:r>
              <a:rPr lang="en-US" altLang="en-US" sz="1600" b="1" dirty="0"/>
              <a:t>Type 1</a:t>
            </a:r>
            <a:r>
              <a:rPr lang="en-US" altLang="en-US" sz="1600" dirty="0"/>
              <a:t> – Squirrel-cage induction generator</a:t>
            </a:r>
            <a:br>
              <a:rPr lang="en-US" altLang="en-US" sz="1600" dirty="0"/>
            </a:br>
            <a:br>
              <a:rPr lang="en-US" altLang="en-US" sz="1600" dirty="0"/>
            </a:br>
            <a:br>
              <a:rPr lang="en-US" altLang="en-US" sz="1600" dirty="0"/>
            </a:br>
            <a:endParaRPr lang="en-US" altLang="en-US" sz="1600" dirty="0"/>
          </a:p>
          <a:p>
            <a:pPr lvl="1">
              <a:lnSpc>
                <a:spcPct val="80000"/>
              </a:lnSpc>
            </a:pPr>
            <a:r>
              <a:rPr lang="en-US" altLang="en-US" sz="1600" b="1" dirty="0"/>
              <a:t>Type 2</a:t>
            </a:r>
            <a:r>
              <a:rPr lang="en-US" altLang="en-US" sz="1600" dirty="0"/>
              <a:t> – Wound rotor induction generator with variable rotor resistance</a:t>
            </a:r>
            <a:br>
              <a:rPr lang="en-US" altLang="en-US" sz="1600" dirty="0"/>
            </a:br>
            <a:br>
              <a:rPr lang="en-US" altLang="en-US" sz="2000" dirty="0"/>
            </a:br>
            <a:br>
              <a:rPr lang="en-US" altLang="en-US" sz="2000" dirty="0"/>
            </a:br>
            <a:br>
              <a:rPr lang="en-US" altLang="en-US" sz="2000" dirty="0"/>
            </a:br>
            <a:endParaRPr lang="en-US" altLang="en-US" sz="2000" dirty="0"/>
          </a:p>
          <a:p>
            <a:pPr lvl="1">
              <a:lnSpc>
                <a:spcPct val="80000"/>
              </a:lnSpc>
            </a:pPr>
            <a:r>
              <a:rPr lang="en-US" altLang="en-US" sz="2000" b="1" dirty="0"/>
              <a:t>Type 3</a:t>
            </a:r>
            <a:r>
              <a:rPr lang="en-US" altLang="en-US" sz="2000" dirty="0"/>
              <a:t> – Doubly-fed asynchronous generator  (DFIG)</a:t>
            </a:r>
            <a:br>
              <a:rPr lang="en-US" altLang="en-US" sz="2000" dirty="0"/>
            </a:br>
            <a:br>
              <a:rPr lang="en-US" altLang="en-US" sz="2000" dirty="0"/>
            </a:br>
            <a:br>
              <a:rPr lang="en-US" altLang="en-US" sz="2000" dirty="0"/>
            </a:br>
            <a:endParaRPr lang="en-US" altLang="en-US" sz="2000" dirty="0"/>
          </a:p>
          <a:p>
            <a:pPr lvl="1">
              <a:lnSpc>
                <a:spcPct val="80000"/>
              </a:lnSpc>
            </a:pPr>
            <a:r>
              <a:rPr lang="en-US" altLang="en-US" sz="2000" b="1" dirty="0"/>
              <a:t>Type 4 </a:t>
            </a:r>
            <a:r>
              <a:rPr lang="en-US" altLang="en-US" sz="2000" dirty="0"/>
              <a:t>– Full converter interface</a:t>
            </a:r>
          </a:p>
          <a:p>
            <a:pPr lvl="1">
              <a:lnSpc>
                <a:spcPct val="80000"/>
              </a:lnSpc>
            </a:pPr>
            <a:endParaRPr lang="en-US" altLang="en-US" sz="2000" dirty="0"/>
          </a:p>
          <a:p>
            <a:pPr lvl="1">
              <a:lnSpc>
                <a:spcPct val="80000"/>
              </a:lnSpc>
            </a:pPr>
            <a:endParaRPr lang="en-US" altLang="en-US" sz="2000" dirty="0"/>
          </a:p>
          <a:p>
            <a:pPr lvl="1">
              <a:lnSpc>
                <a:spcPct val="80000"/>
              </a:lnSpc>
            </a:pPr>
            <a:r>
              <a:rPr lang="en-US" altLang="en-US" sz="2000" b="1" dirty="0"/>
              <a:t>Type 5</a:t>
            </a:r>
            <a:r>
              <a:rPr lang="en-US" altLang="en-US" sz="2000" dirty="0"/>
              <a:t> – synchronous generator; mechanical slip</a:t>
            </a:r>
          </a:p>
          <a:p>
            <a:pPr>
              <a:lnSpc>
                <a:spcPct val="80000"/>
              </a:lnSpc>
            </a:pPr>
            <a:endParaRPr lang="en-US" altLang="en-US" sz="1800" dirty="0"/>
          </a:p>
        </p:txBody>
      </p:sp>
      <p:pic>
        <p:nvPicPr>
          <p:cNvPr id="83972" name="Picture 4">
            <a:extLst>
              <a:ext uri="{FF2B5EF4-FFF2-40B4-BE49-F238E27FC236}">
                <a16:creationId xmlns:a16="http://schemas.microsoft.com/office/drawing/2014/main" id="{3105BA7D-8DBD-8E6B-2893-527C7031E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014" y="1266033"/>
            <a:ext cx="16954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a:extLst>
              <a:ext uri="{FF2B5EF4-FFF2-40B4-BE49-F238E27FC236}">
                <a16:creationId xmlns:a16="http://schemas.microsoft.com/office/drawing/2014/main" id="{1E95DD5F-1FA5-3C9B-F6B6-2F0DB649B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993" y="1683547"/>
            <a:ext cx="21336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6">
            <a:extLst>
              <a:ext uri="{FF2B5EF4-FFF2-40B4-BE49-F238E27FC236}">
                <a16:creationId xmlns:a16="http://schemas.microsoft.com/office/drawing/2014/main" id="{A6F16C4C-AE14-CF85-4711-40B620DF1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780" y="3455590"/>
            <a:ext cx="21621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7">
            <a:extLst>
              <a:ext uri="{FF2B5EF4-FFF2-40B4-BE49-F238E27FC236}">
                <a16:creationId xmlns:a16="http://schemas.microsoft.com/office/drawing/2014/main" id="{A1AC8F96-BB21-8865-1140-45B312E81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4782" y="5020466"/>
            <a:ext cx="1971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0FF1155-B176-93D1-56B0-2694EF24D118}"/>
              </a:ext>
            </a:extLst>
          </p:cNvPr>
          <p:cNvSpPr/>
          <p:nvPr/>
        </p:nvSpPr>
        <p:spPr>
          <a:xfrm>
            <a:off x="1193006" y="1238250"/>
            <a:ext cx="10046494" cy="1921661"/>
          </a:xfrm>
          <a:prstGeom prst="rect">
            <a:avLst/>
          </a:prstGeom>
          <a:solidFill>
            <a:srgbClr val="383CE6">
              <a:alpha val="3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970" name="Rectangle 2">
            <a:extLst>
              <a:ext uri="{FF2B5EF4-FFF2-40B4-BE49-F238E27FC236}">
                <a16:creationId xmlns:a16="http://schemas.microsoft.com/office/drawing/2014/main" id="{926A381D-1789-3A61-DBCD-C3A2F02278AF}"/>
              </a:ext>
            </a:extLst>
          </p:cNvPr>
          <p:cNvSpPr>
            <a:spLocks noGrp="1" noChangeArrowheads="1"/>
          </p:cNvSpPr>
          <p:nvPr>
            <p:ph type="title"/>
          </p:nvPr>
        </p:nvSpPr>
        <p:spPr>
          <a:xfrm>
            <a:off x="746126" y="291707"/>
            <a:ext cx="8459788" cy="876300"/>
          </a:xfrm>
        </p:spPr>
        <p:txBody>
          <a:bodyPr>
            <a:noAutofit/>
          </a:bodyPr>
          <a:lstStyle/>
          <a:p>
            <a:r>
              <a:rPr lang="en-US" altLang="en-US" sz="3200" dirty="0"/>
              <a:t>Wind Turbine Generator: </a:t>
            </a:r>
            <a:br>
              <a:rPr lang="en-US" altLang="en-US" sz="3200" dirty="0"/>
            </a:br>
            <a:r>
              <a:rPr lang="en-US" altLang="en-US" sz="3200" dirty="0"/>
              <a:t>allowing the turbine speed to vary</a:t>
            </a:r>
          </a:p>
        </p:txBody>
      </p:sp>
      <p:cxnSp>
        <p:nvCxnSpPr>
          <p:cNvPr id="4" name="Straight Connector 3">
            <a:extLst>
              <a:ext uri="{FF2B5EF4-FFF2-40B4-BE49-F238E27FC236}">
                <a16:creationId xmlns:a16="http://schemas.microsoft.com/office/drawing/2014/main" id="{0A365330-6432-55C1-886D-FCA607138528}"/>
              </a:ext>
            </a:extLst>
          </p:cNvPr>
          <p:cNvCxnSpPr/>
          <p:nvPr/>
        </p:nvCxnSpPr>
        <p:spPr>
          <a:xfrm flipV="1">
            <a:off x="1178560" y="1259840"/>
            <a:ext cx="10038080" cy="187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34950" y="-194469"/>
            <a:ext cx="10515600" cy="1325563"/>
          </a:xfrm>
        </p:spPr>
        <p:txBody>
          <a:bodyPr/>
          <a:lstStyle/>
          <a:p>
            <a:r>
              <a:rPr lang="en-US" altLang="en-US" dirty="0">
                <a:latin typeface="+mn-lt"/>
              </a:rPr>
              <a:t>Rotor speed basics are the same</a:t>
            </a:r>
          </a:p>
        </p:txBody>
      </p:sp>
      <p:graphicFrame>
        <p:nvGraphicFramePr>
          <p:cNvPr id="113667" name="Object 3"/>
          <p:cNvGraphicFramePr>
            <a:graphicFrameLocks noGrp="1" noChangeAspect="1"/>
          </p:cNvGraphicFramePr>
          <p:nvPr>
            <p:ph idx="4294967295"/>
            <p:extLst>
              <p:ext uri="{D42A27DB-BD31-4B8C-83A1-F6EECF244321}">
                <p14:modId xmlns:p14="http://schemas.microsoft.com/office/powerpoint/2010/main" val="257977285"/>
              </p:ext>
            </p:extLst>
          </p:nvPr>
        </p:nvGraphicFramePr>
        <p:xfrm>
          <a:off x="1435050" y="1374652"/>
          <a:ext cx="7772400" cy="2974975"/>
        </p:xfrm>
        <a:graphic>
          <a:graphicData uri="http://schemas.openxmlformats.org/presentationml/2006/ole">
            <mc:AlternateContent xmlns:mc="http://schemas.openxmlformats.org/markup-compatibility/2006">
              <mc:Choice xmlns:v="urn:schemas-microsoft-com:vml" Requires="v">
                <p:oleObj name="Bitmap Image" r:id="rId2" imgW="7838095" imgH="3000000" progId="Paint.Picture">
                  <p:embed/>
                </p:oleObj>
              </mc:Choice>
              <mc:Fallback>
                <p:oleObj name="Bitmap Image" r:id="rId2" imgW="7838095" imgH="3000000" progId="Paint.Picture">
                  <p:embed/>
                  <p:pic>
                    <p:nvPicPr>
                      <p:cNvPr id="113667"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50" y="1374652"/>
                        <a:ext cx="7772400" cy="297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3668" name="Object 4"/>
          <p:cNvGraphicFramePr>
            <a:graphicFrameLocks noChangeAspect="1"/>
          </p:cNvGraphicFramePr>
          <p:nvPr>
            <p:extLst>
              <p:ext uri="{D42A27DB-BD31-4B8C-83A1-F6EECF244321}">
                <p14:modId xmlns:p14="http://schemas.microsoft.com/office/powerpoint/2010/main" val="2848370226"/>
              </p:ext>
            </p:extLst>
          </p:nvPr>
        </p:nvGraphicFramePr>
        <p:xfrm>
          <a:off x="2724945" y="4349627"/>
          <a:ext cx="3354387" cy="1039812"/>
        </p:xfrm>
        <a:graphic>
          <a:graphicData uri="http://schemas.openxmlformats.org/presentationml/2006/ole">
            <mc:AlternateContent xmlns:mc="http://schemas.openxmlformats.org/markup-compatibility/2006">
              <mc:Choice xmlns:v="urn:schemas-microsoft-com:vml" Requires="v">
                <p:oleObj name="Equation" r:id="rId4" imgW="1269449" imgH="393529" progId="Equation.3">
                  <p:embed/>
                </p:oleObj>
              </mc:Choice>
              <mc:Fallback>
                <p:oleObj name="Equation" r:id="rId4" imgW="1269449" imgH="393529" progId="Equation.3">
                  <p:embed/>
                  <p:pic>
                    <p:nvPicPr>
                      <p:cNvPr id="1136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945" y="4349627"/>
                        <a:ext cx="3354387" cy="103981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69" name="Rectangle 5"/>
          <p:cNvSpPr>
            <a:spLocks noChangeArrowheads="1"/>
          </p:cNvSpPr>
          <p:nvPr/>
        </p:nvSpPr>
        <p:spPr bwMode="auto">
          <a:xfrm>
            <a:off x="6908525" y="1134289"/>
            <a:ext cx="120065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50000"/>
              </a:spcBef>
              <a:buClr>
                <a:srgbClr val="004880"/>
              </a:buClr>
              <a:defRPr sz="3200">
                <a:solidFill>
                  <a:srgbClr val="1E4191"/>
                </a:solidFill>
                <a:latin typeface="GE Inspira" panose="020F0603030400020203" pitchFamily="34" charset="0"/>
              </a:defRPr>
            </a:lvl1pPr>
            <a:lvl2pPr marL="742950" indent="-285750">
              <a:lnSpc>
                <a:spcPct val="90000"/>
              </a:lnSpc>
              <a:spcBef>
                <a:spcPct val="30000"/>
              </a:spcBef>
              <a:buClr>
                <a:srgbClr val="004880"/>
              </a:buClr>
              <a:buFont typeface="GE Inspira" panose="020F0603030400020203" pitchFamily="34" charset="0"/>
              <a:buChar char="•"/>
              <a:defRPr sz="3200">
                <a:solidFill>
                  <a:srgbClr val="1E4191"/>
                </a:solidFill>
                <a:latin typeface="GE Inspira" panose="020F0603030400020203" pitchFamily="34" charset="0"/>
              </a:defRPr>
            </a:lvl2pPr>
            <a:lvl3pPr marL="1143000" indent="-228600">
              <a:lnSpc>
                <a:spcPct val="90000"/>
              </a:lnSpc>
              <a:spcBef>
                <a:spcPct val="20000"/>
              </a:spcBef>
              <a:buClr>
                <a:srgbClr val="004880"/>
              </a:buClr>
              <a:buChar char="–"/>
              <a:defRPr sz="3200">
                <a:solidFill>
                  <a:srgbClr val="1E4191"/>
                </a:solidFill>
                <a:latin typeface="GE Inspira" panose="020F0603030400020203" pitchFamily="34" charset="0"/>
              </a:defRPr>
            </a:lvl3pPr>
            <a:lvl4pPr marL="1600200" indent="-228600">
              <a:lnSpc>
                <a:spcPct val="90000"/>
              </a:lnSpc>
              <a:spcBef>
                <a:spcPct val="10000"/>
              </a:spcBef>
              <a:buClr>
                <a:srgbClr val="004880"/>
              </a:buClr>
              <a:buChar char="–"/>
              <a:defRPr sz="3200">
                <a:solidFill>
                  <a:srgbClr val="1E4191"/>
                </a:solidFill>
                <a:latin typeface="GE Inspira" panose="020F0603030400020203" pitchFamily="34" charset="0"/>
              </a:defRPr>
            </a:lvl4pPr>
            <a:lvl5pPr marL="2057400" indent="-228600">
              <a:lnSpc>
                <a:spcPct val="90000"/>
              </a:lnSpc>
              <a:buClr>
                <a:srgbClr val="004880"/>
              </a:buClr>
              <a:buChar char="–"/>
              <a:defRPr sz="3200">
                <a:solidFill>
                  <a:srgbClr val="1E4191"/>
                </a:solidFill>
                <a:latin typeface="GE Inspira" panose="020F0603030400020203" pitchFamily="34" charset="0"/>
              </a:defRPr>
            </a:lvl5pPr>
            <a:lvl6pPr marL="25146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6pPr>
            <a:lvl7pPr marL="29718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7pPr>
            <a:lvl8pPr marL="34290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8pPr>
            <a:lvl9pPr marL="38862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9pPr>
          </a:lstStyle>
          <a:p>
            <a:pPr>
              <a:lnSpc>
                <a:spcPct val="100000"/>
              </a:lnSpc>
              <a:spcBef>
                <a:spcPct val="0"/>
              </a:spcBef>
              <a:buClrTx/>
              <a:defRPr/>
            </a:pPr>
            <a:r>
              <a:rPr lang="en-US" altLang="en-US" sz="1800" b="1" kern="0" dirty="0">
                <a:solidFill>
                  <a:schemeClr val="tx1"/>
                </a:solidFill>
                <a:latin typeface="+mn-lt"/>
              </a:rPr>
              <a:t>Electrical </a:t>
            </a:r>
          </a:p>
          <a:p>
            <a:pPr>
              <a:lnSpc>
                <a:spcPct val="100000"/>
              </a:lnSpc>
              <a:spcBef>
                <a:spcPct val="0"/>
              </a:spcBef>
              <a:buClrTx/>
              <a:defRPr/>
            </a:pPr>
            <a:r>
              <a:rPr lang="en-US" altLang="en-US" sz="1800" b="1" kern="0" dirty="0">
                <a:solidFill>
                  <a:schemeClr val="tx1"/>
                </a:solidFill>
                <a:latin typeface="+mn-lt"/>
              </a:rPr>
              <a:t>Torque,  </a:t>
            </a:r>
            <a:r>
              <a:rPr lang="en-US" altLang="en-US" sz="1800" b="1" kern="0" dirty="0" err="1">
                <a:solidFill>
                  <a:schemeClr val="tx1"/>
                </a:solidFill>
                <a:latin typeface="+mn-lt"/>
              </a:rPr>
              <a:t>T</a:t>
            </a:r>
            <a:r>
              <a:rPr lang="en-US" altLang="en-US" sz="1800" b="1" kern="0" baseline="-25000" dirty="0" err="1">
                <a:solidFill>
                  <a:schemeClr val="tx1"/>
                </a:solidFill>
                <a:latin typeface="+mn-lt"/>
              </a:rPr>
              <a:t>e</a:t>
            </a:r>
            <a:endParaRPr lang="en-US" altLang="en-US" sz="1800" b="1" kern="0" baseline="-25000" dirty="0">
              <a:solidFill>
                <a:schemeClr val="tx1"/>
              </a:solidFill>
              <a:latin typeface="+mn-lt"/>
            </a:endParaRPr>
          </a:p>
        </p:txBody>
      </p:sp>
      <p:sp>
        <p:nvSpPr>
          <p:cNvPr id="113670" name="Rectangle 6"/>
          <p:cNvSpPr>
            <a:spLocks noChangeArrowheads="1"/>
          </p:cNvSpPr>
          <p:nvPr/>
        </p:nvSpPr>
        <p:spPr bwMode="auto">
          <a:xfrm>
            <a:off x="3756325" y="1131094"/>
            <a:ext cx="130805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50000"/>
              </a:spcBef>
              <a:buClr>
                <a:srgbClr val="004880"/>
              </a:buClr>
              <a:defRPr sz="3200">
                <a:solidFill>
                  <a:srgbClr val="1E4191"/>
                </a:solidFill>
                <a:latin typeface="GE Inspira" panose="020F0603030400020203" pitchFamily="34" charset="0"/>
              </a:defRPr>
            </a:lvl1pPr>
            <a:lvl2pPr marL="742950" indent="-285750">
              <a:lnSpc>
                <a:spcPct val="90000"/>
              </a:lnSpc>
              <a:spcBef>
                <a:spcPct val="30000"/>
              </a:spcBef>
              <a:buClr>
                <a:srgbClr val="004880"/>
              </a:buClr>
              <a:buFont typeface="GE Inspira" panose="020F0603030400020203" pitchFamily="34" charset="0"/>
              <a:buChar char="•"/>
              <a:defRPr sz="3200">
                <a:solidFill>
                  <a:srgbClr val="1E4191"/>
                </a:solidFill>
                <a:latin typeface="GE Inspira" panose="020F0603030400020203" pitchFamily="34" charset="0"/>
              </a:defRPr>
            </a:lvl2pPr>
            <a:lvl3pPr marL="1143000" indent="-228600">
              <a:lnSpc>
                <a:spcPct val="90000"/>
              </a:lnSpc>
              <a:spcBef>
                <a:spcPct val="20000"/>
              </a:spcBef>
              <a:buClr>
                <a:srgbClr val="004880"/>
              </a:buClr>
              <a:buChar char="–"/>
              <a:defRPr sz="3200">
                <a:solidFill>
                  <a:srgbClr val="1E4191"/>
                </a:solidFill>
                <a:latin typeface="GE Inspira" panose="020F0603030400020203" pitchFamily="34" charset="0"/>
              </a:defRPr>
            </a:lvl3pPr>
            <a:lvl4pPr marL="1600200" indent="-228600">
              <a:lnSpc>
                <a:spcPct val="90000"/>
              </a:lnSpc>
              <a:spcBef>
                <a:spcPct val="10000"/>
              </a:spcBef>
              <a:buClr>
                <a:srgbClr val="004880"/>
              </a:buClr>
              <a:buChar char="–"/>
              <a:defRPr sz="3200">
                <a:solidFill>
                  <a:srgbClr val="1E4191"/>
                </a:solidFill>
                <a:latin typeface="GE Inspira" panose="020F0603030400020203" pitchFamily="34" charset="0"/>
              </a:defRPr>
            </a:lvl4pPr>
            <a:lvl5pPr marL="2057400" indent="-228600">
              <a:lnSpc>
                <a:spcPct val="90000"/>
              </a:lnSpc>
              <a:buClr>
                <a:srgbClr val="004880"/>
              </a:buClr>
              <a:buChar char="–"/>
              <a:defRPr sz="3200">
                <a:solidFill>
                  <a:srgbClr val="1E4191"/>
                </a:solidFill>
                <a:latin typeface="GE Inspira" panose="020F0603030400020203" pitchFamily="34" charset="0"/>
              </a:defRPr>
            </a:lvl5pPr>
            <a:lvl6pPr marL="25146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6pPr>
            <a:lvl7pPr marL="29718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7pPr>
            <a:lvl8pPr marL="34290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8pPr>
            <a:lvl9pPr marL="38862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9pPr>
          </a:lstStyle>
          <a:p>
            <a:pPr>
              <a:lnSpc>
                <a:spcPct val="100000"/>
              </a:lnSpc>
              <a:spcBef>
                <a:spcPct val="0"/>
              </a:spcBef>
              <a:buClrTx/>
              <a:defRPr/>
            </a:pPr>
            <a:r>
              <a:rPr lang="en-US" altLang="en-US" sz="1800" b="1" kern="0" dirty="0">
                <a:solidFill>
                  <a:schemeClr val="tx1"/>
                </a:solidFill>
                <a:latin typeface="+mn-lt"/>
              </a:rPr>
              <a:t>Mechanical </a:t>
            </a:r>
          </a:p>
          <a:p>
            <a:pPr>
              <a:lnSpc>
                <a:spcPct val="100000"/>
              </a:lnSpc>
              <a:spcBef>
                <a:spcPct val="0"/>
              </a:spcBef>
              <a:buClrTx/>
              <a:defRPr/>
            </a:pPr>
            <a:r>
              <a:rPr lang="en-US" altLang="en-US" sz="1800" b="1" kern="0" dirty="0">
                <a:solidFill>
                  <a:schemeClr val="tx1"/>
                </a:solidFill>
                <a:latin typeface="+mn-lt"/>
              </a:rPr>
              <a:t>Torque,  T</a:t>
            </a:r>
            <a:r>
              <a:rPr lang="en-US" altLang="en-US" sz="1800" b="1" kern="0" baseline="-25000" dirty="0">
                <a:solidFill>
                  <a:schemeClr val="tx1"/>
                </a:solidFill>
                <a:latin typeface="+mn-lt"/>
              </a:rPr>
              <a:t>m</a:t>
            </a:r>
          </a:p>
        </p:txBody>
      </p:sp>
      <p:sp>
        <p:nvSpPr>
          <p:cNvPr id="113671" name="AutoShape 7"/>
          <p:cNvSpPr>
            <a:spLocks noChangeArrowheads="1"/>
          </p:cNvSpPr>
          <p:nvPr/>
        </p:nvSpPr>
        <p:spPr bwMode="auto">
          <a:xfrm rot="-5400000">
            <a:off x="4313238" y="2273301"/>
            <a:ext cx="2359025" cy="635000"/>
          </a:xfrm>
          <a:prstGeom prst="curvedUpArrow">
            <a:avLst>
              <a:gd name="adj1" fmla="val 74300"/>
              <a:gd name="adj2" fmla="val 148600"/>
              <a:gd name="adj3" fmla="val 567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lr>
                <a:srgbClr val="004880"/>
              </a:buClr>
              <a:defRPr sz="3200">
                <a:solidFill>
                  <a:srgbClr val="1E4191"/>
                </a:solidFill>
                <a:latin typeface="GE Inspira" panose="020F0603030400020203" pitchFamily="34" charset="0"/>
              </a:defRPr>
            </a:lvl1pPr>
            <a:lvl2pPr marL="742950" indent="-285750">
              <a:lnSpc>
                <a:spcPct val="90000"/>
              </a:lnSpc>
              <a:spcBef>
                <a:spcPct val="30000"/>
              </a:spcBef>
              <a:buClr>
                <a:srgbClr val="004880"/>
              </a:buClr>
              <a:buFont typeface="GE Inspira" panose="020F0603030400020203" pitchFamily="34" charset="0"/>
              <a:buChar char="•"/>
              <a:defRPr sz="3200">
                <a:solidFill>
                  <a:srgbClr val="1E4191"/>
                </a:solidFill>
                <a:latin typeface="GE Inspira" panose="020F0603030400020203" pitchFamily="34" charset="0"/>
              </a:defRPr>
            </a:lvl2pPr>
            <a:lvl3pPr marL="1143000" indent="-228600">
              <a:lnSpc>
                <a:spcPct val="90000"/>
              </a:lnSpc>
              <a:spcBef>
                <a:spcPct val="20000"/>
              </a:spcBef>
              <a:buClr>
                <a:srgbClr val="004880"/>
              </a:buClr>
              <a:buChar char="–"/>
              <a:defRPr sz="3200">
                <a:solidFill>
                  <a:srgbClr val="1E4191"/>
                </a:solidFill>
                <a:latin typeface="GE Inspira" panose="020F0603030400020203" pitchFamily="34" charset="0"/>
              </a:defRPr>
            </a:lvl3pPr>
            <a:lvl4pPr marL="1600200" indent="-228600">
              <a:lnSpc>
                <a:spcPct val="90000"/>
              </a:lnSpc>
              <a:spcBef>
                <a:spcPct val="10000"/>
              </a:spcBef>
              <a:buClr>
                <a:srgbClr val="004880"/>
              </a:buClr>
              <a:buChar char="–"/>
              <a:defRPr sz="3200">
                <a:solidFill>
                  <a:srgbClr val="1E4191"/>
                </a:solidFill>
                <a:latin typeface="GE Inspira" panose="020F0603030400020203" pitchFamily="34" charset="0"/>
              </a:defRPr>
            </a:lvl4pPr>
            <a:lvl5pPr marL="2057400" indent="-228600">
              <a:lnSpc>
                <a:spcPct val="90000"/>
              </a:lnSpc>
              <a:buClr>
                <a:srgbClr val="004880"/>
              </a:buClr>
              <a:buChar char="–"/>
              <a:defRPr sz="3200">
                <a:solidFill>
                  <a:srgbClr val="1E4191"/>
                </a:solidFill>
                <a:latin typeface="GE Inspira" panose="020F0603030400020203" pitchFamily="34" charset="0"/>
              </a:defRPr>
            </a:lvl5pPr>
            <a:lvl6pPr marL="25146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6pPr>
            <a:lvl7pPr marL="29718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7pPr>
            <a:lvl8pPr marL="34290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8pPr>
            <a:lvl9pPr marL="38862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9pPr>
          </a:lstStyle>
          <a:p>
            <a:pPr>
              <a:lnSpc>
                <a:spcPct val="100000"/>
              </a:lnSpc>
              <a:spcBef>
                <a:spcPct val="0"/>
              </a:spcBef>
              <a:buClrTx/>
              <a:defRPr/>
            </a:pPr>
            <a:endParaRPr lang="en-US" altLang="en-US" kern="0">
              <a:solidFill>
                <a:schemeClr val="tx1"/>
              </a:solidFill>
              <a:latin typeface="+mn-lt"/>
            </a:endParaRPr>
          </a:p>
        </p:txBody>
      </p:sp>
      <p:sp>
        <p:nvSpPr>
          <p:cNvPr id="113672" name="AutoShape 8"/>
          <p:cNvSpPr>
            <a:spLocks noChangeArrowheads="1"/>
          </p:cNvSpPr>
          <p:nvPr/>
        </p:nvSpPr>
        <p:spPr bwMode="auto">
          <a:xfrm rot="5400000" flipV="1">
            <a:off x="7129463" y="2592388"/>
            <a:ext cx="2066925" cy="622300"/>
          </a:xfrm>
          <a:prstGeom prst="curvedUpArrow">
            <a:avLst>
              <a:gd name="adj1" fmla="val 66429"/>
              <a:gd name="adj2" fmla="val 132857"/>
              <a:gd name="adj3" fmla="val 5672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50000"/>
              </a:spcBef>
              <a:buClr>
                <a:srgbClr val="004880"/>
              </a:buClr>
              <a:defRPr sz="3200">
                <a:solidFill>
                  <a:srgbClr val="1E4191"/>
                </a:solidFill>
                <a:latin typeface="GE Inspira" panose="020F0603030400020203" pitchFamily="34" charset="0"/>
              </a:defRPr>
            </a:lvl1pPr>
            <a:lvl2pPr marL="742950" indent="-285750">
              <a:lnSpc>
                <a:spcPct val="90000"/>
              </a:lnSpc>
              <a:spcBef>
                <a:spcPct val="30000"/>
              </a:spcBef>
              <a:buClr>
                <a:srgbClr val="004880"/>
              </a:buClr>
              <a:buFont typeface="GE Inspira" panose="020F0603030400020203" pitchFamily="34" charset="0"/>
              <a:buChar char="•"/>
              <a:defRPr sz="3200">
                <a:solidFill>
                  <a:srgbClr val="1E4191"/>
                </a:solidFill>
                <a:latin typeface="GE Inspira" panose="020F0603030400020203" pitchFamily="34" charset="0"/>
              </a:defRPr>
            </a:lvl2pPr>
            <a:lvl3pPr marL="1143000" indent="-228600">
              <a:lnSpc>
                <a:spcPct val="90000"/>
              </a:lnSpc>
              <a:spcBef>
                <a:spcPct val="20000"/>
              </a:spcBef>
              <a:buClr>
                <a:srgbClr val="004880"/>
              </a:buClr>
              <a:buChar char="–"/>
              <a:defRPr sz="3200">
                <a:solidFill>
                  <a:srgbClr val="1E4191"/>
                </a:solidFill>
                <a:latin typeface="GE Inspira" panose="020F0603030400020203" pitchFamily="34" charset="0"/>
              </a:defRPr>
            </a:lvl3pPr>
            <a:lvl4pPr marL="1600200" indent="-228600">
              <a:lnSpc>
                <a:spcPct val="90000"/>
              </a:lnSpc>
              <a:spcBef>
                <a:spcPct val="10000"/>
              </a:spcBef>
              <a:buClr>
                <a:srgbClr val="004880"/>
              </a:buClr>
              <a:buChar char="–"/>
              <a:defRPr sz="3200">
                <a:solidFill>
                  <a:srgbClr val="1E4191"/>
                </a:solidFill>
                <a:latin typeface="GE Inspira" panose="020F0603030400020203" pitchFamily="34" charset="0"/>
              </a:defRPr>
            </a:lvl4pPr>
            <a:lvl5pPr marL="2057400" indent="-228600">
              <a:lnSpc>
                <a:spcPct val="90000"/>
              </a:lnSpc>
              <a:buClr>
                <a:srgbClr val="004880"/>
              </a:buClr>
              <a:buChar char="–"/>
              <a:defRPr sz="3200">
                <a:solidFill>
                  <a:srgbClr val="1E4191"/>
                </a:solidFill>
                <a:latin typeface="GE Inspira" panose="020F0603030400020203" pitchFamily="34" charset="0"/>
              </a:defRPr>
            </a:lvl5pPr>
            <a:lvl6pPr marL="25146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6pPr>
            <a:lvl7pPr marL="29718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7pPr>
            <a:lvl8pPr marL="34290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8pPr>
            <a:lvl9pPr marL="38862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9pPr>
          </a:lstStyle>
          <a:p>
            <a:pPr>
              <a:lnSpc>
                <a:spcPct val="100000"/>
              </a:lnSpc>
              <a:spcBef>
                <a:spcPct val="0"/>
              </a:spcBef>
              <a:buClrTx/>
              <a:defRPr/>
            </a:pPr>
            <a:endParaRPr lang="en-US" altLang="en-US" kern="0">
              <a:solidFill>
                <a:schemeClr val="tx1"/>
              </a:solidFill>
              <a:latin typeface="+mn-lt"/>
            </a:endParaRPr>
          </a:p>
        </p:txBody>
      </p:sp>
      <p:graphicFrame>
        <p:nvGraphicFramePr>
          <p:cNvPr id="113674" name="Object 10"/>
          <p:cNvGraphicFramePr>
            <a:graphicFrameLocks noChangeAspect="1"/>
          </p:cNvGraphicFramePr>
          <p:nvPr>
            <p:extLst>
              <p:ext uri="{D42A27DB-BD31-4B8C-83A1-F6EECF244321}">
                <p14:modId xmlns:p14="http://schemas.microsoft.com/office/powerpoint/2010/main" val="3982573484"/>
              </p:ext>
            </p:extLst>
          </p:nvPr>
        </p:nvGraphicFramePr>
        <p:xfrm>
          <a:off x="6583088" y="4349627"/>
          <a:ext cx="1941513" cy="958850"/>
        </p:xfrm>
        <a:graphic>
          <a:graphicData uri="http://schemas.openxmlformats.org/presentationml/2006/ole">
            <mc:AlternateContent xmlns:mc="http://schemas.openxmlformats.org/markup-compatibility/2006">
              <mc:Choice xmlns:v="urn:schemas-microsoft-com:vml" Requires="v">
                <p:oleObj name="Equation" r:id="rId6" imgW="977476" imgH="482391" progId="Equation.3">
                  <p:embed/>
                </p:oleObj>
              </mc:Choice>
              <mc:Fallback>
                <p:oleObj name="Equation" r:id="rId6" imgW="977476" imgH="482391" progId="Equation.3">
                  <p:embed/>
                  <p:pic>
                    <p:nvPicPr>
                      <p:cNvPr id="11367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088" y="4349627"/>
                        <a:ext cx="1941513" cy="9588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5" name="Object 11"/>
          <p:cNvGraphicFramePr>
            <a:graphicFrameLocks noChangeAspect="1"/>
          </p:cNvGraphicFramePr>
          <p:nvPr>
            <p:extLst>
              <p:ext uri="{D42A27DB-BD31-4B8C-83A1-F6EECF244321}">
                <p14:modId xmlns:p14="http://schemas.microsoft.com/office/powerpoint/2010/main" val="1111372026"/>
              </p:ext>
            </p:extLst>
          </p:nvPr>
        </p:nvGraphicFramePr>
        <p:xfrm>
          <a:off x="2724945" y="5483348"/>
          <a:ext cx="6170612" cy="768350"/>
        </p:xfrm>
        <a:graphic>
          <a:graphicData uri="http://schemas.openxmlformats.org/presentationml/2006/ole">
            <mc:AlternateContent xmlns:mc="http://schemas.openxmlformats.org/markup-compatibility/2006">
              <mc:Choice xmlns:v="urn:schemas-microsoft-com:vml" Requires="v">
                <p:oleObj name="Equation" r:id="rId8" imgW="3314700" imgH="431800" progId="Equation.3">
                  <p:embed/>
                </p:oleObj>
              </mc:Choice>
              <mc:Fallback>
                <p:oleObj name="Equation" r:id="rId8" imgW="3314700" imgH="431800" progId="Equation.3">
                  <p:embed/>
                  <p:pic>
                    <p:nvPicPr>
                      <p:cNvPr id="11367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4945" y="5483348"/>
                        <a:ext cx="6170612" cy="7683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6" name="Rectangle 12"/>
          <p:cNvSpPr>
            <a:spLocks noChangeArrowheads="1"/>
          </p:cNvSpPr>
          <p:nvPr/>
        </p:nvSpPr>
        <p:spPr bwMode="auto">
          <a:xfrm>
            <a:off x="9464414" y="1131094"/>
            <a:ext cx="2208211"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ct val="90000"/>
              </a:lnSpc>
              <a:spcBef>
                <a:spcPct val="50000"/>
              </a:spcBef>
              <a:buClr>
                <a:srgbClr val="004880"/>
              </a:buClr>
              <a:defRPr sz="3200">
                <a:solidFill>
                  <a:srgbClr val="1E4191"/>
                </a:solidFill>
                <a:latin typeface="GE Inspira" panose="020F0603030400020203" pitchFamily="34" charset="0"/>
              </a:defRPr>
            </a:lvl1pPr>
            <a:lvl2pPr marL="742950" indent="-285750">
              <a:lnSpc>
                <a:spcPct val="90000"/>
              </a:lnSpc>
              <a:spcBef>
                <a:spcPct val="30000"/>
              </a:spcBef>
              <a:buClr>
                <a:srgbClr val="004880"/>
              </a:buClr>
              <a:buFont typeface="GE Inspira" panose="020F0603030400020203" pitchFamily="34" charset="0"/>
              <a:buChar char="•"/>
              <a:defRPr sz="3200">
                <a:solidFill>
                  <a:srgbClr val="1E4191"/>
                </a:solidFill>
                <a:latin typeface="GE Inspira" panose="020F0603030400020203" pitchFamily="34" charset="0"/>
              </a:defRPr>
            </a:lvl2pPr>
            <a:lvl3pPr marL="1143000" indent="-228600">
              <a:lnSpc>
                <a:spcPct val="90000"/>
              </a:lnSpc>
              <a:spcBef>
                <a:spcPct val="20000"/>
              </a:spcBef>
              <a:buClr>
                <a:srgbClr val="004880"/>
              </a:buClr>
              <a:buChar char="–"/>
              <a:defRPr sz="3200">
                <a:solidFill>
                  <a:srgbClr val="1E4191"/>
                </a:solidFill>
                <a:latin typeface="GE Inspira" panose="020F0603030400020203" pitchFamily="34" charset="0"/>
              </a:defRPr>
            </a:lvl3pPr>
            <a:lvl4pPr marL="1600200" indent="-228600">
              <a:lnSpc>
                <a:spcPct val="90000"/>
              </a:lnSpc>
              <a:spcBef>
                <a:spcPct val="10000"/>
              </a:spcBef>
              <a:buClr>
                <a:srgbClr val="004880"/>
              </a:buClr>
              <a:buChar char="–"/>
              <a:defRPr sz="3200">
                <a:solidFill>
                  <a:srgbClr val="1E4191"/>
                </a:solidFill>
                <a:latin typeface="GE Inspira" panose="020F0603030400020203" pitchFamily="34" charset="0"/>
              </a:defRPr>
            </a:lvl4pPr>
            <a:lvl5pPr marL="2057400" indent="-228600">
              <a:lnSpc>
                <a:spcPct val="90000"/>
              </a:lnSpc>
              <a:buClr>
                <a:srgbClr val="004880"/>
              </a:buClr>
              <a:buChar char="–"/>
              <a:defRPr sz="3200">
                <a:solidFill>
                  <a:srgbClr val="1E4191"/>
                </a:solidFill>
                <a:latin typeface="GE Inspira" panose="020F0603030400020203" pitchFamily="34" charset="0"/>
              </a:defRPr>
            </a:lvl5pPr>
            <a:lvl6pPr marL="25146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6pPr>
            <a:lvl7pPr marL="29718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7pPr>
            <a:lvl8pPr marL="34290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8pPr>
            <a:lvl9pPr marL="3886200" indent="-228600" eaLnBrk="0" fontAlgn="base" hangingPunct="0">
              <a:lnSpc>
                <a:spcPct val="90000"/>
              </a:lnSpc>
              <a:spcBef>
                <a:spcPct val="0"/>
              </a:spcBef>
              <a:spcAft>
                <a:spcPct val="0"/>
              </a:spcAft>
              <a:buClr>
                <a:srgbClr val="004880"/>
              </a:buClr>
              <a:buChar char="–"/>
              <a:defRPr sz="3200">
                <a:solidFill>
                  <a:srgbClr val="1E4191"/>
                </a:solidFill>
                <a:latin typeface="GE Inspira" panose="020F0603030400020203" pitchFamily="34" charset="0"/>
              </a:defRPr>
            </a:lvl9pPr>
          </a:lstStyle>
          <a:p>
            <a:pPr algn="r">
              <a:defRPr/>
            </a:pPr>
            <a:r>
              <a:rPr lang="en-US" altLang="en-US" sz="1800" kern="0" dirty="0">
                <a:solidFill>
                  <a:schemeClr val="tx1"/>
                </a:solidFill>
                <a:latin typeface="+mn-lt"/>
              </a:rPr>
              <a:t>Basic Notation:</a:t>
            </a:r>
          </a:p>
          <a:p>
            <a:pPr algn="r">
              <a:defRPr/>
            </a:pPr>
            <a:r>
              <a:rPr lang="en-US" altLang="en-US" sz="1800" i="1" kern="0" dirty="0">
                <a:solidFill>
                  <a:schemeClr val="tx2"/>
                </a:solidFill>
                <a:latin typeface="+mn-lt"/>
              </a:rPr>
              <a:t>J </a:t>
            </a:r>
            <a:r>
              <a:rPr lang="en-US" altLang="en-US" sz="1800" kern="0" dirty="0">
                <a:solidFill>
                  <a:schemeClr val="tx1"/>
                </a:solidFill>
                <a:latin typeface="+mn-lt"/>
              </a:rPr>
              <a:t>is the inertia of the entire drive-train in physical units</a:t>
            </a:r>
          </a:p>
          <a:p>
            <a:pPr algn="r">
              <a:defRPr/>
            </a:pPr>
            <a:r>
              <a:rPr lang="en-US" altLang="en-US" sz="1800" i="1" kern="0" dirty="0">
                <a:solidFill>
                  <a:schemeClr val="tx2"/>
                </a:solidFill>
                <a:latin typeface="+mn-lt"/>
              </a:rPr>
              <a:t>H</a:t>
            </a:r>
            <a:r>
              <a:rPr lang="en-US" altLang="en-US" sz="1800" i="1" kern="0" dirty="0">
                <a:solidFill>
                  <a:schemeClr val="tx1"/>
                </a:solidFill>
                <a:latin typeface="+mn-lt"/>
              </a:rPr>
              <a:t> </a:t>
            </a:r>
            <a:r>
              <a:rPr lang="en-US" altLang="en-US" sz="1800" kern="0" dirty="0">
                <a:solidFill>
                  <a:schemeClr val="tx1"/>
                </a:solidFill>
                <a:latin typeface="+mn-lt"/>
              </a:rPr>
              <a:t>is the inertia constant – it is scaled to the size of the machine.  </a:t>
            </a:r>
          </a:p>
          <a:p>
            <a:pPr algn="r">
              <a:defRPr/>
            </a:pPr>
            <a:r>
              <a:rPr lang="en-US" altLang="en-US" sz="1800" kern="0" dirty="0">
                <a:solidFill>
                  <a:schemeClr val="tx1"/>
                </a:solidFill>
                <a:latin typeface="+mn-lt"/>
              </a:rPr>
              <a:t>A typical synchronous turbine-generator has an H of about 3.5 MW-sec/MW. </a:t>
            </a:r>
          </a:p>
        </p:txBody>
      </p:sp>
    </p:spTree>
    <p:extLst>
      <p:ext uri="{BB962C8B-B14F-4D97-AF65-F5344CB8AC3E}">
        <p14:creationId xmlns:p14="http://schemas.microsoft.com/office/powerpoint/2010/main" val="71630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3038-1BBF-C6B4-C90D-A1FC8DE25100}"/>
              </a:ext>
            </a:extLst>
          </p:cNvPr>
          <p:cNvSpPr>
            <a:spLocks noGrp="1"/>
          </p:cNvSpPr>
          <p:nvPr>
            <p:ph type="title"/>
          </p:nvPr>
        </p:nvSpPr>
        <p:spPr>
          <a:xfrm>
            <a:off x="584200" y="324485"/>
            <a:ext cx="10515600" cy="1325563"/>
          </a:xfrm>
        </p:spPr>
        <p:txBody>
          <a:bodyPr>
            <a:normAutofit/>
          </a:bodyPr>
          <a:lstStyle/>
          <a:p>
            <a:r>
              <a:rPr lang="en-US" sz="3600" dirty="0"/>
              <a:t>Controlling Active Power:</a:t>
            </a:r>
            <a:br>
              <a:rPr lang="en-US" sz="3600" dirty="0"/>
            </a:br>
            <a:r>
              <a:rPr lang="en-US" sz="3600" dirty="0"/>
              <a:t>Models &amp; Some History</a:t>
            </a:r>
          </a:p>
        </p:txBody>
      </p:sp>
      <p:pic>
        <p:nvPicPr>
          <p:cNvPr id="4" name="Picture 3">
            <a:extLst>
              <a:ext uri="{FF2B5EF4-FFF2-40B4-BE49-F238E27FC236}">
                <a16:creationId xmlns:a16="http://schemas.microsoft.com/office/drawing/2014/main" id="{18AB83B3-A0EA-9FD3-F77D-74B2B4153BC4}"/>
              </a:ext>
            </a:extLst>
          </p:cNvPr>
          <p:cNvPicPr>
            <a:picLocks noChangeAspect="1"/>
          </p:cNvPicPr>
          <p:nvPr/>
        </p:nvPicPr>
        <p:blipFill>
          <a:blip r:embed="rId2"/>
          <a:stretch>
            <a:fillRect/>
          </a:stretch>
        </p:blipFill>
        <p:spPr>
          <a:xfrm>
            <a:off x="6342980" y="0"/>
            <a:ext cx="4801270" cy="6668431"/>
          </a:xfrm>
          <a:prstGeom prst="rect">
            <a:avLst/>
          </a:prstGeom>
        </p:spPr>
      </p:pic>
    </p:spTree>
    <p:extLst>
      <p:ext uri="{BB962C8B-B14F-4D97-AF65-F5344CB8AC3E}">
        <p14:creationId xmlns:p14="http://schemas.microsoft.com/office/powerpoint/2010/main" val="337831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EDA8DC8-BCC1-06EB-E460-51DE2EEB6383}"/>
              </a:ext>
            </a:extLst>
          </p:cNvPr>
          <p:cNvSpPr>
            <a:spLocks noGrp="1" noChangeArrowheads="1"/>
          </p:cNvSpPr>
          <p:nvPr>
            <p:ph type="title"/>
          </p:nvPr>
        </p:nvSpPr>
        <p:spPr>
          <a:xfrm>
            <a:off x="425977" y="23019"/>
            <a:ext cx="10515600" cy="1325563"/>
          </a:xfrm>
        </p:spPr>
        <p:txBody>
          <a:bodyPr>
            <a:normAutofit/>
          </a:bodyPr>
          <a:lstStyle/>
          <a:p>
            <a:pPr eaLnBrk="1" hangingPunct="1"/>
            <a:r>
              <a:rPr lang="en-US" altLang="en-US" sz="3200" dirty="0"/>
              <a:t>Controlling mechanical power (and torque):  </a:t>
            </a:r>
            <a:br>
              <a:rPr lang="en-US" altLang="en-US" sz="3200" dirty="0"/>
            </a:br>
            <a:r>
              <a:rPr lang="en-US" altLang="en-US" sz="3200" dirty="0"/>
              <a:t>blade pitch and rotor speed</a:t>
            </a:r>
          </a:p>
        </p:txBody>
      </p:sp>
      <p:sp>
        <p:nvSpPr>
          <p:cNvPr id="50179" name="Rectangle 3">
            <a:extLst>
              <a:ext uri="{FF2B5EF4-FFF2-40B4-BE49-F238E27FC236}">
                <a16:creationId xmlns:a16="http://schemas.microsoft.com/office/drawing/2014/main" id="{D8BC1A07-C91C-F1B9-C9AD-662A05501A89}"/>
              </a:ext>
            </a:extLst>
          </p:cNvPr>
          <p:cNvSpPr>
            <a:spLocks noChangeArrowheads="1"/>
          </p:cNvSpPr>
          <p:nvPr/>
        </p:nvSpPr>
        <p:spPr bwMode="auto">
          <a:xfrm>
            <a:off x="341313" y="168592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80" name="Rectangle 4">
            <a:extLst>
              <a:ext uri="{FF2B5EF4-FFF2-40B4-BE49-F238E27FC236}">
                <a16:creationId xmlns:a16="http://schemas.microsoft.com/office/drawing/2014/main" id="{9CE09C1E-6DC1-2198-19FA-D03026FF8B62}"/>
              </a:ext>
            </a:extLst>
          </p:cNvPr>
          <p:cNvSpPr>
            <a:spLocks noChangeArrowheads="1"/>
          </p:cNvSpPr>
          <p:nvPr/>
        </p:nvSpPr>
        <p:spPr bwMode="auto">
          <a:xfrm>
            <a:off x="496888" y="1962150"/>
            <a:ext cx="11060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v</a:t>
            </a:r>
            <a:endParaRPr lang="en-US" altLang="en-US"/>
          </a:p>
        </p:txBody>
      </p:sp>
      <p:sp>
        <p:nvSpPr>
          <p:cNvPr id="50181" name="Rectangle 5">
            <a:extLst>
              <a:ext uri="{FF2B5EF4-FFF2-40B4-BE49-F238E27FC236}">
                <a16:creationId xmlns:a16="http://schemas.microsoft.com/office/drawing/2014/main" id="{1B107D96-ADB0-7D3B-866C-79A83FAAEECF}"/>
              </a:ext>
            </a:extLst>
          </p:cNvPr>
          <p:cNvSpPr>
            <a:spLocks noChangeArrowheads="1"/>
          </p:cNvSpPr>
          <p:nvPr/>
        </p:nvSpPr>
        <p:spPr bwMode="auto">
          <a:xfrm>
            <a:off x="615950" y="2065339"/>
            <a:ext cx="122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300">
                <a:solidFill>
                  <a:srgbClr val="000000"/>
                </a:solidFill>
              </a:rPr>
              <a:t>w</a:t>
            </a:r>
            <a:endParaRPr lang="en-US" altLang="en-US"/>
          </a:p>
        </p:txBody>
      </p:sp>
      <p:sp>
        <p:nvSpPr>
          <p:cNvPr id="50182" name="Rectangle 6">
            <a:extLst>
              <a:ext uri="{FF2B5EF4-FFF2-40B4-BE49-F238E27FC236}">
                <a16:creationId xmlns:a16="http://schemas.microsoft.com/office/drawing/2014/main" id="{23682D7C-01A0-EC48-5777-350FF810D55D}"/>
              </a:ext>
            </a:extLst>
          </p:cNvPr>
          <p:cNvSpPr>
            <a:spLocks noChangeArrowheads="1"/>
          </p:cNvSpPr>
          <p:nvPr/>
        </p:nvSpPr>
        <p:spPr bwMode="auto">
          <a:xfrm>
            <a:off x="730250" y="1962150"/>
            <a:ext cx="14763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  wind speed</a:t>
            </a:r>
            <a:endParaRPr lang="en-US" altLang="en-US"/>
          </a:p>
        </p:txBody>
      </p:sp>
      <p:sp>
        <p:nvSpPr>
          <p:cNvPr id="50183" name="Rectangle 7">
            <a:extLst>
              <a:ext uri="{FF2B5EF4-FFF2-40B4-BE49-F238E27FC236}">
                <a16:creationId xmlns:a16="http://schemas.microsoft.com/office/drawing/2014/main" id="{3BDB34BB-DBF8-4906-AB09-B4417654BB5E}"/>
              </a:ext>
            </a:extLst>
          </p:cNvPr>
          <p:cNvSpPr>
            <a:spLocks noChangeArrowheads="1"/>
          </p:cNvSpPr>
          <p:nvPr/>
        </p:nvSpPr>
        <p:spPr bwMode="auto">
          <a:xfrm>
            <a:off x="2193925" y="196215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84" name="Rectangle 8">
            <a:extLst>
              <a:ext uri="{FF2B5EF4-FFF2-40B4-BE49-F238E27FC236}">
                <a16:creationId xmlns:a16="http://schemas.microsoft.com/office/drawing/2014/main" id="{FD345882-205E-E3CF-6133-60B9D5446334}"/>
              </a:ext>
            </a:extLst>
          </p:cNvPr>
          <p:cNvSpPr>
            <a:spLocks noChangeArrowheads="1"/>
          </p:cNvSpPr>
          <p:nvPr/>
        </p:nvSpPr>
        <p:spPr bwMode="auto">
          <a:xfrm>
            <a:off x="496889" y="2238375"/>
            <a:ext cx="53219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(User</a:t>
            </a:r>
            <a:endParaRPr lang="en-US" altLang="en-US"/>
          </a:p>
        </p:txBody>
      </p:sp>
      <p:sp>
        <p:nvSpPr>
          <p:cNvPr id="50185" name="Rectangle 9">
            <a:extLst>
              <a:ext uri="{FF2B5EF4-FFF2-40B4-BE49-F238E27FC236}">
                <a16:creationId xmlns:a16="http://schemas.microsoft.com/office/drawing/2014/main" id="{CC0DE60D-9304-E87E-024A-6BBFCED0540A}"/>
              </a:ext>
            </a:extLst>
          </p:cNvPr>
          <p:cNvSpPr>
            <a:spLocks noChangeArrowheads="1"/>
          </p:cNvSpPr>
          <p:nvPr/>
        </p:nvSpPr>
        <p:spPr bwMode="auto">
          <a:xfrm>
            <a:off x="1027113" y="2238375"/>
            <a:ext cx="7534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a:t>
            </a:r>
            <a:endParaRPr lang="en-US" altLang="en-US"/>
          </a:p>
        </p:txBody>
      </p:sp>
      <p:sp>
        <p:nvSpPr>
          <p:cNvPr id="50186" name="Rectangle 10">
            <a:extLst>
              <a:ext uri="{FF2B5EF4-FFF2-40B4-BE49-F238E27FC236}">
                <a16:creationId xmlns:a16="http://schemas.microsoft.com/office/drawing/2014/main" id="{D73E17F6-D264-F67B-4542-28E3B0413B0F}"/>
              </a:ext>
            </a:extLst>
          </p:cNvPr>
          <p:cNvSpPr>
            <a:spLocks noChangeArrowheads="1"/>
          </p:cNvSpPr>
          <p:nvPr/>
        </p:nvSpPr>
        <p:spPr bwMode="auto">
          <a:xfrm>
            <a:off x="1106488" y="2238375"/>
            <a:ext cx="18368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provided function)</a:t>
            </a:r>
            <a:endParaRPr lang="en-US" altLang="en-US"/>
          </a:p>
        </p:txBody>
      </p:sp>
      <p:sp>
        <p:nvSpPr>
          <p:cNvPr id="50187" name="Rectangle 11">
            <a:extLst>
              <a:ext uri="{FF2B5EF4-FFF2-40B4-BE49-F238E27FC236}">
                <a16:creationId xmlns:a16="http://schemas.microsoft.com/office/drawing/2014/main" id="{4B1BA4F5-301B-1DC0-CA62-7ACFAED10CB7}"/>
              </a:ext>
            </a:extLst>
          </p:cNvPr>
          <p:cNvSpPr>
            <a:spLocks noChangeArrowheads="1"/>
          </p:cNvSpPr>
          <p:nvPr/>
        </p:nvSpPr>
        <p:spPr bwMode="auto">
          <a:xfrm>
            <a:off x="2908300" y="22383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88" name="Rectangle 12">
            <a:extLst>
              <a:ext uri="{FF2B5EF4-FFF2-40B4-BE49-F238E27FC236}">
                <a16:creationId xmlns:a16="http://schemas.microsoft.com/office/drawing/2014/main" id="{3CD954A8-4935-C8E8-3C24-555968FC2E98}"/>
              </a:ext>
            </a:extLst>
          </p:cNvPr>
          <p:cNvSpPr>
            <a:spLocks noChangeArrowheads="1"/>
          </p:cNvSpPr>
          <p:nvPr/>
        </p:nvSpPr>
        <p:spPr bwMode="auto">
          <a:xfrm>
            <a:off x="496888" y="2514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89" name="Rectangle 13">
            <a:extLst>
              <a:ext uri="{FF2B5EF4-FFF2-40B4-BE49-F238E27FC236}">
                <a16:creationId xmlns:a16="http://schemas.microsoft.com/office/drawing/2014/main" id="{1211C09E-6A0D-A092-CF36-735F14529116}"/>
              </a:ext>
            </a:extLst>
          </p:cNvPr>
          <p:cNvSpPr>
            <a:spLocks noChangeArrowheads="1"/>
          </p:cNvSpPr>
          <p:nvPr/>
        </p:nvSpPr>
        <p:spPr bwMode="auto">
          <a:xfrm>
            <a:off x="1217613" y="2514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0" name="Rectangle 14">
            <a:extLst>
              <a:ext uri="{FF2B5EF4-FFF2-40B4-BE49-F238E27FC236}">
                <a16:creationId xmlns:a16="http://schemas.microsoft.com/office/drawing/2014/main" id="{AFC107DA-06F3-9805-91C0-8A2CE78C1551}"/>
              </a:ext>
            </a:extLst>
          </p:cNvPr>
          <p:cNvSpPr>
            <a:spLocks noChangeArrowheads="1"/>
          </p:cNvSpPr>
          <p:nvPr/>
        </p:nvSpPr>
        <p:spPr bwMode="auto">
          <a:xfrm>
            <a:off x="1939925" y="2514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1" name="Rectangle 15">
            <a:extLst>
              <a:ext uri="{FF2B5EF4-FFF2-40B4-BE49-F238E27FC236}">
                <a16:creationId xmlns:a16="http://schemas.microsoft.com/office/drawing/2014/main" id="{510A39B9-F6D9-DF91-B1C2-44B2CB5D67BD}"/>
              </a:ext>
            </a:extLst>
          </p:cNvPr>
          <p:cNvSpPr>
            <a:spLocks noChangeArrowheads="1"/>
          </p:cNvSpPr>
          <p:nvPr/>
        </p:nvSpPr>
        <p:spPr bwMode="auto">
          <a:xfrm>
            <a:off x="2660650" y="2514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2" name="Rectangle 16">
            <a:extLst>
              <a:ext uri="{FF2B5EF4-FFF2-40B4-BE49-F238E27FC236}">
                <a16:creationId xmlns:a16="http://schemas.microsoft.com/office/drawing/2014/main" id="{4A86FE4B-0656-307E-F6E5-0D949FA00BE3}"/>
              </a:ext>
            </a:extLst>
          </p:cNvPr>
          <p:cNvSpPr>
            <a:spLocks noChangeArrowheads="1"/>
          </p:cNvSpPr>
          <p:nvPr/>
        </p:nvSpPr>
        <p:spPr bwMode="auto">
          <a:xfrm>
            <a:off x="3949700" y="2514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3" name="Rectangle 17">
            <a:extLst>
              <a:ext uri="{FF2B5EF4-FFF2-40B4-BE49-F238E27FC236}">
                <a16:creationId xmlns:a16="http://schemas.microsoft.com/office/drawing/2014/main" id="{AD670F1C-CAE1-C6F7-C36C-C5B0F6E1CE69}"/>
              </a:ext>
            </a:extLst>
          </p:cNvPr>
          <p:cNvSpPr>
            <a:spLocks noChangeArrowheads="1"/>
          </p:cNvSpPr>
          <p:nvPr/>
        </p:nvSpPr>
        <p:spPr bwMode="auto">
          <a:xfrm>
            <a:off x="4672013" y="2514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4" name="Rectangle 18">
            <a:extLst>
              <a:ext uri="{FF2B5EF4-FFF2-40B4-BE49-F238E27FC236}">
                <a16:creationId xmlns:a16="http://schemas.microsoft.com/office/drawing/2014/main" id="{EEA6778C-D30B-6EF7-DE5F-3679AD1A8E0B}"/>
              </a:ext>
            </a:extLst>
          </p:cNvPr>
          <p:cNvSpPr>
            <a:spLocks noChangeArrowheads="1"/>
          </p:cNvSpPr>
          <p:nvPr/>
        </p:nvSpPr>
        <p:spPr bwMode="auto">
          <a:xfrm>
            <a:off x="496888" y="2786063"/>
            <a:ext cx="18114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latin typeface="Symbol" panose="05050102010706020507" pitchFamily="18" charset="2"/>
              </a:rPr>
              <a:t>q</a:t>
            </a:r>
            <a:r>
              <a:rPr lang="en-US" altLang="en-US" sz="1900">
                <a:solidFill>
                  <a:srgbClr val="000000"/>
                </a:solidFill>
              </a:rPr>
              <a:t> </a:t>
            </a:r>
            <a:endParaRPr lang="en-US" altLang="en-US"/>
          </a:p>
        </p:txBody>
      </p:sp>
      <p:sp>
        <p:nvSpPr>
          <p:cNvPr id="50195" name="Rectangle 19">
            <a:extLst>
              <a:ext uri="{FF2B5EF4-FFF2-40B4-BE49-F238E27FC236}">
                <a16:creationId xmlns:a16="http://schemas.microsoft.com/office/drawing/2014/main" id="{8C49FB14-A82A-65CB-B5CD-49DE5D8D42AE}"/>
              </a:ext>
            </a:extLst>
          </p:cNvPr>
          <p:cNvSpPr>
            <a:spLocks noChangeArrowheads="1"/>
          </p:cNvSpPr>
          <p:nvPr/>
        </p:nvSpPr>
        <p:spPr bwMode="auto">
          <a:xfrm>
            <a:off x="681038" y="2809875"/>
            <a:ext cx="19238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blade pitch angle</a:t>
            </a:r>
            <a:endParaRPr lang="en-US" altLang="en-US"/>
          </a:p>
        </p:txBody>
      </p:sp>
      <p:sp>
        <p:nvSpPr>
          <p:cNvPr id="50196" name="Rectangle 20">
            <a:extLst>
              <a:ext uri="{FF2B5EF4-FFF2-40B4-BE49-F238E27FC236}">
                <a16:creationId xmlns:a16="http://schemas.microsoft.com/office/drawing/2014/main" id="{D2BCBB8C-B896-C13D-8FE1-9C292599D001}"/>
              </a:ext>
            </a:extLst>
          </p:cNvPr>
          <p:cNvSpPr>
            <a:spLocks noChangeArrowheads="1"/>
          </p:cNvSpPr>
          <p:nvPr/>
        </p:nvSpPr>
        <p:spPr bwMode="auto">
          <a:xfrm>
            <a:off x="2581275" y="28098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7" name="Rectangle 21">
            <a:extLst>
              <a:ext uri="{FF2B5EF4-FFF2-40B4-BE49-F238E27FC236}">
                <a16:creationId xmlns:a16="http://schemas.microsoft.com/office/drawing/2014/main" id="{900C08E2-F3C5-8CA0-3249-F59D4C23F8DD}"/>
              </a:ext>
            </a:extLst>
          </p:cNvPr>
          <p:cNvSpPr>
            <a:spLocks noChangeArrowheads="1"/>
          </p:cNvSpPr>
          <p:nvPr/>
        </p:nvSpPr>
        <p:spPr bwMode="auto">
          <a:xfrm>
            <a:off x="2660650" y="28098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8" name="Rectangle 22">
            <a:extLst>
              <a:ext uri="{FF2B5EF4-FFF2-40B4-BE49-F238E27FC236}">
                <a16:creationId xmlns:a16="http://schemas.microsoft.com/office/drawing/2014/main" id="{7A999928-BFB4-1319-4B9B-A361487212F9}"/>
              </a:ext>
            </a:extLst>
          </p:cNvPr>
          <p:cNvSpPr>
            <a:spLocks noChangeArrowheads="1"/>
          </p:cNvSpPr>
          <p:nvPr/>
        </p:nvSpPr>
        <p:spPr bwMode="auto">
          <a:xfrm>
            <a:off x="3949700" y="28098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199" name="Rectangle 23">
            <a:extLst>
              <a:ext uri="{FF2B5EF4-FFF2-40B4-BE49-F238E27FC236}">
                <a16:creationId xmlns:a16="http://schemas.microsoft.com/office/drawing/2014/main" id="{06390848-BED7-DFB0-E448-6E1790DFAB63}"/>
              </a:ext>
            </a:extLst>
          </p:cNvPr>
          <p:cNvSpPr>
            <a:spLocks noChangeArrowheads="1"/>
          </p:cNvSpPr>
          <p:nvPr/>
        </p:nvSpPr>
        <p:spPr bwMode="auto">
          <a:xfrm>
            <a:off x="4672013" y="2809875"/>
            <a:ext cx="10900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00" name="Rectangle 24">
            <a:extLst>
              <a:ext uri="{FF2B5EF4-FFF2-40B4-BE49-F238E27FC236}">
                <a16:creationId xmlns:a16="http://schemas.microsoft.com/office/drawing/2014/main" id="{A664F446-13C3-4036-0C15-4FF19B77A17A}"/>
              </a:ext>
            </a:extLst>
          </p:cNvPr>
          <p:cNvSpPr>
            <a:spLocks noChangeArrowheads="1"/>
          </p:cNvSpPr>
          <p:nvPr/>
        </p:nvSpPr>
        <p:spPr bwMode="auto">
          <a:xfrm>
            <a:off x="6088063" y="28098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01" name="Rectangle 25">
            <a:extLst>
              <a:ext uri="{FF2B5EF4-FFF2-40B4-BE49-F238E27FC236}">
                <a16:creationId xmlns:a16="http://schemas.microsoft.com/office/drawing/2014/main" id="{05FF1AEB-9B35-D109-463A-42DADDC7AC81}"/>
              </a:ext>
            </a:extLst>
          </p:cNvPr>
          <p:cNvSpPr>
            <a:spLocks noChangeArrowheads="1"/>
          </p:cNvSpPr>
          <p:nvPr/>
        </p:nvSpPr>
        <p:spPr bwMode="auto">
          <a:xfrm>
            <a:off x="6115051" y="2809875"/>
            <a:ext cx="32701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02" name="Rectangle 26">
            <a:extLst>
              <a:ext uri="{FF2B5EF4-FFF2-40B4-BE49-F238E27FC236}">
                <a16:creationId xmlns:a16="http://schemas.microsoft.com/office/drawing/2014/main" id="{E31468A8-7E07-1245-F140-7323A8A61AFA}"/>
              </a:ext>
            </a:extLst>
          </p:cNvPr>
          <p:cNvSpPr>
            <a:spLocks noChangeArrowheads="1"/>
          </p:cNvSpPr>
          <p:nvPr/>
        </p:nvSpPr>
        <p:spPr bwMode="auto">
          <a:xfrm>
            <a:off x="7745413" y="3470275"/>
            <a:ext cx="1266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P</a:t>
            </a:r>
            <a:endParaRPr lang="en-US" altLang="en-US"/>
          </a:p>
        </p:txBody>
      </p:sp>
      <p:sp>
        <p:nvSpPr>
          <p:cNvPr id="50203" name="Rectangle 27">
            <a:extLst>
              <a:ext uri="{FF2B5EF4-FFF2-40B4-BE49-F238E27FC236}">
                <a16:creationId xmlns:a16="http://schemas.microsoft.com/office/drawing/2014/main" id="{0EE3EF29-8DC4-F94D-BAC1-3E311591B296}"/>
              </a:ext>
            </a:extLst>
          </p:cNvPr>
          <p:cNvSpPr>
            <a:spLocks noChangeArrowheads="1"/>
          </p:cNvSpPr>
          <p:nvPr/>
        </p:nvSpPr>
        <p:spPr bwMode="auto">
          <a:xfrm>
            <a:off x="7854951" y="3598864"/>
            <a:ext cx="37510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300">
                <a:solidFill>
                  <a:srgbClr val="000000"/>
                </a:solidFill>
              </a:rPr>
              <a:t>mech</a:t>
            </a:r>
            <a:endParaRPr lang="en-US" altLang="en-US"/>
          </a:p>
        </p:txBody>
      </p:sp>
      <p:sp>
        <p:nvSpPr>
          <p:cNvPr id="50204" name="Rectangle 28">
            <a:extLst>
              <a:ext uri="{FF2B5EF4-FFF2-40B4-BE49-F238E27FC236}">
                <a16:creationId xmlns:a16="http://schemas.microsoft.com/office/drawing/2014/main" id="{2A08DCE9-D527-6E3D-939B-A64B19753976}"/>
              </a:ext>
            </a:extLst>
          </p:cNvPr>
          <p:cNvSpPr>
            <a:spLocks noChangeArrowheads="1"/>
          </p:cNvSpPr>
          <p:nvPr/>
        </p:nvSpPr>
        <p:spPr bwMode="auto">
          <a:xfrm>
            <a:off x="7699376" y="3902075"/>
            <a:ext cx="11833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shaft power</a:t>
            </a:r>
            <a:endParaRPr lang="en-US" altLang="en-US"/>
          </a:p>
        </p:txBody>
      </p:sp>
      <p:sp>
        <p:nvSpPr>
          <p:cNvPr id="50205" name="Rectangle 29">
            <a:extLst>
              <a:ext uri="{FF2B5EF4-FFF2-40B4-BE49-F238E27FC236}">
                <a16:creationId xmlns:a16="http://schemas.microsoft.com/office/drawing/2014/main" id="{A1D18422-D0D6-2F1B-D48F-C8941B6BAC77}"/>
              </a:ext>
            </a:extLst>
          </p:cNvPr>
          <p:cNvSpPr>
            <a:spLocks noChangeArrowheads="1"/>
          </p:cNvSpPr>
          <p:nvPr/>
        </p:nvSpPr>
        <p:spPr bwMode="auto">
          <a:xfrm>
            <a:off x="7721600" y="28098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06" name="Rectangle 30">
            <a:extLst>
              <a:ext uri="{FF2B5EF4-FFF2-40B4-BE49-F238E27FC236}">
                <a16:creationId xmlns:a16="http://schemas.microsoft.com/office/drawing/2014/main" id="{21FA2219-2F78-297B-1AC0-23505B9C3C83}"/>
              </a:ext>
            </a:extLst>
          </p:cNvPr>
          <p:cNvSpPr>
            <a:spLocks noChangeArrowheads="1"/>
          </p:cNvSpPr>
          <p:nvPr/>
        </p:nvSpPr>
        <p:spPr bwMode="auto">
          <a:xfrm>
            <a:off x="8388350" y="280987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07" name="Rectangle 31">
            <a:extLst>
              <a:ext uri="{FF2B5EF4-FFF2-40B4-BE49-F238E27FC236}">
                <a16:creationId xmlns:a16="http://schemas.microsoft.com/office/drawing/2014/main" id="{7187E4D2-A341-6C79-83AC-5B053C90325A}"/>
              </a:ext>
            </a:extLst>
          </p:cNvPr>
          <p:cNvSpPr>
            <a:spLocks noChangeArrowheads="1"/>
          </p:cNvSpPr>
          <p:nvPr/>
        </p:nvSpPr>
        <p:spPr bwMode="auto">
          <a:xfrm>
            <a:off x="496889" y="3086100"/>
            <a:ext cx="21658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(From Turbine Model)</a:t>
            </a:r>
            <a:endParaRPr lang="en-US" altLang="en-US"/>
          </a:p>
        </p:txBody>
      </p:sp>
      <p:sp>
        <p:nvSpPr>
          <p:cNvPr id="50208" name="Rectangle 32">
            <a:extLst>
              <a:ext uri="{FF2B5EF4-FFF2-40B4-BE49-F238E27FC236}">
                <a16:creationId xmlns:a16="http://schemas.microsoft.com/office/drawing/2014/main" id="{93B5D88B-B093-543D-93AB-40EACBE877EF}"/>
              </a:ext>
            </a:extLst>
          </p:cNvPr>
          <p:cNvSpPr>
            <a:spLocks noChangeArrowheads="1"/>
          </p:cNvSpPr>
          <p:nvPr/>
        </p:nvSpPr>
        <p:spPr bwMode="auto">
          <a:xfrm>
            <a:off x="2687638" y="30861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09" name="Rectangle 33">
            <a:extLst>
              <a:ext uri="{FF2B5EF4-FFF2-40B4-BE49-F238E27FC236}">
                <a16:creationId xmlns:a16="http://schemas.microsoft.com/office/drawing/2014/main" id="{71F8E909-AFBF-FFA5-D2F2-B3E76F30E899}"/>
              </a:ext>
            </a:extLst>
          </p:cNvPr>
          <p:cNvSpPr>
            <a:spLocks noChangeArrowheads="1"/>
          </p:cNvSpPr>
          <p:nvPr/>
        </p:nvSpPr>
        <p:spPr bwMode="auto">
          <a:xfrm>
            <a:off x="3949700" y="30861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0" name="Rectangle 34">
            <a:extLst>
              <a:ext uri="{FF2B5EF4-FFF2-40B4-BE49-F238E27FC236}">
                <a16:creationId xmlns:a16="http://schemas.microsoft.com/office/drawing/2014/main" id="{6D2F926C-EA8B-834E-93F5-656143FB6729}"/>
              </a:ext>
            </a:extLst>
          </p:cNvPr>
          <p:cNvSpPr>
            <a:spLocks noChangeArrowheads="1"/>
          </p:cNvSpPr>
          <p:nvPr/>
        </p:nvSpPr>
        <p:spPr bwMode="auto">
          <a:xfrm>
            <a:off x="4672013" y="3086100"/>
            <a:ext cx="2725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1" name="Rectangle 35">
            <a:extLst>
              <a:ext uri="{FF2B5EF4-FFF2-40B4-BE49-F238E27FC236}">
                <a16:creationId xmlns:a16="http://schemas.microsoft.com/office/drawing/2014/main" id="{DE151112-96ED-D3AD-5743-2144359F41CE}"/>
              </a:ext>
            </a:extLst>
          </p:cNvPr>
          <p:cNvSpPr>
            <a:spLocks noChangeArrowheads="1"/>
          </p:cNvSpPr>
          <p:nvPr/>
        </p:nvSpPr>
        <p:spPr bwMode="auto">
          <a:xfrm>
            <a:off x="5629275" y="30861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2" name="Rectangle 36">
            <a:extLst>
              <a:ext uri="{FF2B5EF4-FFF2-40B4-BE49-F238E27FC236}">
                <a16:creationId xmlns:a16="http://schemas.microsoft.com/office/drawing/2014/main" id="{479CC9E0-8A82-8528-7D55-76470AB306E0}"/>
              </a:ext>
            </a:extLst>
          </p:cNvPr>
          <p:cNvSpPr>
            <a:spLocks noChangeArrowheads="1"/>
          </p:cNvSpPr>
          <p:nvPr/>
        </p:nvSpPr>
        <p:spPr bwMode="auto">
          <a:xfrm>
            <a:off x="341313" y="336232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3" name="Rectangle 37">
            <a:extLst>
              <a:ext uri="{FF2B5EF4-FFF2-40B4-BE49-F238E27FC236}">
                <a16:creationId xmlns:a16="http://schemas.microsoft.com/office/drawing/2014/main" id="{D5CA4128-B3CC-D422-62BD-53E558799196}"/>
              </a:ext>
            </a:extLst>
          </p:cNvPr>
          <p:cNvSpPr>
            <a:spLocks noChangeArrowheads="1"/>
          </p:cNvSpPr>
          <p:nvPr/>
        </p:nvSpPr>
        <p:spPr bwMode="auto">
          <a:xfrm>
            <a:off x="496888" y="336232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4" name="Rectangle 38">
            <a:extLst>
              <a:ext uri="{FF2B5EF4-FFF2-40B4-BE49-F238E27FC236}">
                <a16:creationId xmlns:a16="http://schemas.microsoft.com/office/drawing/2014/main" id="{87EFBC6C-B04B-309D-339E-ED3064448576}"/>
              </a:ext>
            </a:extLst>
          </p:cNvPr>
          <p:cNvSpPr>
            <a:spLocks noChangeArrowheads="1"/>
          </p:cNvSpPr>
          <p:nvPr/>
        </p:nvSpPr>
        <p:spPr bwMode="auto">
          <a:xfrm>
            <a:off x="1217613" y="336232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5" name="Rectangle 39">
            <a:extLst>
              <a:ext uri="{FF2B5EF4-FFF2-40B4-BE49-F238E27FC236}">
                <a16:creationId xmlns:a16="http://schemas.microsoft.com/office/drawing/2014/main" id="{E6594153-21AD-B566-6CA4-85FDA41DCE2C}"/>
              </a:ext>
            </a:extLst>
          </p:cNvPr>
          <p:cNvSpPr>
            <a:spLocks noChangeArrowheads="1"/>
          </p:cNvSpPr>
          <p:nvPr/>
        </p:nvSpPr>
        <p:spPr bwMode="auto">
          <a:xfrm>
            <a:off x="496888" y="3633788"/>
            <a:ext cx="1667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latin typeface="Symbol" panose="05050102010706020507" pitchFamily="18" charset="2"/>
              </a:rPr>
              <a:t>w</a:t>
            </a:r>
            <a:endParaRPr lang="en-US" altLang="en-US">
              <a:latin typeface="Symbol" panose="05050102010706020507" pitchFamily="18" charset="2"/>
            </a:endParaRPr>
          </a:p>
        </p:txBody>
      </p:sp>
      <p:sp>
        <p:nvSpPr>
          <p:cNvPr id="50216" name="Rectangle 40">
            <a:extLst>
              <a:ext uri="{FF2B5EF4-FFF2-40B4-BE49-F238E27FC236}">
                <a16:creationId xmlns:a16="http://schemas.microsoft.com/office/drawing/2014/main" id="{0049FE35-2BF1-D9A2-8F41-815C802F25EF}"/>
              </a:ext>
            </a:extLst>
          </p:cNvPr>
          <p:cNvSpPr>
            <a:spLocks noChangeArrowheads="1"/>
          </p:cNvSpPr>
          <p:nvPr/>
        </p:nvSpPr>
        <p:spPr bwMode="auto">
          <a:xfrm>
            <a:off x="657226" y="3657600"/>
            <a:ext cx="13819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 rotor speed</a:t>
            </a:r>
            <a:endParaRPr lang="en-US" altLang="en-US"/>
          </a:p>
        </p:txBody>
      </p:sp>
      <p:sp>
        <p:nvSpPr>
          <p:cNvPr id="50217" name="Rectangle 41">
            <a:extLst>
              <a:ext uri="{FF2B5EF4-FFF2-40B4-BE49-F238E27FC236}">
                <a16:creationId xmlns:a16="http://schemas.microsoft.com/office/drawing/2014/main" id="{37054BA9-FDB6-EC27-31A1-FF9F7D51511A}"/>
              </a:ext>
            </a:extLst>
          </p:cNvPr>
          <p:cNvSpPr>
            <a:spLocks noChangeArrowheads="1"/>
          </p:cNvSpPr>
          <p:nvPr/>
        </p:nvSpPr>
        <p:spPr bwMode="auto">
          <a:xfrm>
            <a:off x="1990725" y="3657600"/>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18" name="Rectangle 42">
            <a:extLst>
              <a:ext uri="{FF2B5EF4-FFF2-40B4-BE49-F238E27FC236}">
                <a16:creationId xmlns:a16="http://schemas.microsoft.com/office/drawing/2014/main" id="{55FFD12F-B9BF-9E6F-AFED-BDCA5348890B}"/>
              </a:ext>
            </a:extLst>
          </p:cNvPr>
          <p:cNvSpPr>
            <a:spLocks noChangeArrowheads="1"/>
          </p:cNvSpPr>
          <p:nvPr/>
        </p:nvSpPr>
        <p:spPr bwMode="auto">
          <a:xfrm>
            <a:off x="496889" y="3932238"/>
            <a:ext cx="21658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(From Turbine Model)</a:t>
            </a:r>
            <a:endParaRPr lang="en-US" altLang="en-US"/>
          </a:p>
        </p:txBody>
      </p:sp>
      <p:sp>
        <p:nvSpPr>
          <p:cNvPr id="50219" name="Rectangle 43">
            <a:extLst>
              <a:ext uri="{FF2B5EF4-FFF2-40B4-BE49-F238E27FC236}">
                <a16:creationId xmlns:a16="http://schemas.microsoft.com/office/drawing/2014/main" id="{41B8D4BC-52B4-27F3-6E53-75FB37EE2DE0}"/>
              </a:ext>
            </a:extLst>
          </p:cNvPr>
          <p:cNvSpPr>
            <a:spLocks noChangeArrowheads="1"/>
          </p:cNvSpPr>
          <p:nvPr/>
        </p:nvSpPr>
        <p:spPr bwMode="auto">
          <a:xfrm>
            <a:off x="2684463" y="3932238"/>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 </a:t>
            </a:r>
            <a:endParaRPr lang="en-US" altLang="en-US"/>
          </a:p>
        </p:txBody>
      </p:sp>
      <p:sp>
        <p:nvSpPr>
          <p:cNvPr id="50220" name="Rectangle 44">
            <a:extLst>
              <a:ext uri="{FF2B5EF4-FFF2-40B4-BE49-F238E27FC236}">
                <a16:creationId xmlns:a16="http://schemas.microsoft.com/office/drawing/2014/main" id="{635E88A5-A27B-4CCB-0FC9-499296F43D94}"/>
              </a:ext>
            </a:extLst>
          </p:cNvPr>
          <p:cNvSpPr>
            <a:spLocks noChangeArrowheads="1"/>
          </p:cNvSpPr>
          <p:nvPr/>
        </p:nvSpPr>
        <p:spPr bwMode="auto">
          <a:xfrm>
            <a:off x="496888" y="4208463"/>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 </a:t>
            </a:r>
            <a:endParaRPr lang="en-US" altLang="en-US"/>
          </a:p>
        </p:txBody>
      </p:sp>
      <p:sp>
        <p:nvSpPr>
          <p:cNvPr id="50221" name="Rectangle 45">
            <a:extLst>
              <a:ext uri="{FF2B5EF4-FFF2-40B4-BE49-F238E27FC236}">
                <a16:creationId xmlns:a16="http://schemas.microsoft.com/office/drawing/2014/main" id="{3A9B9888-BB18-EA81-45DE-427638910D1D}"/>
              </a:ext>
            </a:extLst>
          </p:cNvPr>
          <p:cNvSpPr>
            <a:spLocks noChangeArrowheads="1"/>
          </p:cNvSpPr>
          <p:nvPr/>
        </p:nvSpPr>
        <p:spPr bwMode="auto">
          <a:xfrm>
            <a:off x="1063625" y="4484688"/>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 </a:t>
            </a:r>
            <a:endParaRPr lang="en-US" altLang="en-US"/>
          </a:p>
        </p:txBody>
      </p:sp>
      <p:sp>
        <p:nvSpPr>
          <p:cNvPr id="50222" name="Rectangle 46">
            <a:extLst>
              <a:ext uri="{FF2B5EF4-FFF2-40B4-BE49-F238E27FC236}">
                <a16:creationId xmlns:a16="http://schemas.microsoft.com/office/drawing/2014/main" id="{A0666A84-B2FC-1095-FD3B-1A02F3D98745}"/>
              </a:ext>
            </a:extLst>
          </p:cNvPr>
          <p:cNvSpPr>
            <a:spLocks noChangeArrowheads="1"/>
          </p:cNvSpPr>
          <p:nvPr/>
        </p:nvSpPr>
        <p:spPr bwMode="auto">
          <a:xfrm>
            <a:off x="1063625" y="4760913"/>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 </a:t>
            </a:r>
            <a:endParaRPr lang="en-US" altLang="en-US"/>
          </a:p>
        </p:txBody>
      </p:sp>
      <p:sp>
        <p:nvSpPr>
          <p:cNvPr id="50223" name="Rectangle 47">
            <a:extLst>
              <a:ext uri="{FF2B5EF4-FFF2-40B4-BE49-F238E27FC236}">
                <a16:creationId xmlns:a16="http://schemas.microsoft.com/office/drawing/2014/main" id="{EF836803-B657-4D3E-29BC-42AA9388D075}"/>
              </a:ext>
            </a:extLst>
          </p:cNvPr>
          <p:cNvSpPr>
            <a:spLocks noChangeArrowheads="1"/>
          </p:cNvSpPr>
          <p:nvPr/>
        </p:nvSpPr>
        <p:spPr bwMode="auto">
          <a:xfrm>
            <a:off x="547688" y="5219700"/>
            <a:ext cx="24846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latin typeface="Symbol" panose="05050102010706020507" pitchFamily="18" charset="2"/>
              </a:rPr>
              <a:t>r</a:t>
            </a:r>
            <a:r>
              <a:rPr lang="en-US" altLang="en-US" sz="1900" i="1">
                <a:solidFill>
                  <a:srgbClr val="000000"/>
                </a:solidFill>
              </a:rPr>
              <a:t>, </a:t>
            </a:r>
            <a:endParaRPr lang="en-US" altLang="en-US"/>
          </a:p>
        </p:txBody>
      </p:sp>
      <p:sp>
        <p:nvSpPr>
          <p:cNvPr id="50224" name="Rectangle 48">
            <a:extLst>
              <a:ext uri="{FF2B5EF4-FFF2-40B4-BE49-F238E27FC236}">
                <a16:creationId xmlns:a16="http://schemas.microsoft.com/office/drawing/2014/main" id="{93F2B2DE-ACB8-6D2B-2558-808B6641B7F3}"/>
              </a:ext>
            </a:extLst>
          </p:cNvPr>
          <p:cNvSpPr>
            <a:spLocks noChangeArrowheads="1"/>
          </p:cNvSpPr>
          <p:nvPr/>
        </p:nvSpPr>
        <p:spPr bwMode="auto">
          <a:xfrm>
            <a:off x="803275" y="5214938"/>
            <a:ext cx="1410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A</a:t>
            </a:r>
            <a:endParaRPr lang="en-US" altLang="en-US"/>
          </a:p>
        </p:txBody>
      </p:sp>
      <p:sp>
        <p:nvSpPr>
          <p:cNvPr id="50225" name="Rectangle 49">
            <a:extLst>
              <a:ext uri="{FF2B5EF4-FFF2-40B4-BE49-F238E27FC236}">
                <a16:creationId xmlns:a16="http://schemas.microsoft.com/office/drawing/2014/main" id="{1A10CAFF-781D-5AFB-5679-F58973087449}"/>
              </a:ext>
            </a:extLst>
          </p:cNvPr>
          <p:cNvSpPr>
            <a:spLocks noChangeArrowheads="1"/>
          </p:cNvSpPr>
          <p:nvPr/>
        </p:nvSpPr>
        <p:spPr bwMode="auto">
          <a:xfrm>
            <a:off x="950913" y="5318126"/>
            <a:ext cx="577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300" i="1">
                <a:solidFill>
                  <a:srgbClr val="000000"/>
                </a:solidFill>
              </a:rPr>
              <a:t>r</a:t>
            </a:r>
            <a:endParaRPr lang="en-US" altLang="en-US"/>
          </a:p>
        </p:txBody>
      </p:sp>
      <p:sp>
        <p:nvSpPr>
          <p:cNvPr id="50226" name="Rectangle 50">
            <a:extLst>
              <a:ext uri="{FF2B5EF4-FFF2-40B4-BE49-F238E27FC236}">
                <a16:creationId xmlns:a16="http://schemas.microsoft.com/office/drawing/2014/main" id="{DCE35B0C-5BED-2366-8D41-CF6CDAF6694F}"/>
              </a:ext>
            </a:extLst>
          </p:cNvPr>
          <p:cNvSpPr>
            <a:spLocks noChangeArrowheads="1"/>
          </p:cNvSpPr>
          <p:nvPr/>
        </p:nvSpPr>
        <p:spPr bwMode="auto">
          <a:xfrm>
            <a:off x="1012825" y="5214938"/>
            <a:ext cx="11541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 </a:t>
            </a:r>
            <a:endParaRPr lang="en-US" altLang="en-US"/>
          </a:p>
        </p:txBody>
      </p:sp>
      <p:sp>
        <p:nvSpPr>
          <p:cNvPr id="50227" name="Rectangle 51">
            <a:extLst>
              <a:ext uri="{FF2B5EF4-FFF2-40B4-BE49-F238E27FC236}">
                <a16:creationId xmlns:a16="http://schemas.microsoft.com/office/drawing/2014/main" id="{2A800A50-E70E-501D-ECDF-5F18DA1B8884}"/>
              </a:ext>
            </a:extLst>
          </p:cNvPr>
          <p:cNvSpPr>
            <a:spLocks noChangeArrowheads="1"/>
          </p:cNvSpPr>
          <p:nvPr/>
        </p:nvSpPr>
        <p:spPr bwMode="auto">
          <a:xfrm>
            <a:off x="1133475" y="5214938"/>
            <a:ext cx="1266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a:solidFill>
                  <a:srgbClr val="000000"/>
                </a:solidFill>
              </a:rPr>
              <a:t>K</a:t>
            </a:r>
            <a:endParaRPr lang="en-US" altLang="en-US"/>
          </a:p>
        </p:txBody>
      </p:sp>
      <p:sp>
        <p:nvSpPr>
          <p:cNvPr id="50228" name="Rectangle 52">
            <a:extLst>
              <a:ext uri="{FF2B5EF4-FFF2-40B4-BE49-F238E27FC236}">
                <a16:creationId xmlns:a16="http://schemas.microsoft.com/office/drawing/2014/main" id="{7AA6A668-C100-9ED9-1EDB-EB749CBF016B}"/>
              </a:ext>
            </a:extLst>
          </p:cNvPr>
          <p:cNvSpPr>
            <a:spLocks noChangeArrowheads="1"/>
          </p:cNvSpPr>
          <p:nvPr/>
        </p:nvSpPr>
        <p:spPr bwMode="auto">
          <a:xfrm>
            <a:off x="1303339" y="5318125"/>
            <a:ext cx="904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300">
                <a:solidFill>
                  <a:srgbClr val="000000"/>
                </a:solidFill>
              </a:rPr>
              <a:t>b</a:t>
            </a:r>
            <a:endParaRPr lang="en-US" altLang="en-US"/>
          </a:p>
        </p:txBody>
      </p:sp>
      <p:sp>
        <p:nvSpPr>
          <p:cNvPr id="50229" name="Rectangle 53">
            <a:extLst>
              <a:ext uri="{FF2B5EF4-FFF2-40B4-BE49-F238E27FC236}">
                <a16:creationId xmlns:a16="http://schemas.microsoft.com/office/drawing/2014/main" id="{BC241040-D6AD-8E27-0101-7E557DBCD4BB}"/>
              </a:ext>
            </a:extLst>
          </p:cNvPr>
          <p:cNvSpPr>
            <a:spLocks noChangeArrowheads="1"/>
          </p:cNvSpPr>
          <p:nvPr/>
        </p:nvSpPr>
        <p:spPr bwMode="auto">
          <a:xfrm>
            <a:off x="1385888" y="5214938"/>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 </a:t>
            </a:r>
            <a:endParaRPr lang="en-US" altLang="en-US"/>
          </a:p>
        </p:txBody>
      </p:sp>
      <p:sp>
        <p:nvSpPr>
          <p:cNvPr id="50230" name="Rectangle 54">
            <a:extLst>
              <a:ext uri="{FF2B5EF4-FFF2-40B4-BE49-F238E27FC236}">
                <a16:creationId xmlns:a16="http://schemas.microsoft.com/office/drawing/2014/main" id="{C3D53E10-0F12-7D84-C555-36EE77DF6263}"/>
              </a:ext>
            </a:extLst>
          </p:cNvPr>
          <p:cNvSpPr>
            <a:spLocks noChangeArrowheads="1"/>
          </p:cNvSpPr>
          <p:nvPr/>
        </p:nvSpPr>
        <p:spPr bwMode="auto">
          <a:xfrm>
            <a:off x="1563688" y="5237163"/>
            <a:ext cx="737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a:t>
            </a:r>
            <a:endParaRPr lang="en-US" altLang="en-US"/>
          </a:p>
        </p:txBody>
      </p:sp>
      <p:sp>
        <p:nvSpPr>
          <p:cNvPr id="50231" name="Rectangle 55">
            <a:extLst>
              <a:ext uri="{FF2B5EF4-FFF2-40B4-BE49-F238E27FC236}">
                <a16:creationId xmlns:a16="http://schemas.microsoft.com/office/drawing/2014/main" id="{AC75A194-7E96-B832-CB1D-70F1A33D1969}"/>
              </a:ext>
            </a:extLst>
          </p:cNvPr>
          <p:cNvSpPr>
            <a:spLocks noChangeArrowheads="1"/>
          </p:cNvSpPr>
          <p:nvPr/>
        </p:nvSpPr>
        <p:spPr bwMode="auto">
          <a:xfrm>
            <a:off x="1643064" y="5237163"/>
            <a:ext cx="9537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constants</a:t>
            </a:r>
            <a:endParaRPr lang="en-US" altLang="en-US"/>
          </a:p>
        </p:txBody>
      </p:sp>
      <p:sp>
        <p:nvSpPr>
          <p:cNvPr id="50232" name="Rectangle 56">
            <a:extLst>
              <a:ext uri="{FF2B5EF4-FFF2-40B4-BE49-F238E27FC236}">
                <a16:creationId xmlns:a16="http://schemas.microsoft.com/office/drawing/2014/main" id="{06D8CA29-6315-C382-6A18-7076FE7684DC}"/>
              </a:ext>
            </a:extLst>
          </p:cNvPr>
          <p:cNvSpPr>
            <a:spLocks noChangeArrowheads="1"/>
          </p:cNvSpPr>
          <p:nvPr/>
        </p:nvSpPr>
        <p:spPr bwMode="auto">
          <a:xfrm>
            <a:off x="2619375" y="5237163"/>
            <a:ext cx="737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a:t>
            </a:r>
            <a:endParaRPr lang="en-US" altLang="en-US"/>
          </a:p>
        </p:txBody>
      </p:sp>
      <p:sp>
        <p:nvSpPr>
          <p:cNvPr id="50233" name="Rectangle 57">
            <a:extLst>
              <a:ext uri="{FF2B5EF4-FFF2-40B4-BE49-F238E27FC236}">
                <a16:creationId xmlns:a16="http://schemas.microsoft.com/office/drawing/2014/main" id="{9C272D6D-6D92-8209-0F20-8B520C5582DE}"/>
              </a:ext>
            </a:extLst>
          </p:cNvPr>
          <p:cNvSpPr>
            <a:spLocks noChangeArrowheads="1"/>
          </p:cNvSpPr>
          <p:nvPr/>
        </p:nvSpPr>
        <p:spPr bwMode="auto">
          <a:xfrm>
            <a:off x="2630488" y="5237163"/>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r>
              <a:rPr lang="en-US" altLang="en-US" sz="1900" i="1">
                <a:solidFill>
                  <a:srgbClr val="000000"/>
                </a:solidFill>
              </a:rPr>
              <a:t> </a:t>
            </a:r>
            <a:endParaRPr lang="en-US" altLang="en-US"/>
          </a:p>
        </p:txBody>
      </p:sp>
      <p:sp>
        <p:nvSpPr>
          <p:cNvPr id="50234" name="Rectangle 58">
            <a:extLst>
              <a:ext uri="{FF2B5EF4-FFF2-40B4-BE49-F238E27FC236}">
                <a16:creationId xmlns:a16="http://schemas.microsoft.com/office/drawing/2014/main" id="{BE47736A-8D62-EE9B-BE08-1062EA756117}"/>
              </a:ext>
            </a:extLst>
          </p:cNvPr>
          <p:cNvSpPr>
            <a:spLocks noChangeArrowheads="1"/>
          </p:cNvSpPr>
          <p:nvPr/>
        </p:nvSpPr>
        <p:spPr bwMode="auto">
          <a:xfrm>
            <a:off x="4079876" y="1447801"/>
            <a:ext cx="3438525" cy="4614863"/>
          </a:xfrm>
          <a:prstGeom prst="rect">
            <a:avLst/>
          </a:prstGeom>
          <a:noFill/>
          <a:ln w="142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endParaRPr lang="en-US" altLang="en-US"/>
          </a:p>
        </p:txBody>
      </p:sp>
      <p:grpSp>
        <p:nvGrpSpPr>
          <p:cNvPr id="50235" name="Group 59">
            <a:extLst>
              <a:ext uri="{FF2B5EF4-FFF2-40B4-BE49-F238E27FC236}">
                <a16:creationId xmlns:a16="http://schemas.microsoft.com/office/drawing/2014/main" id="{E7E77EBB-58DB-5139-36DF-78A1212F3D1D}"/>
              </a:ext>
            </a:extLst>
          </p:cNvPr>
          <p:cNvGrpSpPr>
            <a:grpSpLocks/>
          </p:cNvGrpSpPr>
          <p:nvPr/>
        </p:nvGrpSpPr>
        <p:grpSpPr bwMode="auto">
          <a:xfrm>
            <a:off x="3000376" y="2220913"/>
            <a:ext cx="1082675" cy="157162"/>
            <a:chOff x="2190" y="1249"/>
            <a:chExt cx="682" cy="99"/>
          </a:xfrm>
        </p:grpSpPr>
        <p:sp>
          <p:nvSpPr>
            <p:cNvPr id="50251" name="Line 60">
              <a:extLst>
                <a:ext uri="{FF2B5EF4-FFF2-40B4-BE49-F238E27FC236}">
                  <a16:creationId xmlns:a16="http://schemas.microsoft.com/office/drawing/2014/main" id="{B45FB575-88C6-89D3-2142-0D13E7461BF2}"/>
                </a:ext>
              </a:extLst>
            </p:cNvPr>
            <p:cNvSpPr>
              <a:spLocks noChangeShapeType="1"/>
            </p:cNvSpPr>
            <p:nvPr/>
          </p:nvSpPr>
          <p:spPr bwMode="auto">
            <a:xfrm>
              <a:off x="2190" y="1298"/>
              <a:ext cx="586"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2" name="Freeform 61">
              <a:extLst>
                <a:ext uri="{FF2B5EF4-FFF2-40B4-BE49-F238E27FC236}">
                  <a16:creationId xmlns:a16="http://schemas.microsoft.com/office/drawing/2014/main" id="{3DC00BF1-BB3F-6F4B-59B4-6475CB8899C8}"/>
                </a:ext>
              </a:extLst>
            </p:cNvPr>
            <p:cNvSpPr>
              <a:spLocks/>
            </p:cNvSpPr>
            <p:nvPr/>
          </p:nvSpPr>
          <p:spPr bwMode="auto">
            <a:xfrm>
              <a:off x="2773" y="1249"/>
              <a:ext cx="99" cy="99"/>
            </a:xfrm>
            <a:custGeom>
              <a:avLst/>
              <a:gdLst>
                <a:gd name="T0" fmla="*/ 0 w 99"/>
                <a:gd name="T1" fmla="*/ 99 h 99"/>
                <a:gd name="T2" fmla="*/ 99 w 99"/>
                <a:gd name="T3" fmla="*/ 50 h 99"/>
                <a:gd name="T4" fmla="*/ 0 w 99"/>
                <a:gd name="T5" fmla="*/ 0 h 99"/>
                <a:gd name="T6" fmla="*/ 0 w 99"/>
                <a:gd name="T7" fmla="*/ 99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99">
                  <a:moveTo>
                    <a:pt x="0" y="99"/>
                  </a:moveTo>
                  <a:lnTo>
                    <a:pt x="99" y="50"/>
                  </a:lnTo>
                  <a:lnTo>
                    <a:pt x="0" y="0"/>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236" name="Group 62">
            <a:extLst>
              <a:ext uri="{FF2B5EF4-FFF2-40B4-BE49-F238E27FC236}">
                <a16:creationId xmlns:a16="http://schemas.microsoft.com/office/drawing/2014/main" id="{3E4F3E2D-AFAE-F823-9318-B061CF1C9FF7}"/>
              </a:ext>
            </a:extLst>
          </p:cNvPr>
          <p:cNvGrpSpPr>
            <a:grpSpLocks/>
          </p:cNvGrpSpPr>
          <p:nvPr/>
        </p:nvGrpSpPr>
        <p:grpSpPr bwMode="auto">
          <a:xfrm>
            <a:off x="3000376" y="3790951"/>
            <a:ext cx="1082675" cy="155575"/>
            <a:chOff x="2190" y="2238"/>
            <a:chExt cx="682" cy="98"/>
          </a:xfrm>
        </p:grpSpPr>
        <p:sp>
          <p:nvSpPr>
            <p:cNvPr id="50249" name="Line 63">
              <a:extLst>
                <a:ext uri="{FF2B5EF4-FFF2-40B4-BE49-F238E27FC236}">
                  <a16:creationId xmlns:a16="http://schemas.microsoft.com/office/drawing/2014/main" id="{7A858141-93C2-9A64-6E58-F24D3F8367EF}"/>
                </a:ext>
              </a:extLst>
            </p:cNvPr>
            <p:cNvSpPr>
              <a:spLocks noChangeShapeType="1"/>
            </p:cNvSpPr>
            <p:nvPr/>
          </p:nvSpPr>
          <p:spPr bwMode="auto">
            <a:xfrm>
              <a:off x="2190" y="2286"/>
              <a:ext cx="586"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0" name="Freeform 64">
              <a:extLst>
                <a:ext uri="{FF2B5EF4-FFF2-40B4-BE49-F238E27FC236}">
                  <a16:creationId xmlns:a16="http://schemas.microsoft.com/office/drawing/2014/main" id="{66382580-9162-65CF-744B-EA4A71B09B97}"/>
                </a:ext>
              </a:extLst>
            </p:cNvPr>
            <p:cNvSpPr>
              <a:spLocks/>
            </p:cNvSpPr>
            <p:nvPr/>
          </p:nvSpPr>
          <p:spPr bwMode="auto">
            <a:xfrm>
              <a:off x="2773" y="2238"/>
              <a:ext cx="99" cy="98"/>
            </a:xfrm>
            <a:custGeom>
              <a:avLst/>
              <a:gdLst>
                <a:gd name="T0" fmla="*/ 0 w 99"/>
                <a:gd name="T1" fmla="*/ 98 h 98"/>
                <a:gd name="T2" fmla="*/ 99 w 99"/>
                <a:gd name="T3" fmla="*/ 48 h 98"/>
                <a:gd name="T4" fmla="*/ 0 w 99"/>
                <a:gd name="T5" fmla="*/ 0 h 98"/>
                <a:gd name="T6" fmla="*/ 0 w 99"/>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98">
                  <a:moveTo>
                    <a:pt x="0" y="98"/>
                  </a:moveTo>
                  <a:lnTo>
                    <a:pt x="99" y="48"/>
                  </a:lnTo>
                  <a:lnTo>
                    <a:pt x="0" y="0"/>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237" name="Group 65">
            <a:extLst>
              <a:ext uri="{FF2B5EF4-FFF2-40B4-BE49-F238E27FC236}">
                <a16:creationId xmlns:a16="http://schemas.microsoft.com/office/drawing/2014/main" id="{C000F6CF-7867-E153-07B9-C7DB1F90446E}"/>
              </a:ext>
            </a:extLst>
          </p:cNvPr>
          <p:cNvGrpSpPr>
            <a:grpSpLocks/>
          </p:cNvGrpSpPr>
          <p:nvPr/>
        </p:nvGrpSpPr>
        <p:grpSpPr bwMode="auto">
          <a:xfrm>
            <a:off x="3000376" y="3067051"/>
            <a:ext cx="1082675" cy="155575"/>
            <a:chOff x="2190" y="1782"/>
            <a:chExt cx="682" cy="98"/>
          </a:xfrm>
        </p:grpSpPr>
        <p:sp>
          <p:nvSpPr>
            <p:cNvPr id="50247" name="Line 66">
              <a:extLst>
                <a:ext uri="{FF2B5EF4-FFF2-40B4-BE49-F238E27FC236}">
                  <a16:creationId xmlns:a16="http://schemas.microsoft.com/office/drawing/2014/main" id="{8258B3CA-3622-1B68-B9FA-1D195BA68C77}"/>
                </a:ext>
              </a:extLst>
            </p:cNvPr>
            <p:cNvSpPr>
              <a:spLocks noChangeShapeType="1"/>
            </p:cNvSpPr>
            <p:nvPr/>
          </p:nvSpPr>
          <p:spPr bwMode="auto">
            <a:xfrm>
              <a:off x="2190" y="1830"/>
              <a:ext cx="586"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8" name="Freeform 67">
              <a:extLst>
                <a:ext uri="{FF2B5EF4-FFF2-40B4-BE49-F238E27FC236}">
                  <a16:creationId xmlns:a16="http://schemas.microsoft.com/office/drawing/2014/main" id="{CDE967F3-0FC5-3F50-4683-2562C9C89AAE}"/>
                </a:ext>
              </a:extLst>
            </p:cNvPr>
            <p:cNvSpPr>
              <a:spLocks/>
            </p:cNvSpPr>
            <p:nvPr/>
          </p:nvSpPr>
          <p:spPr bwMode="auto">
            <a:xfrm>
              <a:off x="2773" y="1782"/>
              <a:ext cx="99" cy="98"/>
            </a:xfrm>
            <a:custGeom>
              <a:avLst/>
              <a:gdLst>
                <a:gd name="T0" fmla="*/ 0 w 99"/>
                <a:gd name="T1" fmla="*/ 98 h 98"/>
                <a:gd name="T2" fmla="*/ 99 w 99"/>
                <a:gd name="T3" fmla="*/ 50 h 98"/>
                <a:gd name="T4" fmla="*/ 0 w 99"/>
                <a:gd name="T5" fmla="*/ 0 h 98"/>
                <a:gd name="T6" fmla="*/ 0 w 99"/>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98">
                  <a:moveTo>
                    <a:pt x="0" y="98"/>
                  </a:moveTo>
                  <a:lnTo>
                    <a:pt x="99" y="50"/>
                  </a:lnTo>
                  <a:lnTo>
                    <a:pt x="0" y="0"/>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238" name="Group 68">
            <a:extLst>
              <a:ext uri="{FF2B5EF4-FFF2-40B4-BE49-F238E27FC236}">
                <a16:creationId xmlns:a16="http://schemas.microsoft.com/office/drawing/2014/main" id="{AAAFBC6F-93B9-7212-9D9C-F1C8F617BAD1}"/>
              </a:ext>
            </a:extLst>
          </p:cNvPr>
          <p:cNvGrpSpPr>
            <a:grpSpLocks/>
          </p:cNvGrpSpPr>
          <p:nvPr/>
        </p:nvGrpSpPr>
        <p:grpSpPr bwMode="auto">
          <a:xfrm>
            <a:off x="7526339" y="3757614"/>
            <a:ext cx="1082675" cy="155575"/>
            <a:chOff x="3781" y="1817"/>
            <a:chExt cx="682" cy="98"/>
          </a:xfrm>
        </p:grpSpPr>
        <p:sp>
          <p:nvSpPr>
            <p:cNvPr id="50245" name="Line 69">
              <a:extLst>
                <a:ext uri="{FF2B5EF4-FFF2-40B4-BE49-F238E27FC236}">
                  <a16:creationId xmlns:a16="http://schemas.microsoft.com/office/drawing/2014/main" id="{30B73175-7875-FD58-FC76-8366CE8D31E4}"/>
                </a:ext>
              </a:extLst>
            </p:cNvPr>
            <p:cNvSpPr>
              <a:spLocks noChangeShapeType="1"/>
            </p:cNvSpPr>
            <p:nvPr/>
          </p:nvSpPr>
          <p:spPr bwMode="auto">
            <a:xfrm>
              <a:off x="3781" y="1865"/>
              <a:ext cx="586"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6" name="Freeform 70">
              <a:extLst>
                <a:ext uri="{FF2B5EF4-FFF2-40B4-BE49-F238E27FC236}">
                  <a16:creationId xmlns:a16="http://schemas.microsoft.com/office/drawing/2014/main" id="{81988890-AABA-3296-1DB5-0FA43E425B57}"/>
                </a:ext>
              </a:extLst>
            </p:cNvPr>
            <p:cNvSpPr>
              <a:spLocks/>
            </p:cNvSpPr>
            <p:nvPr/>
          </p:nvSpPr>
          <p:spPr bwMode="auto">
            <a:xfrm>
              <a:off x="4364" y="1817"/>
              <a:ext cx="99" cy="98"/>
            </a:xfrm>
            <a:custGeom>
              <a:avLst/>
              <a:gdLst>
                <a:gd name="T0" fmla="*/ 0 w 99"/>
                <a:gd name="T1" fmla="*/ 98 h 98"/>
                <a:gd name="T2" fmla="*/ 99 w 99"/>
                <a:gd name="T3" fmla="*/ 48 h 98"/>
                <a:gd name="T4" fmla="*/ 0 w 99"/>
                <a:gd name="T5" fmla="*/ 0 h 98"/>
                <a:gd name="T6" fmla="*/ 0 w 99"/>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98">
                  <a:moveTo>
                    <a:pt x="0" y="98"/>
                  </a:moveTo>
                  <a:lnTo>
                    <a:pt x="99" y="48"/>
                  </a:lnTo>
                  <a:lnTo>
                    <a:pt x="0" y="0"/>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0239" name="Picture 71" descr="cprepx">
            <a:extLst>
              <a:ext uri="{FF2B5EF4-FFF2-40B4-BE49-F238E27FC236}">
                <a16:creationId xmlns:a16="http://schemas.microsoft.com/office/drawing/2014/main" id="{55F8883F-BB6B-F16C-D942-A9FEF2012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926" y="1582739"/>
            <a:ext cx="3089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240" name="Object 72">
            <a:extLst>
              <a:ext uri="{FF2B5EF4-FFF2-40B4-BE49-F238E27FC236}">
                <a16:creationId xmlns:a16="http://schemas.microsoft.com/office/drawing/2014/main" id="{64D9BB02-8A7D-7EBE-7B81-CD660D60E3B3}"/>
              </a:ext>
            </a:extLst>
          </p:cNvPr>
          <p:cNvGraphicFramePr>
            <a:graphicFrameLocks noChangeAspect="1"/>
          </p:cNvGraphicFramePr>
          <p:nvPr>
            <p:extLst>
              <p:ext uri="{D42A27DB-BD31-4B8C-83A1-F6EECF244321}">
                <p14:modId xmlns:p14="http://schemas.microsoft.com/office/powerpoint/2010/main" val="519444723"/>
              </p:ext>
            </p:extLst>
          </p:nvPr>
        </p:nvGraphicFramePr>
        <p:xfrm>
          <a:off x="4570413" y="3895725"/>
          <a:ext cx="2514600" cy="706438"/>
        </p:xfrm>
        <a:graphic>
          <a:graphicData uri="http://schemas.openxmlformats.org/presentationml/2006/ole">
            <mc:AlternateContent xmlns:mc="http://schemas.openxmlformats.org/markup-compatibility/2006">
              <mc:Choice xmlns:v="urn:schemas-microsoft-com:vml" Requires="v">
                <p:oleObj name="Equation" r:id="rId4" imgW="1371600" imgH="393700" progId="Equation.3">
                  <p:embed/>
                </p:oleObj>
              </mc:Choice>
              <mc:Fallback>
                <p:oleObj name="Equation" r:id="rId4" imgW="1371600" imgH="393700" progId="Equation.3">
                  <p:embed/>
                  <p:pic>
                    <p:nvPicPr>
                      <p:cNvPr id="50240" name="Object 72">
                        <a:extLst>
                          <a:ext uri="{FF2B5EF4-FFF2-40B4-BE49-F238E27FC236}">
                            <a16:creationId xmlns:a16="http://schemas.microsoft.com/office/drawing/2014/main" id="{64D9BB02-8A7D-7EBE-7B81-CD660D60E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3" y="3895725"/>
                        <a:ext cx="2514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241" name="Rectangle 73">
            <a:extLst>
              <a:ext uri="{FF2B5EF4-FFF2-40B4-BE49-F238E27FC236}">
                <a16:creationId xmlns:a16="http://schemas.microsoft.com/office/drawing/2014/main" id="{B76736F3-47D6-F5FD-FB32-4F2AABBF406C}"/>
              </a:ext>
            </a:extLst>
          </p:cNvPr>
          <p:cNvSpPr>
            <a:spLocks noChangeArrowheads="1"/>
          </p:cNvSpPr>
          <p:nvPr/>
        </p:nvSpPr>
        <p:spPr bwMode="auto">
          <a:xfrm>
            <a:off x="4259264" y="4668839"/>
            <a:ext cx="33813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anose="020B0604020202020204" pitchFamily="34" charset="0"/>
              </a:defRPr>
            </a:lvl1pPr>
            <a:lvl2pPr marL="742950" indent="-285750">
              <a:defRPr sz="3200">
                <a:solidFill>
                  <a:schemeClr val="tx1"/>
                </a:solidFill>
                <a:latin typeface="GE Inspira" panose="020B0604020202020204" pitchFamily="34" charset="0"/>
              </a:defRPr>
            </a:lvl2pPr>
            <a:lvl3pPr marL="1143000" indent="-228600">
              <a:defRPr sz="3200">
                <a:solidFill>
                  <a:schemeClr val="tx1"/>
                </a:solidFill>
                <a:latin typeface="GE Inspira" panose="020B0604020202020204" pitchFamily="34" charset="0"/>
              </a:defRPr>
            </a:lvl3pPr>
            <a:lvl4pPr marL="1600200" indent="-228600">
              <a:defRPr sz="3200">
                <a:solidFill>
                  <a:schemeClr val="tx1"/>
                </a:solidFill>
                <a:latin typeface="GE Inspira" panose="020B0604020202020204" pitchFamily="34" charset="0"/>
              </a:defRPr>
            </a:lvl4pPr>
            <a:lvl5pPr marL="2057400" indent="-228600">
              <a:defRPr sz="3200">
                <a:solidFill>
                  <a:schemeClr val="tx1"/>
                </a:solidFill>
                <a:latin typeface="GE Inspira" panose="020B0604020202020204" pitchFamily="34" charset="0"/>
              </a:defRPr>
            </a:lvl5pPr>
            <a:lvl6pPr marL="2514600" indent="-228600" eaLnBrk="0" fontAlgn="base" hangingPunct="0">
              <a:spcBef>
                <a:spcPct val="0"/>
              </a:spcBef>
              <a:spcAft>
                <a:spcPct val="0"/>
              </a:spcAft>
              <a:defRPr sz="3200">
                <a:solidFill>
                  <a:schemeClr val="tx1"/>
                </a:solidFill>
                <a:latin typeface="GE Inspira" panose="020B0604020202020204" pitchFamily="34" charset="0"/>
              </a:defRPr>
            </a:lvl6pPr>
            <a:lvl7pPr marL="2971800" indent="-228600" eaLnBrk="0" fontAlgn="base" hangingPunct="0">
              <a:spcBef>
                <a:spcPct val="0"/>
              </a:spcBef>
              <a:spcAft>
                <a:spcPct val="0"/>
              </a:spcAft>
              <a:defRPr sz="3200">
                <a:solidFill>
                  <a:schemeClr val="tx1"/>
                </a:solidFill>
                <a:latin typeface="GE Inspira" panose="020B0604020202020204" pitchFamily="34" charset="0"/>
              </a:defRPr>
            </a:lvl7pPr>
            <a:lvl8pPr marL="3429000" indent="-228600" eaLnBrk="0" fontAlgn="base" hangingPunct="0">
              <a:spcBef>
                <a:spcPct val="0"/>
              </a:spcBef>
              <a:spcAft>
                <a:spcPct val="0"/>
              </a:spcAft>
              <a:defRPr sz="3200">
                <a:solidFill>
                  <a:schemeClr val="tx1"/>
                </a:solidFill>
                <a:latin typeface="GE Inspira" panose="020B0604020202020204" pitchFamily="34" charset="0"/>
              </a:defRPr>
            </a:lvl8pPr>
            <a:lvl9pPr marL="3886200" indent="-228600" eaLnBrk="0" fontAlgn="base" hangingPunct="0">
              <a:spcBef>
                <a:spcPct val="0"/>
              </a:spcBef>
              <a:spcAft>
                <a:spcPct val="0"/>
              </a:spcAft>
              <a:defRPr sz="3200">
                <a:solidFill>
                  <a:schemeClr val="tx1"/>
                </a:solidFill>
                <a:latin typeface="GE Inspira" panose="020B0604020202020204" pitchFamily="34" charset="0"/>
              </a:defRPr>
            </a:lvl9pPr>
          </a:lstStyle>
          <a:p>
            <a:pPr eaLnBrk="1" hangingPunct="1">
              <a:lnSpc>
                <a:spcPct val="105000"/>
              </a:lnSpc>
            </a:pPr>
            <a:r>
              <a:rPr lang="en-US" altLang="en-US" sz="1800">
                <a:solidFill>
                  <a:srgbClr val="000000"/>
                </a:solidFill>
                <a:cs typeface="Times New Roman" panose="02020603050405020304" pitchFamily="18" charset="0"/>
              </a:rPr>
              <a:t>tip speed ratio, </a:t>
            </a:r>
            <a:r>
              <a:rPr lang="en-US" altLang="en-US" sz="1800">
                <a:solidFill>
                  <a:srgbClr val="000000"/>
                </a:solidFill>
                <a:latin typeface="Symbol" panose="05050102010706020507" pitchFamily="18" charset="2"/>
                <a:cs typeface="Times New Roman" panose="02020603050405020304" pitchFamily="18" charset="0"/>
              </a:rPr>
              <a:t>l</a:t>
            </a:r>
            <a:r>
              <a:rPr lang="en-US" altLang="en-US" sz="1800">
                <a:solidFill>
                  <a:srgbClr val="000000"/>
                </a:solidFill>
                <a:latin typeface="Times New Roman" panose="02020603050405020304" pitchFamily="18" charset="0"/>
                <a:cs typeface="Times New Roman" panose="02020603050405020304" pitchFamily="18" charset="0"/>
              </a:rPr>
              <a:t> = </a:t>
            </a:r>
            <a:r>
              <a:rPr lang="en-US" altLang="en-US" sz="1800">
                <a:solidFill>
                  <a:srgbClr val="000000"/>
                </a:solidFill>
                <a:cs typeface="Times New Roman" panose="02020603050405020304" pitchFamily="18" charset="0"/>
              </a:rPr>
              <a:t>K</a:t>
            </a:r>
            <a:r>
              <a:rPr lang="en-US" altLang="en-US" sz="1800" baseline="-30000">
                <a:solidFill>
                  <a:srgbClr val="000000"/>
                </a:solidFill>
                <a:cs typeface="Times New Roman" panose="02020603050405020304" pitchFamily="18" charset="0"/>
              </a:rPr>
              <a:t>b</a:t>
            </a:r>
            <a:r>
              <a:rPr lang="en-US" altLang="en-US" sz="1800">
                <a:solidFill>
                  <a:srgbClr val="000000"/>
                </a:solidFill>
                <a:latin typeface="Times New Roman" panose="02020603050405020304" pitchFamily="18" charset="0"/>
                <a:cs typeface="Times New Roman" panose="02020603050405020304" pitchFamily="18" charset="0"/>
              </a:rPr>
              <a:t> (</a:t>
            </a:r>
            <a:r>
              <a:rPr lang="en-US" altLang="en-US" sz="1800">
                <a:solidFill>
                  <a:srgbClr val="000000"/>
                </a:solidFill>
                <a:latin typeface="Symbol" panose="05050102010706020507" pitchFamily="18" charset="2"/>
                <a:cs typeface="Times New Roman" panose="02020603050405020304" pitchFamily="18" charset="0"/>
              </a:rPr>
              <a:t>w </a:t>
            </a:r>
            <a:r>
              <a:rPr lang="en-US" altLang="en-US" sz="1800">
                <a:solidFill>
                  <a:srgbClr val="000000"/>
                </a:solidFill>
                <a:latin typeface="Times New Roman" panose="02020603050405020304" pitchFamily="18" charset="0"/>
                <a:cs typeface="Times New Roman" panose="02020603050405020304" pitchFamily="18" charset="0"/>
              </a:rPr>
              <a:t>/ </a:t>
            </a:r>
            <a:r>
              <a:rPr lang="en-US" altLang="en-US" sz="1800">
                <a:solidFill>
                  <a:srgbClr val="000000"/>
                </a:solidFill>
                <a:cs typeface="Times New Roman" panose="02020603050405020304" pitchFamily="18" charset="0"/>
              </a:rPr>
              <a:t>v</a:t>
            </a:r>
            <a:r>
              <a:rPr lang="en-US" altLang="en-US" sz="1800" baseline="-25000">
                <a:solidFill>
                  <a:srgbClr val="000000"/>
                </a:solidFill>
                <a:cs typeface="Times New Roman" panose="02020603050405020304" pitchFamily="18" charset="0"/>
              </a:rPr>
              <a:t>w</a:t>
            </a:r>
            <a:r>
              <a:rPr lang="en-US" altLang="en-US" sz="1800">
                <a:solidFill>
                  <a:srgbClr val="000000"/>
                </a:solidFill>
                <a:latin typeface="Times New Roman" panose="02020603050405020304" pitchFamily="18" charset="0"/>
                <a:cs typeface="Times New Roman" panose="02020603050405020304" pitchFamily="18" charset="0"/>
              </a:rPr>
              <a:t>)</a:t>
            </a:r>
          </a:p>
          <a:p>
            <a:pPr eaLnBrk="1" hangingPunct="1">
              <a:lnSpc>
                <a:spcPct val="105000"/>
              </a:lnSpc>
            </a:pPr>
            <a:r>
              <a:rPr lang="en-US" altLang="en-US" sz="1800">
                <a:solidFill>
                  <a:srgbClr val="000000"/>
                </a:solidFill>
                <a:cs typeface="Times New Roman" panose="02020603050405020304" pitchFamily="18" charset="0"/>
              </a:rPr>
              <a:t>ideal C</a:t>
            </a:r>
            <a:r>
              <a:rPr lang="en-US" altLang="en-US" sz="1800" baseline="-25000">
                <a:solidFill>
                  <a:srgbClr val="000000"/>
                </a:solidFill>
                <a:cs typeface="Times New Roman" panose="02020603050405020304" pitchFamily="18" charset="0"/>
              </a:rPr>
              <a:t>p</a:t>
            </a:r>
            <a:r>
              <a:rPr lang="en-US" altLang="en-US" sz="1800">
                <a:solidFill>
                  <a:srgbClr val="000000"/>
                </a:solidFill>
                <a:cs typeface="Times New Roman" panose="02020603050405020304" pitchFamily="18" charset="0"/>
              </a:rPr>
              <a:t> = 0.593</a:t>
            </a:r>
          </a:p>
          <a:p>
            <a:pPr eaLnBrk="1" hangingPunct="1">
              <a:lnSpc>
                <a:spcPct val="105000"/>
              </a:lnSpc>
            </a:pPr>
            <a:r>
              <a:rPr lang="en-US" altLang="en-US" sz="1800">
                <a:solidFill>
                  <a:srgbClr val="000000"/>
                </a:solidFill>
                <a:cs typeface="Times New Roman" panose="02020603050405020304" pitchFamily="18" charset="0"/>
              </a:rPr>
              <a:t>maximum C</a:t>
            </a:r>
            <a:r>
              <a:rPr lang="en-US" altLang="en-US" sz="1800" baseline="-25000">
                <a:solidFill>
                  <a:srgbClr val="000000"/>
                </a:solidFill>
                <a:cs typeface="Times New Roman" panose="02020603050405020304" pitchFamily="18" charset="0"/>
              </a:rPr>
              <a:t>p</a:t>
            </a:r>
            <a:r>
              <a:rPr lang="en-US" altLang="en-US" sz="1800">
                <a:solidFill>
                  <a:srgbClr val="000000"/>
                </a:solidFill>
                <a:cs typeface="Times New Roman" panose="02020603050405020304" pitchFamily="18" charset="0"/>
              </a:rPr>
              <a:t> = 0.47 at</a:t>
            </a:r>
            <a:r>
              <a:rPr lang="en-US" altLang="en-US" sz="1800">
                <a:solidFill>
                  <a:srgbClr val="000000"/>
                </a:solidFill>
                <a:latin typeface="Arial" panose="020B0604020202020204" pitchFamily="34" charset="0"/>
                <a:cs typeface="Times New Roman" panose="02020603050405020304" pitchFamily="18" charset="0"/>
              </a:rPr>
              <a:t> </a:t>
            </a:r>
            <a:r>
              <a:rPr lang="en-US" altLang="en-US" sz="1800">
                <a:solidFill>
                  <a:srgbClr val="000000"/>
                </a:solidFill>
                <a:latin typeface="Symbol" panose="05050102010706020507" pitchFamily="18" charset="2"/>
                <a:cs typeface="Times New Roman" panose="02020603050405020304" pitchFamily="18" charset="0"/>
              </a:rPr>
              <a:t>l</a:t>
            </a:r>
            <a:r>
              <a:rPr lang="en-US" altLang="en-US" sz="1800">
                <a:solidFill>
                  <a:srgbClr val="000000"/>
                </a:solidFill>
                <a:latin typeface="Arial" panose="020B0604020202020204" pitchFamily="34" charset="0"/>
                <a:cs typeface="Times New Roman" panose="02020603050405020304" pitchFamily="18" charset="0"/>
              </a:rPr>
              <a:t> </a:t>
            </a:r>
            <a:r>
              <a:rPr lang="en-US" altLang="en-US" sz="1800">
                <a:solidFill>
                  <a:srgbClr val="000000"/>
                </a:solidFill>
                <a:cs typeface="Times New Roman" panose="02020603050405020304" pitchFamily="18" charset="0"/>
              </a:rPr>
              <a:t>= 7 for </a:t>
            </a:r>
            <a:br>
              <a:rPr lang="en-US" altLang="en-US" sz="1800">
                <a:solidFill>
                  <a:srgbClr val="000000"/>
                </a:solidFill>
                <a:cs typeface="Times New Roman" panose="02020603050405020304" pitchFamily="18" charset="0"/>
              </a:rPr>
            </a:br>
            <a:r>
              <a:rPr lang="en-US" altLang="en-US" sz="1800">
                <a:solidFill>
                  <a:srgbClr val="000000"/>
                </a:solidFill>
                <a:cs typeface="Times New Roman" panose="02020603050405020304" pitchFamily="18" charset="0"/>
              </a:rPr>
              <a:t>        3 blade rotor</a:t>
            </a:r>
            <a:endParaRPr lang="en-US" altLang="en-US" sz="1800">
              <a:solidFill>
                <a:srgbClr val="000000"/>
              </a:solidFill>
              <a:latin typeface="Times New Roman" panose="02020603050405020304" pitchFamily="18" charset="0"/>
              <a:cs typeface="Times New Roman" panose="02020603050405020304" pitchFamily="18" charset="0"/>
            </a:endParaRPr>
          </a:p>
        </p:txBody>
      </p:sp>
      <p:grpSp>
        <p:nvGrpSpPr>
          <p:cNvPr id="50242" name="Group 74">
            <a:extLst>
              <a:ext uri="{FF2B5EF4-FFF2-40B4-BE49-F238E27FC236}">
                <a16:creationId xmlns:a16="http://schemas.microsoft.com/office/drawing/2014/main" id="{90D20330-E729-7FCD-B989-FA571EE09B4E}"/>
              </a:ext>
            </a:extLst>
          </p:cNvPr>
          <p:cNvGrpSpPr>
            <a:grpSpLocks/>
          </p:cNvGrpSpPr>
          <p:nvPr/>
        </p:nvGrpSpPr>
        <p:grpSpPr bwMode="auto">
          <a:xfrm>
            <a:off x="2981326" y="5343526"/>
            <a:ext cx="1082675" cy="155575"/>
            <a:chOff x="2190" y="2238"/>
            <a:chExt cx="682" cy="98"/>
          </a:xfrm>
        </p:grpSpPr>
        <p:sp>
          <p:nvSpPr>
            <p:cNvPr id="50243" name="Line 75">
              <a:extLst>
                <a:ext uri="{FF2B5EF4-FFF2-40B4-BE49-F238E27FC236}">
                  <a16:creationId xmlns:a16="http://schemas.microsoft.com/office/drawing/2014/main" id="{9D054C33-5376-DDA5-EC00-560E4FC5B056}"/>
                </a:ext>
              </a:extLst>
            </p:cNvPr>
            <p:cNvSpPr>
              <a:spLocks noChangeShapeType="1"/>
            </p:cNvSpPr>
            <p:nvPr/>
          </p:nvSpPr>
          <p:spPr bwMode="auto">
            <a:xfrm>
              <a:off x="2190" y="2286"/>
              <a:ext cx="586"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4" name="Freeform 76">
              <a:extLst>
                <a:ext uri="{FF2B5EF4-FFF2-40B4-BE49-F238E27FC236}">
                  <a16:creationId xmlns:a16="http://schemas.microsoft.com/office/drawing/2014/main" id="{40B5EC68-2C72-9421-2C1F-AA5532316057}"/>
                </a:ext>
              </a:extLst>
            </p:cNvPr>
            <p:cNvSpPr>
              <a:spLocks/>
            </p:cNvSpPr>
            <p:nvPr/>
          </p:nvSpPr>
          <p:spPr bwMode="auto">
            <a:xfrm>
              <a:off x="2773" y="2238"/>
              <a:ext cx="99" cy="98"/>
            </a:xfrm>
            <a:custGeom>
              <a:avLst/>
              <a:gdLst>
                <a:gd name="T0" fmla="*/ 0 w 99"/>
                <a:gd name="T1" fmla="*/ 98 h 98"/>
                <a:gd name="T2" fmla="*/ 99 w 99"/>
                <a:gd name="T3" fmla="*/ 48 h 98"/>
                <a:gd name="T4" fmla="*/ 0 w 99"/>
                <a:gd name="T5" fmla="*/ 0 h 98"/>
                <a:gd name="T6" fmla="*/ 0 w 99"/>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98">
                  <a:moveTo>
                    <a:pt x="0" y="98"/>
                  </a:moveTo>
                  <a:lnTo>
                    <a:pt x="99" y="48"/>
                  </a:lnTo>
                  <a:lnTo>
                    <a:pt x="0" y="0"/>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Freeform: Shape 1">
            <a:extLst>
              <a:ext uri="{FF2B5EF4-FFF2-40B4-BE49-F238E27FC236}">
                <a16:creationId xmlns:a16="http://schemas.microsoft.com/office/drawing/2014/main" id="{1C2485E1-D519-1DA7-8B3E-C41AFC3EF128}"/>
              </a:ext>
            </a:extLst>
          </p:cNvPr>
          <p:cNvSpPr/>
          <p:nvPr/>
        </p:nvSpPr>
        <p:spPr>
          <a:xfrm>
            <a:off x="4429307" y="1869824"/>
            <a:ext cx="2760673" cy="1959590"/>
          </a:xfrm>
          <a:custGeom>
            <a:avLst/>
            <a:gdLst>
              <a:gd name="connsiteX0" fmla="*/ 0 w 2760673"/>
              <a:gd name="connsiteY0" fmla="*/ 1924645 h 1959590"/>
              <a:gd name="connsiteX1" fmla="*/ 139781 w 2760673"/>
              <a:gd name="connsiteY1" fmla="*/ 1904260 h 1959590"/>
              <a:gd name="connsiteX2" fmla="*/ 270825 w 2760673"/>
              <a:gd name="connsiteY2" fmla="*/ 1837282 h 1959590"/>
              <a:gd name="connsiteX3" fmla="*/ 393134 w 2760673"/>
              <a:gd name="connsiteY3" fmla="*/ 1671292 h 1959590"/>
              <a:gd name="connsiteX4" fmla="*/ 468848 w 2760673"/>
              <a:gd name="connsiteY4" fmla="*/ 1452884 h 1959590"/>
              <a:gd name="connsiteX5" fmla="*/ 532915 w 2760673"/>
              <a:gd name="connsiteY5" fmla="*/ 1094696 h 1959590"/>
              <a:gd name="connsiteX6" fmla="*/ 605717 w 2760673"/>
              <a:gd name="connsiteY6" fmla="*/ 756892 h 1959590"/>
              <a:gd name="connsiteX7" fmla="*/ 693080 w 2760673"/>
              <a:gd name="connsiteY7" fmla="*/ 456945 h 1959590"/>
              <a:gd name="connsiteX8" fmla="*/ 806652 w 2760673"/>
              <a:gd name="connsiteY8" fmla="*/ 218153 h 1959590"/>
              <a:gd name="connsiteX9" fmla="*/ 902752 w 2760673"/>
              <a:gd name="connsiteY9" fmla="*/ 119142 h 1959590"/>
              <a:gd name="connsiteX10" fmla="*/ 1010499 w 2760673"/>
              <a:gd name="connsiteY10" fmla="*/ 34691 h 1959590"/>
              <a:gd name="connsiteX11" fmla="*/ 1118247 w 2760673"/>
              <a:gd name="connsiteY11" fmla="*/ 2658 h 1959590"/>
              <a:gd name="connsiteX12" fmla="*/ 1281325 w 2760673"/>
              <a:gd name="connsiteY12" fmla="*/ 11394 h 1959590"/>
              <a:gd name="connsiteX13" fmla="*/ 1473524 w 2760673"/>
              <a:gd name="connsiteY13" fmla="*/ 87108 h 1959590"/>
              <a:gd name="connsiteX14" fmla="*/ 1630777 w 2760673"/>
              <a:gd name="connsiteY14" fmla="*/ 174472 h 1959590"/>
              <a:gd name="connsiteX15" fmla="*/ 1855009 w 2760673"/>
              <a:gd name="connsiteY15" fmla="*/ 389967 h 1959590"/>
              <a:gd name="connsiteX16" fmla="*/ 2061768 w 2760673"/>
              <a:gd name="connsiteY16" fmla="*/ 646232 h 1959590"/>
              <a:gd name="connsiteX17" fmla="*/ 2236494 w 2760673"/>
              <a:gd name="connsiteY17" fmla="*/ 905409 h 1959590"/>
              <a:gd name="connsiteX18" fmla="*/ 2419957 w 2760673"/>
              <a:gd name="connsiteY18" fmla="*/ 1214092 h 1959590"/>
              <a:gd name="connsiteX19" fmla="*/ 2536441 w 2760673"/>
              <a:gd name="connsiteY19" fmla="*/ 1464533 h 1959590"/>
              <a:gd name="connsiteX20" fmla="*/ 2658749 w 2760673"/>
              <a:gd name="connsiteY20" fmla="*/ 1726622 h 1959590"/>
              <a:gd name="connsiteX21" fmla="*/ 2760673 w 2760673"/>
              <a:gd name="connsiteY21" fmla="*/ 1959590 h 195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60673" h="1959590">
                <a:moveTo>
                  <a:pt x="0" y="1924645"/>
                </a:moveTo>
                <a:cubicBezTo>
                  <a:pt x="47322" y="1921732"/>
                  <a:pt x="94644" y="1918820"/>
                  <a:pt x="139781" y="1904260"/>
                </a:cubicBezTo>
                <a:cubicBezTo>
                  <a:pt x="184919" y="1889699"/>
                  <a:pt x="228600" y="1876110"/>
                  <a:pt x="270825" y="1837282"/>
                </a:cubicBezTo>
                <a:cubicBezTo>
                  <a:pt x="313051" y="1798454"/>
                  <a:pt x="360130" y="1735358"/>
                  <a:pt x="393134" y="1671292"/>
                </a:cubicBezTo>
                <a:cubicBezTo>
                  <a:pt x="426138" y="1607226"/>
                  <a:pt x="445551" y="1548983"/>
                  <a:pt x="468848" y="1452884"/>
                </a:cubicBezTo>
                <a:cubicBezTo>
                  <a:pt x="492145" y="1356785"/>
                  <a:pt x="510104" y="1210695"/>
                  <a:pt x="532915" y="1094696"/>
                </a:cubicBezTo>
                <a:cubicBezTo>
                  <a:pt x="555726" y="978697"/>
                  <a:pt x="579023" y="863184"/>
                  <a:pt x="605717" y="756892"/>
                </a:cubicBezTo>
                <a:cubicBezTo>
                  <a:pt x="632411" y="650600"/>
                  <a:pt x="659591" y="546735"/>
                  <a:pt x="693080" y="456945"/>
                </a:cubicBezTo>
                <a:cubicBezTo>
                  <a:pt x="726569" y="367155"/>
                  <a:pt x="771707" y="274453"/>
                  <a:pt x="806652" y="218153"/>
                </a:cubicBezTo>
                <a:cubicBezTo>
                  <a:pt x="841597" y="161853"/>
                  <a:pt x="868778" y="149719"/>
                  <a:pt x="902752" y="119142"/>
                </a:cubicBezTo>
                <a:cubicBezTo>
                  <a:pt x="936726" y="88565"/>
                  <a:pt x="974583" y="54105"/>
                  <a:pt x="1010499" y="34691"/>
                </a:cubicBezTo>
                <a:cubicBezTo>
                  <a:pt x="1046415" y="15277"/>
                  <a:pt x="1073109" y="6541"/>
                  <a:pt x="1118247" y="2658"/>
                </a:cubicBezTo>
                <a:cubicBezTo>
                  <a:pt x="1163385" y="-1225"/>
                  <a:pt x="1222112" y="-2681"/>
                  <a:pt x="1281325" y="11394"/>
                </a:cubicBezTo>
                <a:cubicBezTo>
                  <a:pt x="1340538" y="25469"/>
                  <a:pt x="1415282" y="59928"/>
                  <a:pt x="1473524" y="87108"/>
                </a:cubicBezTo>
                <a:cubicBezTo>
                  <a:pt x="1531766" y="114288"/>
                  <a:pt x="1567196" y="123996"/>
                  <a:pt x="1630777" y="174472"/>
                </a:cubicBezTo>
                <a:cubicBezTo>
                  <a:pt x="1694358" y="224948"/>
                  <a:pt x="1783177" y="311340"/>
                  <a:pt x="1855009" y="389967"/>
                </a:cubicBezTo>
                <a:cubicBezTo>
                  <a:pt x="1926841" y="468594"/>
                  <a:pt x="1998187" y="560325"/>
                  <a:pt x="2061768" y="646232"/>
                </a:cubicBezTo>
                <a:cubicBezTo>
                  <a:pt x="2125349" y="732139"/>
                  <a:pt x="2176796" y="810766"/>
                  <a:pt x="2236494" y="905409"/>
                </a:cubicBezTo>
                <a:cubicBezTo>
                  <a:pt x="2296192" y="1000052"/>
                  <a:pt x="2369966" y="1120905"/>
                  <a:pt x="2419957" y="1214092"/>
                </a:cubicBezTo>
                <a:cubicBezTo>
                  <a:pt x="2469948" y="1307279"/>
                  <a:pt x="2536441" y="1464533"/>
                  <a:pt x="2536441" y="1464533"/>
                </a:cubicBezTo>
                <a:cubicBezTo>
                  <a:pt x="2576240" y="1549955"/>
                  <a:pt x="2621377" y="1644113"/>
                  <a:pt x="2658749" y="1726622"/>
                </a:cubicBezTo>
                <a:cubicBezTo>
                  <a:pt x="2696121" y="1809131"/>
                  <a:pt x="2728397" y="1884360"/>
                  <a:pt x="2760673" y="1959590"/>
                </a:cubicBezTo>
              </a:path>
            </a:pathLst>
          </a:cu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49149D7-E8BE-0C7F-D072-E63598DEB817}"/>
              </a:ext>
            </a:extLst>
          </p:cNvPr>
          <p:cNvCxnSpPr/>
          <p:nvPr/>
        </p:nvCxnSpPr>
        <p:spPr>
          <a:xfrm>
            <a:off x="4570413" y="1869824"/>
            <a:ext cx="639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85C2708-ADEF-9044-6FD0-ED4125B1849B}"/>
              </a:ext>
            </a:extLst>
          </p:cNvPr>
          <p:cNvCxnSpPr/>
          <p:nvPr/>
        </p:nvCxnSpPr>
        <p:spPr>
          <a:xfrm>
            <a:off x="4773283" y="2296592"/>
            <a:ext cx="63994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424849-2105-D931-629A-057280859C93}"/>
              </a:ext>
            </a:extLst>
          </p:cNvPr>
          <p:cNvSpPr/>
          <p:nvPr/>
        </p:nvSpPr>
        <p:spPr>
          <a:xfrm rot="16200000">
            <a:off x="4701020" y="1971225"/>
            <a:ext cx="420912" cy="2298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t>~20%: 5°</a:t>
            </a:r>
          </a:p>
        </p:txBody>
      </p:sp>
      <p:sp>
        <p:nvSpPr>
          <p:cNvPr id="8" name="Arrow: Left 7">
            <a:extLst>
              <a:ext uri="{FF2B5EF4-FFF2-40B4-BE49-F238E27FC236}">
                <a16:creationId xmlns:a16="http://schemas.microsoft.com/office/drawing/2014/main" id="{2E51C7F5-DF7A-AC40-4E09-09F8490790DC}"/>
              </a:ext>
            </a:extLst>
          </p:cNvPr>
          <p:cNvSpPr/>
          <p:nvPr/>
        </p:nvSpPr>
        <p:spPr>
          <a:xfrm>
            <a:off x="6069999" y="3149859"/>
            <a:ext cx="1181100" cy="7738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Rotation slows</a:t>
            </a:r>
          </a:p>
        </p:txBody>
      </p:sp>
      <p:sp>
        <p:nvSpPr>
          <p:cNvPr id="9" name="TextBox 8">
            <a:extLst>
              <a:ext uri="{FF2B5EF4-FFF2-40B4-BE49-F238E27FC236}">
                <a16:creationId xmlns:a16="http://schemas.microsoft.com/office/drawing/2014/main" id="{42CBCCAB-5511-7F57-6435-612B91AE7686}"/>
              </a:ext>
            </a:extLst>
          </p:cNvPr>
          <p:cNvSpPr txBox="1"/>
          <p:nvPr/>
        </p:nvSpPr>
        <p:spPr>
          <a:xfrm>
            <a:off x="8635475" y="5773873"/>
            <a:ext cx="3420836" cy="923330"/>
          </a:xfrm>
          <a:prstGeom prst="rect">
            <a:avLst/>
          </a:prstGeom>
          <a:noFill/>
        </p:spPr>
        <p:txBody>
          <a:bodyPr wrap="square" rtlCol="0">
            <a:spAutoFit/>
          </a:bodyPr>
          <a:lstStyle/>
          <a:p>
            <a:r>
              <a:rPr lang="en-US" dirty="0"/>
              <a:t>Modeling of GE Wind Turbine-Generators for Grid Studies</a:t>
            </a:r>
          </a:p>
          <a:p>
            <a:r>
              <a:rPr lang="en-US" dirty="0"/>
              <a:t>Version 1.0  December 2002</a:t>
            </a:r>
          </a:p>
        </p:txBody>
      </p:sp>
      <p:sp>
        <p:nvSpPr>
          <p:cNvPr id="3" name="Speech Bubble: Rectangle 2">
            <a:extLst>
              <a:ext uri="{FF2B5EF4-FFF2-40B4-BE49-F238E27FC236}">
                <a16:creationId xmlns:a16="http://schemas.microsoft.com/office/drawing/2014/main" id="{AB4E6D42-1644-01F0-4E3D-6A431A97654D}"/>
              </a:ext>
            </a:extLst>
          </p:cNvPr>
          <p:cNvSpPr/>
          <p:nvPr/>
        </p:nvSpPr>
        <p:spPr>
          <a:xfrm>
            <a:off x="9181584" y="1984123"/>
            <a:ext cx="1756172" cy="1276350"/>
          </a:xfrm>
          <a:prstGeom prst="wedgeRectCallout">
            <a:avLst>
              <a:gd name="adj1" fmla="val -186770"/>
              <a:gd name="adj2" fmla="val 231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Family of Cp curves for one representative 3 bladed wind turbine.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DFEBB80-B930-9C6D-D348-93445126A72A}"/>
              </a:ext>
            </a:extLst>
          </p:cNvPr>
          <p:cNvSpPr>
            <a:spLocks noGrp="1" noChangeArrowheads="1"/>
          </p:cNvSpPr>
          <p:nvPr>
            <p:ph type="title"/>
          </p:nvPr>
        </p:nvSpPr>
        <p:spPr>
          <a:xfrm>
            <a:off x="342900" y="422275"/>
            <a:ext cx="4095751" cy="1276350"/>
          </a:xfrm>
        </p:spPr>
        <p:txBody>
          <a:bodyPr>
            <a:normAutofit fontScale="90000"/>
          </a:bodyPr>
          <a:lstStyle/>
          <a:p>
            <a:pPr eaLnBrk="1" hangingPunct="1"/>
            <a:r>
              <a:rPr lang="en-US" altLang="en-US" dirty="0"/>
              <a:t>Turbine &amp; Turbine </a:t>
            </a:r>
            <a:r>
              <a:rPr lang="en-US" altLang="en-US" sz="3600" dirty="0"/>
              <a:t>Control</a:t>
            </a:r>
            <a:br>
              <a:rPr lang="en-US" altLang="en-US" dirty="0"/>
            </a:br>
            <a:br>
              <a:rPr lang="en-US" altLang="en-US" dirty="0"/>
            </a:br>
            <a:endParaRPr lang="en-US" altLang="en-US" sz="2800" b="1" dirty="0">
              <a:solidFill>
                <a:srgbClr val="E30BDE"/>
              </a:solidFill>
            </a:endParaRPr>
          </a:p>
        </p:txBody>
      </p:sp>
      <p:graphicFrame>
        <p:nvGraphicFramePr>
          <p:cNvPr id="62467" name="Object 3">
            <a:extLst>
              <a:ext uri="{FF2B5EF4-FFF2-40B4-BE49-F238E27FC236}">
                <a16:creationId xmlns:a16="http://schemas.microsoft.com/office/drawing/2014/main" id="{FECC323C-01A4-C65E-5C73-9EAADB6AB0DC}"/>
              </a:ext>
            </a:extLst>
          </p:cNvPr>
          <p:cNvGraphicFramePr>
            <a:graphicFrameLocks noChangeAspect="1"/>
          </p:cNvGraphicFramePr>
          <p:nvPr/>
        </p:nvGraphicFramePr>
        <p:xfrm>
          <a:off x="4691064" y="0"/>
          <a:ext cx="5705475" cy="6858000"/>
        </p:xfrm>
        <a:graphic>
          <a:graphicData uri="http://schemas.openxmlformats.org/presentationml/2006/ole">
            <mc:AlternateContent xmlns:mc="http://schemas.openxmlformats.org/markup-compatibility/2006">
              <mc:Choice xmlns:v="urn:schemas-microsoft-com:vml" Requires="v">
                <p:oleObj name="VISIO" r:id="rId3" imgW="6073140" imgH="7313676" progId="Visio.Drawing.6">
                  <p:embed/>
                </p:oleObj>
              </mc:Choice>
              <mc:Fallback>
                <p:oleObj name="VISIO" r:id="rId3" imgW="6073140" imgH="7313676" progId="Visio.Drawing.6">
                  <p:embed/>
                  <p:pic>
                    <p:nvPicPr>
                      <p:cNvPr id="62467" name="Object 3">
                        <a:extLst>
                          <a:ext uri="{FF2B5EF4-FFF2-40B4-BE49-F238E27FC236}">
                            <a16:creationId xmlns:a16="http://schemas.microsoft.com/office/drawing/2014/main" id="{FECC323C-01A4-C65E-5C73-9EAADB6AB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4" y="0"/>
                        <a:ext cx="5705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D74CA7C7-E3BC-2043-46C6-FFC3472A28D9}"/>
              </a:ext>
            </a:extLst>
          </p:cNvPr>
          <p:cNvSpPr txBox="1"/>
          <p:nvPr/>
        </p:nvSpPr>
        <p:spPr>
          <a:xfrm>
            <a:off x="255815" y="5196568"/>
            <a:ext cx="3420836" cy="923330"/>
          </a:xfrm>
          <a:prstGeom prst="rect">
            <a:avLst/>
          </a:prstGeom>
          <a:noFill/>
        </p:spPr>
        <p:txBody>
          <a:bodyPr wrap="square" rtlCol="0">
            <a:spAutoFit/>
          </a:bodyPr>
          <a:lstStyle/>
          <a:p>
            <a:r>
              <a:rPr lang="en-US" dirty="0"/>
              <a:t>Modeling of GE Wind Turbine-Generators for Grid Studies</a:t>
            </a:r>
          </a:p>
          <a:p>
            <a:r>
              <a:rPr lang="en-US" dirty="0"/>
              <a:t>Version 4.1  March 2008</a:t>
            </a:r>
          </a:p>
        </p:txBody>
      </p:sp>
      <p:sp>
        <p:nvSpPr>
          <p:cNvPr id="2" name="Speech Bubble: Rectangle 1">
            <a:extLst>
              <a:ext uri="{FF2B5EF4-FFF2-40B4-BE49-F238E27FC236}">
                <a16:creationId xmlns:a16="http://schemas.microsoft.com/office/drawing/2014/main" id="{D3633C7D-793A-543B-01C8-B23A19E9C26E}"/>
              </a:ext>
            </a:extLst>
          </p:cNvPr>
          <p:cNvSpPr/>
          <p:nvPr/>
        </p:nvSpPr>
        <p:spPr>
          <a:xfrm>
            <a:off x="1459984" y="2888363"/>
            <a:ext cx="1756172" cy="1276350"/>
          </a:xfrm>
          <a:prstGeom prst="wedgeRectCallout">
            <a:avLst>
              <a:gd name="adj1" fmla="val 174812"/>
              <a:gd name="adj2" fmla="val 828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GE added the active power (frequency droop) control feature to the manual in 2008</a:t>
            </a:r>
          </a:p>
        </p:txBody>
      </p:sp>
    </p:spTree>
  </p:cSld>
  <p:clrMapOvr>
    <a:masterClrMapping/>
  </p:clrMapOvr>
</p:sld>
</file>

<file path=ppt/theme/theme1.xml><?xml version="1.0" encoding="utf-8"?>
<a:theme xmlns:a="http://schemas.openxmlformats.org/drawingml/2006/main" name="Office Theme">
  <a:themeElements>
    <a:clrScheme name="Custom 2">
      <a:dk1>
        <a:srgbClr val="538135"/>
      </a:dk1>
      <a:lt1>
        <a:sysClr val="window" lastClr="FFFFFF"/>
      </a:lt1>
      <a:dk2>
        <a:srgbClr val="70AD47"/>
      </a:dk2>
      <a:lt2>
        <a:srgbClr val="E7E6E6"/>
      </a:lt2>
      <a:accent1>
        <a:srgbClr val="ED7D31"/>
      </a:accent1>
      <a:accent2>
        <a:srgbClr val="F4B183"/>
      </a:accent2>
      <a:accent3>
        <a:srgbClr val="A5A5A5"/>
      </a:accent3>
      <a:accent4>
        <a:srgbClr val="FFC000"/>
      </a:accent4>
      <a:accent5>
        <a:srgbClr val="53813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L Presentation Master 4-17-2018" id="{A3EFF6AA-68BC-4D83-8129-BDF9210EDD3D}" vid="{62AC906F-EC1D-4C89-A064-3908A986B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HL Presentation Master 4-17-2018</Template>
  <TotalTime>2930</TotalTime>
  <Words>1878</Words>
  <Application>Microsoft Office PowerPoint</Application>
  <PresentationFormat>Widescreen</PresentationFormat>
  <Paragraphs>323</Paragraphs>
  <Slides>25</Slides>
  <Notes>12</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5" baseType="lpstr">
      <vt:lpstr>Aptos</vt:lpstr>
      <vt:lpstr>Arial</vt:lpstr>
      <vt:lpstr>GE Inspira</vt:lpstr>
      <vt:lpstr>Symbol</vt:lpstr>
      <vt:lpstr>Times</vt:lpstr>
      <vt:lpstr>Times New Roman</vt:lpstr>
      <vt:lpstr>Office Theme</vt:lpstr>
      <vt:lpstr>Bitmap Image</vt:lpstr>
      <vt:lpstr>Equation</vt:lpstr>
      <vt:lpstr>VISIO</vt:lpstr>
      <vt:lpstr>Physical basics of low power operation of wind turbines</vt:lpstr>
      <vt:lpstr>Wind Turbine Components </vt:lpstr>
      <vt:lpstr>Aerodynamic Lift – Bernoulli Effect</vt:lpstr>
      <vt:lpstr>Conversion: Why 3 blades? What is Cp? Why variable speed? </vt:lpstr>
      <vt:lpstr>Wind Turbine Generator:  allowing the turbine speed to vary</vt:lpstr>
      <vt:lpstr>Rotor speed basics are the same</vt:lpstr>
      <vt:lpstr>Controlling Active Power: Models &amp; Some History</vt:lpstr>
      <vt:lpstr>Controlling mechanical power (and torque):   blade pitch and rotor speed</vt:lpstr>
      <vt:lpstr>Turbine &amp; Turbine Control  </vt:lpstr>
      <vt:lpstr>Turbine &amp; Turbine Control  </vt:lpstr>
      <vt:lpstr>Turbine &amp; Turbine Control  </vt:lpstr>
      <vt:lpstr>Turbine &amp; Turbine Control  </vt:lpstr>
      <vt:lpstr>Turbine &amp; Turbine Control  </vt:lpstr>
      <vt:lpstr>Over vs. Under-frequency Response</vt:lpstr>
      <vt:lpstr>Power Curve Terminology</vt:lpstr>
      <vt:lpstr>Slight Curtailment (from ≤ rated wind speed)</vt:lpstr>
      <vt:lpstr>Slight Curtailment (from &gt; rated wind speed)</vt:lpstr>
      <vt:lpstr>Deep Curtailment (from ≤ rated wind speed)</vt:lpstr>
      <vt:lpstr>Why a technical minimum?</vt:lpstr>
      <vt:lpstr>It’s not that simple: this real physical equipment</vt:lpstr>
      <vt:lpstr>“just pitch in!”  </vt:lpstr>
      <vt:lpstr>Increasing Power during very low wind conditions</vt:lpstr>
      <vt:lpstr>PowerPoint Presentation</vt:lpstr>
      <vt:lpstr>Conclusions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Nick  Miller</cp:lastModifiedBy>
  <cp:revision>28</cp:revision>
  <dcterms:created xsi:type="dcterms:W3CDTF">2018-07-26T15:06:50Z</dcterms:created>
  <dcterms:modified xsi:type="dcterms:W3CDTF">2024-11-14T21:34:18Z</dcterms:modified>
</cp:coreProperties>
</file>