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53" r:id="rId1"/>
    <p:sldMasterId id="2147483648" r:id="rId2"/>
    <p:sldMasterId id="2147483651" r:id="rId3"/>
  </p:sldMasterIdLst>
  <p:notesMasterIdLst>
    <p:notesMasterId r:id="rId8"/>
  </p:notesMasterIdLst>
  <p:handoutMasterIdLst>
    <p:handoutMasterId r:id="rId9"/>
  </p:handoutMasterIdLst>
  <p:sldIdLst>
    <p:sldId id="260" r:id="rId4"/>
    <p:sldId id="280" r:id="rId5"/>
    <p:sldId id="285" r:id="rId6"/>
    <p:sldId id="289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248" autoAdjust="0"/>
    <p:restoredTop sz="94660"/>
  </p:normalViewPr>
  <p:slideViewPr>
    <p:cSldViewPr showGuides="1">
      <p:cViewPr varScale="1">
        <p:scale>
          <a:sx n="58" d="100"/>
          <a:sy n="58" d="100"/>
        </p:scale>
        <p:origin x="756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rcot.com/mktrules/issues/NPRR1261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0292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Update on CRR Auction Items</a:t>
            </a:r>
          </a:p>
          <a:p>
            <a:endParaRPr lang="en-US" dirty="0"/>
          </a:p>
          <a:p>
            <a:r>
              <a:rPr lang="en-US" dirty="0"/>
              <a:t>Samantha Findley</a:t>
            </a:r>
          </a:p>
          <a:p>
            <a:r>
              <a:rPr lang="en-US" dirty="0"/>
              <a:t>CRR Market Operations</a:t>
            </a:r>
          </a:p>
          <a:p>
            <a:endParaRPr lang="en-US" dirty="0"/>
          </a:p>
          <a:p>
            <a:r>
              <a:rPr lang="en-US" dirty="0"/>
              <a:t>CMWG</a:t>
            </a:r>
          </a:p>
          <a:p>
            <a:r>
              <a:rPr lang="en-US" dirty="0"/>
              <a:t>November 19, 2024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FC5211-0C83-F57D-ACBF-74E37E7FC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>
                <a:effectLst/>
                <a:latin typeface="+mn-lt"/>
                <a:ea typeface="Calibri" panose="020F0502020204030204" pitchFamily="34" charset="0"/>
              </a:rPr>
              <a:t>Update on Administrative guardrails (priority to reduce risk of TAP and long-running solution times)</a:t>
            </a:r>
            <a:b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44CB2A-DAD3-9C68-602C-AF21EFA99D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buFont typeface="+mj-lt"/>
              <a:buAutoNum type="arabicPeriod"/>
            </a:pPr>
            <a:r>
              <a:rPr lang="en-US" sz="1800" u="sng" dirty="0">
                <a:effectLst/>
                <a:ea typeface="Times New Roman" panose="02020603050405020304" pitchFamily="18" charset="0"/>
              </a:rPr>
              <a:t>Administrative TOU limit for LTAS auctions-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NPRR1261 (released November 13) Operational Flexibility for CRR auction limits will go to December 12 PRS. </a:t>
            </a:r>
          </a:p>
          <a:p>
            <a:pPr>
              <a:spcBef>
                <a:spcPts val="0"/>
              </a:spcBef>
              <a:buFont typeface="+mj-lt"/>
              <a:buAutoNum type="arabicPeriod"/>
            </a:pPr>
            <a:endParaRPr lang="en-US" sz="1800" dirty="0">
              <a:ea typeface="Times New Roman" panose="02020603050405020304" pitchFamily="18" charset="0"/>
            </a:endParaRPr>
          </a:p>
          <a:p>
            <a:pPr lvl="1">
              <a:spcBef>
                <a:spcPts val="0"/>
              </a:spcBef>
            </a:pPr>
            <a:r>
              <a:rPr lang="en-US" sz="1400" dirty="0">
                <a:effectLst/>
                <a:ea typeface="Times New Roman" panose="02020603050405020304" pitchFamily="18" charset="0"/>
              </a:rPr>
              <a:t>Brief review: </a:t>
            </a:r>
            <a:r>
              <a:rPr lang="en-US" sz="140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2"/>
              </a:rPr>
              <a:t>https://www.ercot.com/mktrules/issues/NPRR1261</a:t>
            </a:r>
            <a:endParaRPr lang="en-US" sz="1400" dirty="0">
              <a:effectLst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1800" dirty="0">
              <a:effectLst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u="sng" dirty="0">
                <a:effectLst/>
                <a:ea typeface="Times New Roman" panose="02020603050405020304" pitchFamily="18" charset="0"/>
              </a:rPr>
              <a:t>Administrative lowering of bids per CRRAH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- </a:t>
            </a:r>
            <a:r>
              <a:rPr lang="en-US" sz="1800" dirty="0">
                <a:ea typeface="Times New Roman" panose="02020603050405020304" pitchFamily="18" charset="0"/>
              </a:rPr>
              <a:t>TAC approved reducing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per-CRRAH limit to </a:t>
            </a:r>
            <a:r>
              <a:rPr lang="en-US" sz="1800" b="1" dirty="0">
                <a:effectLst/>
                <a:ea typeface="Times New Roman" panose="02020603050405020304" pitchFamily="18" charset="0"/>
              </a:rPr>
              <a:t>3,000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for LTAS auctions. First auction with this new limit is 2025.2nd6.AnnualAuction.Seq2 which closes Thursday 11/21/2024.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1800" dirty="0">
              <a:effectLst/>
              <a:ea typeface="Times New Roman" panose="02020603050405020304" pitchFamily="18" charset="0"/>
            </a:endParaRPr>
          </a:p>
          <a:p>
            <a:pPr lvl="1" indent="-342900">
              <a:spcBef>
                <a:spcPts val="0"/>
              </a:spcBef>
            </a:pPr>
            <a:r>
              <a:rPr lang="en-US" sz="1400" dirty="0">
                <a:ea typeface="Times New Roman" panose="02020603050405020304" pitchFamily="18" charset="0"/>
              </a:rPr>
              <a:t>Until NPRR1261 is implemented, 3,000 limit will be used for all LTAS auctions.</a:t>
            </a:r>
            <a:endParaRPr lang="en-US" sz="1400" dirty="0">
              <a:effectLst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1800" dirty="0">
              <a:effectLst/>
              <a:ea typeface="Calibri" panose="020F050202020403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endParaRPr lang="en-US" sz="1800" dirty="0">
              <a:effectLst/>
              <a:ea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89FC20-9057-D96A-15FA-F1F9518BE3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6026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F207F7-12B2-6706-B137-99DE3B5A89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 for Market Redesign options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490F23-5279-4DA7-7A1E-EFD050440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14400"/>
            <a:ext cx="8686800" cy="5005633"/>
          </a:xfrm>
        </p:spPr>
        <p:txBody>
          <a:bodyPr/>
          <a:lstStyle/>
          <a:p>
            <a:r>
              <a:rPr lang="en-US" sz="2000" dirty="0">
                <a:solidFill>
                  <a:schemeClr val="accent1"/>
                </a:solidFill>
              </a:rPr>
              <a:t>Removing Multi-Month Bid Functionality Study</a:t>
            </a:r>
            <a:endParaRPr lang="en-US" sz="2400" dirty="0">
              <a:solidFill>
                <a:schemeClr val="accent1"/>
              </a:solidFill>
            </a:endParaRPr>
          </a:p>
          <a:p>
            <a:pPr lvl="1"/>
            <a:r>
              <a:rPr lang="en-US" sz="1800" dirty="0"/>
              <a:t>ERCOT continuing to run studies in the coming weeks/months.</a:t>
            </a:r>
          </a:p>
          <a:p>
            <a:pPr lvl="1"/>
            <a:r>
              <a:rPr lang="en-US" sz="1800" dirty="0"/>
              <a:t>ERCOT will sponsor an NPRR to propose this market design change.</a:t>
            </a:r>
          </a:p>
          <a:p>
            <a:endParaRPr lang="en-US" sz="2400" dirty="0"/>
          </a:p>
          <a:p>
            <a:r>
              <a:rPr lang="en-US" sz="2000" dirty="0">
                <a:solidFill>
                  <a:schemeClr val="accent1"/>
                </a:solidFill>
              </a:rPr>
              <a:t>Request for Option Pricing</a:t>
            </a:r>
          </a:p>
          <a:p>
            <a:pPr lvl="1"/>
            <a:r>
              <a:rPr lang="en-US" sz="1800" dirty="0"/>
              <a:t>ERCOT continues to work with vendor to explore possible concepts for how this could work.</a:t>
            </a:r>
          </a:p>
          <a:p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F8765C-E5D2-28C1-78F9-26575061E2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7810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87B3E-5C6C-7EAF-B5B9-95CE82ACC8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C36EE4-8984-A1D0-E6CA-9F0FEAC1AD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Removal of multi-month bid functionality:</a:t>
            </a:r>
          </a:p>
          <a:p>
            <a:pPr lvl="1"/>
            <a:r>
              <a:rPr lang="en-US" sz="2000" dirty="0"/>
              <a:t>Studies continue</a:t>
            </a:r>
          </a:p>
          <a:p>
            <a:pPr lvl="1"/>
            <a:r>
              <a:rPr lang="en-US" sz="2000" dirty="0"/>
              <a:t>ERCOT will sponsor NPRR for removing multi-month bid functionality (Impact Analysis will be necessary)</a:t>
            </a:r>
          </a:p>
          <a:p>
            <a:pPr lvl="1"/>
            <a:endParaRPr lang="en-US" sz="2000" dirty="0"/>
          </a:p>
          <a:p>
            <a:r>
              <a:rPr lang="en-US" sz="2400" dirty="0"/>
              <a:t>Continue to pursue Option Pricing report with vendor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759326-FB83-229A-1264-5F4498F6FD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08758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213</Words>
  <Application>Microsoft Office PowerPoint</Application>
  <PresentationFormat>On-screen Show (4:3)</PresentationFormat>
  <Paragraphs>32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Times New Roman</vt:lpstr>
      <vt:lpstr>1_Custom Design</vt:lpstr>
      <vt:lpstr>Office Theme</vt:lpstr>
      <vt:lpstr>Custom Design</vt:lpstr>
      <vt:lpstr>PowerPoint Presentation</vt:lpstr>
      <vt:lpstr>Update on Administrative guardrails (priority to reduce risk of TAP and long-running solution times) </vt:lpstr>
      <vt:lpstr>Update for Market Redesign options</vt:lpstr>
      <vt:lpstr>Next steps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2016-10-07T18:07:55Z</dcterms:created>
  <dcterms:modified xsi:type="dcterms:W3CDTF">2024-11-15T14:50:28Z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084cbda-52b8-46fb-a7b7-cb5bd465ed85_Enabled">
    <vt:lpwstr>true</vt:lpwstr>
  </property>
  <property fmtid="{D5CDD505-2E9C-101B-9397-08002B2CF9AE}" pid="3" name="MSIP_Label_7084cbda-52b8-46fb-a7b7-cb5bd465ed85_SetDate">
    <vt:lpwstr>2024-01-22T22:35:43Z</vt:lpwstr>
  </property>
  <property fmtid="{D5CDD505-2E9C-101B-9397-08002B2CF9AE}" pid="4" name="MSIP_Label_7084cbda-52b8-46fb-a7b7-cb5bd465ed85_Method">
    <vt:lpwstr>Standard</vt:lpwstr>
  </property>
  <property fmtid="{D5CDD505-2E9C-101B-9397-08002B2CF9AE}" pid="5" name="MSIP_Label_7084cbda-52b8-46fb-a7b7-cb5bd465ed85_Name">
    <vt:lpwstr>Internal</vt:lpwstr>
  </property>
  <property fmtid="{D5CDD505-2E9C-101B-9397-08002B2CF9AE}" pid="6" name="MSIP_Label_7084cbda-52b8-46fb-a7b7-cb5bd465ed85_SiteId">
    <vt:lpwstr>0afb747d-bff7-4596-a9fc-950ef9e0ec45</vt:lpwstr>
  </property>
  <property fmtid="{D5CDD505-2E9C-101B-9397-08002B2CF9AE}" pid="7" name="MSIP_Label_7084cbda-52b8-46fb-a7b7-cb5bd465ed85_ActionId">
    <vt:lpwstr>354487cd-844f-485b-a665-d1e5a4197d8b</vt:lpwstr>
  </property>
  <property fmtid="{D5CDD505-2E9C-101B-9397-08002B2CF9AE}" pid="8" name="MSIP_Label_7084cbda-52b8-46fb-a7b7-cb5bd465ed85_ContentBits">
    <vt:lpwstr>0</vt:lpwstr>
  </property>
</Properties>
</file>