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3"/>
  </p:notesMasterIdLst>
  <p:handoutMasterIdLst>
    <p:handoutMasterId r:id="rId14"/>
  </p:handoutMasterIdLst>
  <p:sldIdLst>
    <p:sldId id="260" r:id="rId7"/>
    <p:sldId id="304" r:id="rId8"/>
    <p:sldId id="644" r:id="rId9"/>
    <p:sldId id="642" r:id="rId10"/>
    <p:sldId id="643" r:id="rId11"/>
    <p:sldId id="63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6721" autoAdjust="0"/>
  </p:normalViewPr>
  <p:slideViewPr>
    <p:cSldViewPr showGuides="1">
      <p:cViewPr varScale="1">
        <p:scale>
          <a:sx n="94" d="100"/>
          <a:sy n="94" d="100"/>
        </p:scale>
        <p:origin x="1526" y="8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11/14/2024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940882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942840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247610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14068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929920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services/programs/load/laar"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www.ercot.com/services/rq/re/dgresour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2362200"/>
            <a:ext cx="5646034" cy="2800767"/>
          </a:xfrm>
          <a:prstGeom prst="rect">
            <a:avLst/>
          </a:prstGeom>
          <a:noFill/>
        </p:spPr>
        <p:txBody>
          <a:bodyPr wrap="square" rtlCol="0">
            <a:spAutoFit/>
          </a:bodyPr>
          <a:lstStyle/>
          <a:p>
            <a:r>
              <a:rPr lang="en-US" sz="2200" b="1" dirty="0"/>
              <a:t>Demand Side Working Group (DSWG)</a:t>
            </a:r>
          </a:p>
          <a:p>
            <a:r>
              <a:rPr lang="en-US" sz="2200" b="1" dirty="0"/>
              <a:t>ERCOT Update</a:t>
            </a:r>
          </a:p>
          <a:p>
            <a:endParaRPr lang="en-US" sz="2000" dirty="0"/>
          </a:p>
          <a:p>
            <a:r>
              <a:rPr lang="en-US" sz="2000" dirty="0"/>
              <a:t>November 18, 2024</a:t>
            </a:r>
          </a:p>
          <a:p>
            <a:r>
              <a:rPr lang="en-US" sz="2000" dirty="0"/>
              <a:t>ERCOT staff</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533400"/>
          </a:xfrm>
        </p:spPr>
        <p:txBody>
          <a:bodyPr/>
          <a:lstStyle/>
          <a:p>
            <a:r>
              <a:rPr lang="en-US" sz="2400" dirty="0"/>
              <a:t>RIOO Changes and Documentation Updates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381000" y="1143000"/>
            <a:ext cx="7848600" cy="341632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dirty="0"/>
              <a:t>Resource Integration &amp; Ongoing Operations (RIOO) changes</a:t>
            </a:r>
          </a:p>
          <a:p>
            <a:pPr marL="742950" lvl="1" indent="-285750">
              <a:spcBef>
                <a:spcPts val="600"/>
              </a:spcBef>
              <a:spcAft>
                <a:spcPts val="600"/>
              </a:spcAft>
              <a:buFont typeface="Arial" panose="020B0604020202020204" pitchFamily="34" charset="0"/>
              <a:buChar char="•"/>
              <a:defRPr/>
            </a:pPr>
            <a:r>
              <a:rPr lang="en-US" altLang="en-US" sz="1400" dirty="0"/>
              <a:t>Most submission timelines in the RIOO application for Load Resources (LRs) and Settlement Only Distribution Generators (SODGs) are being reduced from 45 to 30 days</a:t>
            </a:r>
          </a:p>
          <a:p>
            <a:pPr marL="742950" lvl="1" indent="-285750">
              <a:spcBef>
                <a:spcPts val="600"/>
              </a:spcBef>
              <a:spcAft>
                <a:spcPts val="600"/>
              </a:spcAft>
              <a:buFont typeface="Arial" panose="020B0604020202020204" pitchFamily="34" charset="0"/>
              <a:buChar char="•"/>
              <a:defRPr/>
            </a:pPr>
            <a:r>
              <a:rPr lang="en-US" sz="1400" dirty="0"/>
              <a:t>Resource Entity/ownership change capability coming to RIOO</a:t>
            </a:r>
          </a:p>
          <a:p>
            <a:pPr marL="285750" indent="-285750">
              <a:spcBef>
                <a:spcPts val="600"/>
              </a:spcBef>
              <a:spcAft>
                <a:spcPts val="600"/>
              </a:spcAft>
              <a:buFont typeface="Arial" panose="020B0604020202020204" pitchFamily="34" charset="0"/>
              <a:buChar char="•"/>
              <a:defRPr/>
            </a:pPr>
            <a:endParaRPr lang="en-US" sz="1600" dirty="0"/>
          </a:p>
          <a:p>
            <a:pPr marL="285750" indent="-285750">
              <a:spcBef>
                <a:spcPts val="600"/>
              </a:spcBef>
              <a:spcAft>
                <a:spcPts val="600"/>
              </a:spcAft>
              <a:buFont typeface="Arial" panose="020B0604020202020204" pitchFamily="34" charset="0"/>
              <a:buChar char="•"/>
              <a:defRPr/>
            </a:pPr>
            <a:r>
              <a:rPr lang="en-US" sz="1600" dirty="0"/>
              <a:t>Documentation updates</a:t>
            </a:r>
          </a:p>
          <a:p>
            <a:pPr marL="742950" lvl="1" indent="-285750">
              <a:spcBef>
                <a:spcPts val="600"/>
              </a:spcBef>
              <a:spcAft>
                <a:spcPts val="600"/>
              </a:spcAft>
              <a:buFont typeface="Arial" panose="020B0604020202020204" pitchFamily="34" charset="0"/>
              <a:buChar char="•"/>
              <a:defRPr/>
            </a:pPr>
            <a:r>
              <a:rPr lang="en-US" sz="1400" dirty="0"/>
              <a:t>Load Resource and Distributed Generation webpages</a:t>
            </a:r>
          </a:p>
          <a:p>
            <a:pPr marL="742950" lvl="1" indent="-285750">
              <a:spcBef>
                <a:spcPts val="600"/>
              </a:spcBef>
              <a:spcAft>
                <a:spcPts val="600"/>
              </a:spcAft>
              <a:buFont typeface="Arial" panose="020B0604020202020204" pitchFamily="34" charset="0"/>
              <a:buChar char="•"/>
              <a:defRPr/>
            </a:pPr>
            <a:r>
              <a:rPr lang="en-US" altLang="en-US" sz="1400" dirty="0"/>
              <a:t>RIOO user guides for LRs and SODGs</a:t>
            </a:r>
          </a:p>
          <a:p>
            <a:pPr marL="742950" lvl="1" indent="-285750">
              <a:spcBef>
                <a:spcPts val="600"/>
              </a:spcBef>
              <a:spcAft>
                <a:spcPts val="600"/>
              </a:spcAft>
              <a:buFont typeface="Arial" panose="020B0604020202020204" pitchFamily="34" charset="0"/>
              <a:buChar char="•"/>
              <a:defRPr/>
            </a:pPr>
            <a:r>
              <a:rPr lang="en-US" altLang="en-US" sz="1400" dirty="0"/>
              <a:t>Load Resource qualification and testing procedures for controllable and non-controllable LRs</a:t>
            </a:r>
          </a:p>
        </p:txBody>
      </p:sp>
    </p:spTree>
    <p:extLst>
      <p:ext uri="{BB962C8B-B14F-4D97-AF65-F5344CB8AC3E}">
        <p14:creationId xmlns:p14="http://schemas.microsoft.com/office/powerpoint/2010/main" val="3331010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533400"/>
          </a:xfrm>
        </p:spPr>
        <p:txBody>
          <a:bodyPr/>
          <a:lstStyle/>
          <a:p>
            <a:r>
              <a:rPr lang="en-US" sz="2400" dirty="0"/>
              <a:t>Updated RIOO Timeline for LRs and SODGs </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381000" y="990600"/>
            <a:ext cx="7848600" cy="4154984"/>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dirty="0"/>
              <a:t>Currently, submissions in the RIOO application for LRs and SODGs must be completed at least 45 days before the requested Production Load Date (PLD)</a:t>
            </a:r>
          </a:p>
          <a:p>
            <a:pPr marL="285750" indent="-285750">
              <a:spcBef>
                <a:spcPts val="600"/>
              </a:spcBef>
              <a:spcAft>
                <a:spcPts val="600"/>
              </a:spcAft>
              <a:buFont typeface="Arial" panose="020B0604020202020204" pitchFamily="34" charset="0"/>
              <a:buChar char="•"/>
              <a:defRPr/>
            </a:pPr>
            <a:r>
              <a:rPr lang="en-US" altLang="en-US" sz="1600" dirty="0"/>
              <a:t>Going forward, </a:t>
            </a:r>
            <a:r>
              <a:rPr lang="en-US" altLang="en-US" sz="1600" u="sng" dirty="0"/>
              <a:t>most</a:t>
            </a:r>
            <a:r>
              <a:rPr lang="en-US" altLang="en-US" sz="1600" dirty="0"/>
              <a:t> RIOO submissions for LRs and SODGs will only need to be completed at least 30 days before the requested PLD</a:t>
            </a:r>
          </a:p>
          <a:p>
            <a:pPr marL="742950" lvl="1" indent="-285750">
              <a:spcBef>
                <a:spcPts val="600"/>
              </a:spcBef>
              <a:spcAft>
                <a:spcPts val="600"/>
              </a:spcAft>
              <a:buFont typeface="Arial" panose="020B0604020202020204" pitchFamily="34" charset="0"/>
              <a:buChar char="•"/>
              <a:defRPr/>
            </a:pPr>
            <a:r>
              <a:rPr lang="en-US" altLang="en-US" sz="1400" dirty="0"/>
              <a:t>ERCOT process improvements have enabled quicker verification and modeling of requested changes</a:t>
            </a:r>
          </a:p>
          <a:p>
            <a:pPr marL="285750" indent="-285750">
              <a:spcBef>
                <a:spcPts val="600"/>
              </a:spcBef>
              <a:spcAft>
                <a:spcPts val="600"/>
              </a:spcAft>
              <a:buFont typeface="Arial" panose="020B0604020202020204" pitchFamily="34" charset="0"/>
              <a:buChar char="•"/>
              <a:defRPr/>
            </a:pPr>
            <a:r>
              <a:rPr lang="en-US" altLang="en-US" sz="1600" dirty="0"/>
              <a:t>For some data cleanup issues, ERCOT will coordinate an even shorter timeline, if needed</a:t>
            </a:r>
          </a:p>
          <a:p>
            <a:pPr marL="742950" lvl="1" indent="-285750">
              <a:spcBef>
                <a:spcPts val="600"/>
              </a:spcBef>
              <a:spcAft>
                <a:spcPts val="600"/>
              </a:spcAft>
              <a:buFont typeface="Arial" panose="020B0604020202020204" pitchFamily="34" charset="0"/>
              <a:buChar char="•"/>
              <a:defRPr/>
            </a:pPr>
            <a:r>
              <a:rPr lang="en-US" altLang="en-US" sz="1400" dirty="0"/>
              <a:t>Examples:</a:t>
            </a:r>
          </a:p>
          <a:p>
            <a:pPr marL="1200150" lvl="2" indent="-285750">
              <a:spcBef>
                <a:spcPts val="600"/>
              </a:spcBef>
              <a:spcAft>
                <a:spcPts val="600"/>
              </a:spcAft>
              <a:buFont typeface="Arial" panose="020B0604020202020204" pitchFamily="34" charset="0"/>
              <a:buChar char="•"/>
              <a:defRPr/>
            </a:pPr>
            <a:r>
              <a:rPr lang="en-US" altLang="en-US" sz="1400" dirty="0"/>
              <a:t>Substation modeling change submitted by TSP requires moving an LR or SODG</a:t>
            </a:r>
          </a:p>
          <a:p>
            <a:pPr marL="1200150" lvl="2" indent="-285750">
              <a:spcBef>
                <a:spcPts val="600"/>
              </a:spcBef>
              <a:spcAft>
                <a:spcPts val="600"/>
              </a:spcAft>
              <a:buFont typeface="Arial" panose="020B0604020202020204" pitchFamily="34" charset="0"/>
              <a:buChar char="•"/>
              <a:defRPr/>
            </a:pPr>
            <a:r>
              <a:rPr lang="en-US" altLang="en-US" sz="1400" dirty="0"/>
              <a:t>Discrepancy found between existing registration data and the Network Model</a:t>
            </a:r>
          </a:p>
          <a:p>
            <a:pPr marL="1200150" lvl="2" indent="-285750">
              <a:spcBef>
                <a:spcPts val="600"/>
              </a:spcBef>
              <a:spcAft>
                <a:spcPts val="600"/>
              </a:spcAft>
              <a:buFont typeface="Arial" panose="020B0604020202020204" pitchFamily="34" charset="0"/>
              <a:buChar char="•"/>
              <a:defRPr/>
            </a:pPr>
            <a:r>
              <a:rPr lang="en-US" altLang="en-US" sz="1400" dirty="0"/>
              <a:t>Missing or incorrect registration data that can be corrected without a modeling change  </a:t>
            </a:r>
          </a:p>
        </p:txBody>
      </p:sp>
    </p:spTree>
    <p:extLst>
      <p:ext uri="{BB962C8B-B14F-4D97-AF65-F5344CB8AC3E}">
        <p14:creationId xmlns:p14="http://schemas.microsoft.com/office/powerpoint/2010/main" val="1729358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533400"/>
          </a:xfrm>
        </p:spPr>
        <p:txBody>
          <a:bodyPr/>
          <a:lstStyle/>
          <a:p>
            <a:r>
              <a:rPr lang="en-US" sz="2400" dirty="0"/>
              <a:t>Updated RIOO Timeline for LRs and SODGs </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381000" y="766732"/>
            <a:ext cx="7848600" cy="5539978"/>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b="1" dirty="0"/>
              <a:t>Exceptions (still require 45 days):</a:t>
            </a:r>
          </a:p>
          <a:p>
            <a:pPr marL="742950" lvl="1" indent="-285750">
              <a:spcBef>
                <a:spcPts val="600"/>
              </a:spcBef>
              <a:spcAft>
                <a:spcPts val="600"/>
              </a:spcAft>
              <a:buFont typeface="Arial" panose="020B0604020202020204" pitchFamily="34" charset="0"/>
              <a:buChar char="•"/>
              <a:defRPr/>
            </a:pPr>
            <a:r>
              <a:rPr lang="en-US" altLang="en-US" sz="1600" b="1" dirty="0"/>
              <a:t>Creating a new LR</a:t>
            </a:r>
          </a:p>
          <a:p>
            <a:pPr marL="1200150" lvl="2" indent="-285750">
              <a:spcBef>
                <a:spcPts val="600"/>
              </a:spcBef>
              <a:spcAft>
                <a:spcPts val="600"/>
              </a:spcAft>
              <a:buFont typeface="Arial" panose="020B0604020202020204" pitchFamily="34" charset="0"/>
              <a:buChar char="•"/>
              <a:defRPr/>
            </a:pPr>
            <a:r>
              <a:rPr lang="en-US" altLang="en-US" sz="1400" dirty="0"/>
              <a:t>2 common issues that often cause delays</a:t>
            </a:r>
          </a:p>
          <a:p>
            <a:pPr marL="1657350" lvl="3" indent="-285750">
              <a:spcBef>
                <a:spcPts val="600"/>
              </a:spcBef>
              <a:spcAft>
                <a:spcPts val="600"/>
              </a:spcAft>
              <a:buFont typeface="Arial" panose="020B0604020202020204" pitchFamily="34" charset="0"/>
              <a:buChar char="•"/>
              <a:defRPr/>
            </a:pPr>
            <a:r>
              <a:rPr lang="en-US" altLang="en-US" sz="1200" dirty="0"/>
              <a:t>Setup of Inter-Control Center Communications Protocol (ICCP) telemetry (for both controllable or non-controllable LRs)</a:t>
            </a:r>
          </a:p>
          <a:p>
            <a:pPr marL="1657350" lvl="3" indent="-285750">
              <a:spcBef>
                <a:spcPts val="600"/>
              </a:spcBef>
              <a:spcAft>
                <a:spcPts val="600"/>
              </a:spcAft>
              <a:buFont typeface="Arial" panose="020B0604020202020204" pitchFamily="34" charset="0"/>
              <a:buChar char="•"/>
              <a:defRPr/>
            </a:pPr>
            <a:r>
              <a:rPr lang="en-US" altLang="en-US" sz="1200" dirty="0"/>
              <a:t>The Decision-Making Entity (DME) must be submitted or already registered for any CLRs that will follow SCED </a:t>
            </a:r>
          </a:p>
          <a:p>
            <a:pPr marL="742950" lvl="1" indent="-285750">
              <a:spcBef>
                <a:spcPts val="600"/>
              </a:spcBef>
              <a:spcAft>
                <a:spcPts val="600"/>
              </a:spcAft>
              <a:buFont typeface="Arial" panose="020B0604020202020204" pitchFamily="34" charset="0"/>
              <a:buChar char="•"/>
              <a:defRPr/>
            </a:pPr>
            <a:r>
              <a:rPr lang="en-US" altLang="en-US" sz="1600" b="1" dirty="0"/>
              <a:t>Resource Entity (RE) change for existing LR</a:t>
            </a:r>
          </a:p>
          <a:p>
            <a:pPr marL="1200150" lvl="2" indent="-285750">
              <a:spcBef>
                <a:spcPts val="600"/>
              </a:spcBef>
              <a:spcAft>
                <a:spcPts val="600"/>
              </a:spcAft>
              <a:buFont typeface="Arial" panose="020B0604020202020204" pitchFamily="34" charset="0"/>
              <a:buChar char="•"/>
              <a:defRPr/>
            </a:pPr>
            <a:r>
              <a:rPr lang="en-US" altLang="en-US" sz="1400" dirty="0"/>
              <a:t>Need enough time to ensure transfer tasks are complete in time for the PLD</a:t>
            </a:r>
          </a:p>
          <a:p>
            <a:pPr marL="1657350" lvl="3" indent="-285750">
              <a:spcBef>
                <a:spcPts val="600"/>
              </a:spcBef>
              <a:spcAft>
                <a:spcPts val="600"/>
              </a:spcAft>
              <a:buFont typeface="Arial" panose="020B0604020202020204" pitchFamily="34" charset="0"/>
              <a:buChar char="•"/>
              <a:defRPr/>
            </a:pPr>
            <a:r>
              <a:rPr lang="en-US" altLang="en-US" sz="1200" dirty="0"/>
              <a:t>New QSE to set up ICCP telemetry</a:t>
            </a:r>
          </a:p>
          <a:p>
            <a:pPr marL="1657350" lvl="3" indent="-285750">
              <a:spcBef>
                <a:spcPts val="600"/>
              </a:spcBef>
              <a:spcAft>
                <a:spcPts val="600"/>
              </a:spcAft>
              <a:buFont typeface="Arial" panose="020B0604020202020204" pitchFamily="34" charset="0"/>
              <a:buChar char="•"/>
              <a:defRPr/>
            </a:pPr>
            <a:r>
              <a:rPr lang="en-US" altLang="en-US" sz="1200" dirty="0"/>
              <a:t>New QSE to submit a DME for any CLRs that will follow SCED</a:t>
            </a:r>
          </a:p>
          <a:p>
            <a:pPr marL="1657350" lvl="3" indent="-285750">
              <a:spcBef>
                <a:spcPts val="600"/>
              </a:spcBef>
              <a:spcAft>
                <a:spcPts val="600"/>
              </a:spcAft>
              <a:buFont typeface="Arial" panose="020B0604020202020204" pitchFamily="34" charset="0"/>
              <a:buChar char="•"/>
              <a:defRPr/>
            </a:pPr>
            <a:r>
              <a:rPr lang="en-US" altLang="en-US" sz="1200" dirty="0"/>
              <a:t>ERCOT Legal may need to review actual ownership changes (not just a company moving the LR to another RE under the same parent company)</a:t>
            </a:r>
          </a:p>
          <a:p>
            <a:pPr marL="285750" indent="-285750">
              <a:spcBef>
                <a:spcPts val="600"/>
              </a:spcBef>
              <a:spcAft>
                <a:spcPts val="600"/>
              </a:spcAft>
              <a:buFont typeface="Arial" panose="020B0604020202020204" pitchFamily="34" charset="0"/>
              <a:buChar char="•"/>
              <a:defRPr/>
            </a:pPr>
            <a:r>
              <a:rPr lang="en-US" altLang="en-US" sz="1600" dirty="0"/>
              <a:t>Note that when creating a new SODG or changing the RE for an existing SODG, the QSE Acknowledgment for settlements should still be submitted to ERCOT Registration at least 45 days before the PLD (not done in RIOO)</a:t>
            </a:r>
          </a:p>
          <a:p>
            <a:pPr marL="1200150" lvl="2" indent="-285750">
              <a:spcBef>
                <a:spcPts val="600"/>
              </a:spcBef>
              <a:spcAft>
                <a:spcPts val="600"/>
              </a:spcAft>
              <a:buFont typeface="Arial" panose="020B0604020202020204" pitchFamily="34" charset="0"/>
              <a:buChar char="•"/>
              <a:defRPr/>
            </a:pPr>
            <a:r>
              <a:rPr lang="en-US" altLang="en-US" sz="1400" dirty="0"/>
              <a:t>The associated RIOO submissions only require 30 days</a:t>
            </a:r>
          </a:p>
        </p:txBody>
      </p:sp>
    </p:spTree>
    <p:extLst>
      <p:ext uri="{BB962C8B-B14F-4D97-AF65-F5344CB8AC3E}">
        <p14:creationId xmlns:p14="http://schemas.microsoft.com/office/powerpoint/2010/main" val="1155104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RE/Ownership Change Capability Coming to RIOO </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381000" y="1143000"/>
            <a:ext cx="7848600" cy="473975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dirty="0"/>
              <a:t>ERCOT will be adding the ability for the RE/owner of an existing LR or SODG to be changed to another RE within the RIOO application</a:t>
            </a:r>
          </a:p>
          <a:p>
            <a:pPr marL="742950" lvl="1" indent="-285750">
              <a:spcBef>
                <a:spcPts val="600"/>
              </a:spcBef>
              <a:spcAft>
                <a:spcPts val="600"/>
              </a:spcAft>
              <a:buFont typeface="Arial" panose="020B0604020202020204" pitchFamily="34" charset="0"/>
              <a:buChar char="•"/>
              <a:defRPr/>
            </a:pPr>
            <a:r>
              <a:rPr lang="en-US" altLang="en-US" sz="1400" dirty="0"/>
              <a:t>RE changes are currently done through a manual process with an associated generic RIOO submission (for documentation purposes only)</a:t>
            </a:r>
          </a:p>
          <a:p>
            <a:pPr marL="742950" lvl="1" indent="-285750">
              <a:spcBef>
                <a:spcPts val="600"/>
              </a:spcBef>
              <a:spcAft>
                <a:spcPts val="600"/>
              </a:spcAft>
              <a:buFont typeface="Arial" panose="020B0604020202020204" pitchFamily="34" charset="0"/>
              <a:buChar char="•"/>
              <a:defRPr/>
            </a:pPr>
            <a:r>
              <a:rPr lang="en-US" altLang="en-US" sz="1400" dirty="0"/>
              <a:t>Adding RE change capability to the application will update the RIOO database directly</a:t>
            </a:r>
          </a:p>
          <a:p>
            <a:pPr marL="1200150" lvl="2" indent="-285750">
              <a:spcBef>
                <a:spcPts val="600"/>
              </a:spcBef>
              <a:spcAft>
                <a:spcPts val="600"/>
              </a:spcAft>
              <a:buFont typeface="Arial" panose="020B0604020202020204" pitchFamily="34" charset="0"/>
              <a:buChar char="•"/>
              <a:defRPr/>
            </a:pPr>
            <a:r>
              <a:rPr lang="en-US" altLang="en-US" sz="1400" dirty="0"/>
              <a:t>There will still be modeling changes and the associated new QSE partnership must be established</a:t>
            </a:r>
          </a:p>
          <a:p>
            <a:pPr marL="1200150" lvl="2" indent="-285750">
              <a:spcBef>
                <a:spcPts val="600"/>
              </a:spcBef>
              <a:spcAft>
                <a:spcPts val="600"/>
              </a:spcAft>
              <a:buFont typeface="Arial" panose="020B0604020202020204" pitchFamily="34" charset="0"/>
              <a:buChar char="•"/>
              <a:defRPr/>
            </a:pPr>
            <a:r>
              <a:rPr lang="en-US" altLang="en-US" sz="1400" dirty="0"/>
              <a:t>New QSEs operating LRs will need to confirm telemetry  </a:t>
            </a:r>
          </a:p>
          <a:p>
            <a:pPr marL="742950" lvl="1" indent="-285750">
              <a:spcBef>
                <a:spcPts val="600"/>
              </a:spcBef>
              <a:spcAft>
                <a:spcPts val="600"/>
              </a:spcAft>
              <a:buFont typeface="Arial" panose="020B0604020202020204" pitchFamily="34" charset="0"/>
              <a:buChar char="•"/>
              <a:defRPr/>
            </a:pPr>
            <a:r>
              <a:rPr lang="en-US" altLang="en-US" sz="1400" dirty="0"/>
              <a:t>QSE-only changes will still be handled outside of RIOO by ERCOT Registration</a:t>
            </a:r>
          </a:p>
          <a:p>
            <a:pPr marL="742950" lvl="1" indent="-285750">
              <a:spcBef>
                <a:spcPts val="600"/>
              </a:spcBef>
              <a:spcAft>
                <a:spcPts val="600"/>
              </a:spcAft>
              <a:buFont typeface="Arial" panose="020B0604020202020204" pitchFamily="34" charset="0"/>
              <a:buChar char="•"/>
              <a:defRPr/>
            </a:pPr>
            <a:r>
              <a:rPr lang="en-US" altLang="en-US" sz="1400" dirty="0"/>
              <a:t>There will be no fee charged for RE/owner changes</a:t>
            </a:r>
          </a:p>
          <a:p>
            <a:pPr marL="285750" indent="-285750">
              <a:spcBef>
                <a:spcPts val="600"/>
              </a:spcBef>
              <a:spcAft>
                <a:spcPts val="600"/>
              </a:spcAft>
              <a:buFont typeface="Arial" panose="020B0604020202020204" pitchFamily="34" charset="0"/>
              <a:buChar char="•"/>
              <a:defRPr/>
            </a:pPr>
            <a:r>
              <a:rPr lang="en-US" altLang="en-US" sz="1600" dirty="0"/>
              <a:t>The current target for fully implementing this new capability in RIOO is mid-2025</a:t>
            </a:r>
          </a:p>
          <a:p>
            <a:pPr marL="742950" lvl="1" indent="-285750">
              <a:spcBef>
                <a:spcPts val="600"/>
              </a:spcBef>
              <a:spcAft>
                <a:spcPts val="600"/>
              </a:spcAft>
              <a:buFont typeface="Arial" panose="020B0604020202020204" pitchFamily="34" charset="0"/>
              <a:buChar char="•"/>
              <a:defRPr/>
            </a:pPr>
            <a:r>
              <a:rPr lang="en-US" altLang="en-US" sz="1400" dirty="0"/>
              <a:t>SODG capability will be added first (likely early 2025)</a:t>
            </a:r>
          </a:p>
          <a:p>
            <a:pPr marL="742950" lvl="1" indent="-285750">
              <a:spcBef>
                <a:spcPts val="600"/>
              </a:spcBef>
              <a:spcAft>
                <a:spcPts val="600"/>
              </a:spcAft>
              <a:buFont typeface="Arial" panose="020B0604020202020204" pitchFamily="34" charset="0"/>
              <a:buChar char="•"/>
              <a:defRPr/>
            </a:pPr>
            <a:r>
              <a:rPr lang="en-US" altLang="en-US" sz="1400" dirty="0"/>
              <a:t>LR capability will follow</a:t>
            </a:r>
          </a:p>
          <a:p>
            <a:pPr marL="742950" lvl="1" indent="-285750">
              <a:spcBef>
                <a:spcPts val="600"/>
              </a:spcBef>
              <a:spcAft>
                <a:spcPts val="600"/>
              </a:spcAft>
              <a:buFont typeface="Arial" panose="020B0604020202020204" pitchFamily="34" charset="0"/>
              <a:buChar char="•"/>
              <a:defRPr/>
            </a:pPr>
            <a:r>
              <a:rPr lang="en-US" altLang="en-US" sz="1400" dirty="0"/>
              <a:t>RIOO user guides will be updated when the capability is added</a:t>
            </a:r>
          </a:p>
        </p:txBody>
      </p:sp>
    </p:spTree>
    <p:extLst>
      <p:ext uri="{BB962C8B-B14F-4D97-AF65-F5344CB8AC3E}">
        <p14:creationId xmlns:p14="http://schemas.microsoft.com/office/powerpoint/2010/main" val="3715355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Documentation updates</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389467" y="1074890"/>
            <a:ext cx="7848600" cy="5539978"/>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dirty="0"/>
              <a:t>Load Resource and Distributed Generation webpages</a:t>
            </a:r>
          </a:p>
          <a:p>
            <a:pPr marL="742950" lvl="1" indent="-285750">
              <a:spcBef>
                <a:spcPts val="600"/>
              </a:spcBef>
              <a:spcAft>
                <a:spcPts val="600"/>
              </a:spcAft>
              <a:buFont typeface="Arial" panose="020B0604020202020204" pitchFamily="34" charset="0"/>
              <a:buChar char="•"/>
              <a:defRPr/>
            </a:pPr>
            <a:r>
              <a:rPr lang="en-US" altLang="en-US" sz="1400" dirty="0">
                <a:hlinkClick r:id="rId3"/>
              </a:rPr>
              <a:t>Load Resource Participation in the ERCOT Markets</a:t>
            </a:r>
            <a:endParaRPr lang="en-US" altLang="en-US" sz="1400" dirty="0"/>
          </a:p>
          <a:p>
            <a:pPr marL="742950" lvl="1" indent="-285750">
              <a:spcBef>
                <a:spcPts val="600"/>
              </a:spcBef>
              <a:spcAft>
                <a:spcPts val="600"/>
              </a:spcAft>
              <a:buFont typeface="Arial" panose="020B0604020202020204" pitchFamily="34" charset="0"/>
              <a:buChar char="•"/>
              <a:defRPr/>
            </a:pPr>
            <a:r>
              <a:rPr lang="en-US" altLang="en-US" sz="1400" dirty="0">
                <a:hlinkClick r:id="rId4"/>
              </a:rPr>
              <a:t>Distributed Generation</a:t>
            </a:r>
            <a:r>
              <a:rPr lang="en-US" altLang="en-US" sz="1400" dirty="0"/>
              <a:t> </a:t>
            </a:r>
          </a:p>
          <a:p>
            <a:pPr marL="285750" indent="-285750">
              <a:spcBef>
                <a:spcPts val="600"/>
              </a:spcBef>
              <a:spcAft>
                <a:spcPts val="600"/>
              </a:spcAft>
              <a:buFont typeface="Arial" panose="020B0604020202020204" pitchFamily="34" charset="0"/>
              <a:buChar char="•"/>
              <a:defRPr/>
            </a:pPr>
            <a:r>
              <a:rPr lang="en-US" altLang="en-US" sz="1600" dirty="0"/>
              <a:t>The RIOO user guides for LRs and SODGs have been updated</a:t>
            </a:r>
          </a:p>
          <a:p>
            <a:pPr marL="742950" lvl="1" indent="-285750">
              <a:spcBef>
                <a:spcPts val="600"/>
              </a:spcBef>
              <a:spcAft>
                <a:spcPts val="600"/>
              </a:spcAft>
              <a:buFont typeface="Arial" panose="020B0604020202020204" pitchFamily="34" charset="0"/>
              <a:buChar char="•"/>
              <a:defRPr/>
            </a:pPr>
            <a:r>
              <a:rPr lang="en-US" altLang="en-US" sz="1400" dirty="0"/>
              <a:t>Posted under Key Documents on the LR and DG webpages</a:t>
            </a:r>
          </a:p>
          <a:p>
            <a:pPr marL="742950" lvl="1" indent="-285750">
              <a:spcBef>
                <a:spcPts val="600"/>
              </a:spcBef>
              <a:spcAft>
                <a:spcPts val="600"/>
              </a:spcAft>
              <a:buFont typeface="Arial" panose="020B0604020202020204" pitchFamily="34" charset="0"/>
              <a:buChar char="•"/>
              <a:defRPr/>
            </a:pPr>
            <a:r>
              <a:rPr lang="en-US" altLang="en-US" sz="1400" dirty="0"/>
              <a:t>New submission timelines</a:t>
            </a:r>
          </a:p>
          <a:p>
            <a:pPr marL="742950" lvl="1" indent="-285750">
              <a:spcBef>
                <a:spcPts val="600"/>
              </a:spcBef>
              <a:spcAft>
                <a:spcPts val="600"/>
              </a:spcAft>
              <a:buFont typeface="Arial" panose="020B0604020202020204" pitchFamily="34" charset="0"/>
              <a:buChar char="•"/>
              <a:defRPr/>
            </a:pPr>
            <a:r>
              <a:rPr lang="en-US" altLang="en-US" sz="1400" dirty="0"/>
              <a:t>Current submission fees</a:t>
            </a:r>
          </a:p>
          <a:p>
            <a:pPr marL="742950" lvl="1" indent="-285750">
              <a:spcBef>
                <a:spcPts val="600"/>
              </a:spcBef>
              <a:spcAft>
                <a:spcPts val="600"/>
              </a:spcAft>
              <a:buFont typeface="Arial" panose="020B0604020202020204" pitchFamily="34" charset="0"/>
              <a:buChar char="•"/>
              <a:defRPr/>
            </a:pPr>
            <a:r>
              <a:rPr lang="en-US" altLang="en-US" sz="1400" dirty="0"/>
              <a:t>Refreshed screenshots to reflect display changes</a:t>
            </a:r>
          </a:p>
          <a:p>
            <a:pPr marL="742950" lvl="1" indent="-285750">
              <a:spcBef>
                <a:spcPts val="600"/>
              </a:spcBef>
              <a:spcAft>
                <a:spcPts val="600"/>
              </a:spcAft>
              <a:buFont typeface="Arial" panose="020B0604020202020204" pitchFamily="34" charset="0"/>
              <a:buChar char="•"/>
              <a:defRPr/>
            </a:pPr>
            <a:r>
              <a:rPr lang="en-US" altLang="en-US" sz="1400" dirty="0"/>
              <a:t>Tips for troubleshooting RIOO user issues</a:t>
            </a:r>
          </a:p>
          <a:p>
            <a:pPr marL="285750" indent="-285750">
              <a:spcBef>
                <a:spcPts val="600"/>
              </a:spcBef>
              <a:spcAft>
                <a:spcPts val="600"/>
              </a:spcAft>
              <a:buFont typeface="Arial" panose="020B0604020202020204" pitchFamily="34" charset="0"/>
              <a:buChar char="•"/>
              <a:defRPr/>
            </a:pPr>
            <a:r>
              <a:rPr lang="en-US" altLang="en-US" sz="1600" dirty="0"/>
              <a:t>LR ancillary service qualification and testing procedures</a:t>
            </a:r>
          </a:p>
          <a:p>
            <a:pPr marL="742950" lvl="1" indent="-285750">
              <a:spcBef>
                <a:spcPts val="600"/>
              </a:spcBef>
              <a:spcAft>
                <a:spcPts val="600"/>
              </a:spcAft>
              <a:buFont typeface="Arial" panose="020B0604020202020204" pitchFamily="34" charset="0"/>
              <a:buChar char="•"/>
              <a:defRPr/>
            </a:pPr>
            <a:r>
              <a:rPr lang="en-US" altLang="en-US" sz="1400" dirty="0"/>
              <a:t>Posted under Key Documents on the LR webpage</a:t>
            </a:r>
          </a:p>
          <a:p>
            <a:pPr marL="742950" lvl="1" indent="-285750">
              <a:spcBef>
                <a:spcPts val="600"/>
              </a:spcBef>
              <a:spcAft>
                <a:spcPts val="600"/>
              </a:spcAft>
              <a:buFont typeface="Arial" panose="020B0604020202020204" pitchFamily="34" charset="0"/>
              <a:buChar char="•"/>
              <a:defRPr/>
            </a:pPr>
            <a:r>
              <a:rPr lang="en-US" altLang="en-US" sz="1400" dirty="0"/>
              <a:t>Updated procedures for both controllable and non-controllable LRs</a:t>
            </a:r>
          </a:p>
          <a:p>
            <a:pPr marL="742950" lvl="1" indent="-285750">
              <a:spcBef>
                <a:spcPts val="600"/>
              </a:spcBef>
              <a:spcAft>
                <a:spcPts val="600"/>
              </a:spcAft>
              <a:buFont typeface="Arial" panose="020B0604020202020204" pitchFamily="34" charset="0"/>
              <a:buChar char="•"/>
              <a:defRPr/>
            </a:pPr>
            <a:endParaRPr lang="en-US" altLang="en-US" sz="1400" dirty="0"/>
          </a:p>
          <a:p>
            <a:pPr marL="742950" lvl="1" indent="-285750">
              <a:spcBef>
                <a:spcPts val="600"/>
              </a:spcBef>
              <a:spcAft>
                <a:spcPts val="600"/>
              </a:spcAft>
              <a:buFont typeface="Arial" panose="020B0604020202020204" pitchFamily="34" charset="0"/>
              <a:buChar char="•"/>
              <a:defRPr/>
            </a:pPr>
            <a:endParaRPr lang="en-US" altLang="en-US" sz="1400" dirty="0"/>
          </a:p>
          <a:p>
            <a:pPr marL="742950" lvl="1" indent="-285750">
              <a:spcBef>
                <a:spcPts val="600"/>
              </a:spcBef>
              <a:spcAft>
                <a:spcPts val="600"/>
              </a:spcAft>
              <a:buFont typeface="Arial" panose="020B0604020202020204" pitchFamily="34" charset="0"/>
              <a:buChar char="•"/>
              <a:defRPr/>
            </a:pPr>
            <a:endParaRPr lang="en-US" altLang="en-US" sz="1400" dirty="0"/>
          </a:p>
        </p:txBody>
      </p:sp>
    </p:spTree>
    <p:extLst>
      <p:ext uri="{BB962C8B-B14F-4D97-AF65-F5344CB8AC3E}">
        <p14:creationId xmlns:p14="http://schemas.microsoft.com/office/powerpoint/2010/main" val="381648247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www.w3.org/XML/1998/namespace"/>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283277</TotalTime>
  <Words>644</Words>
  <Application>Microsoft Office PowerPoint</Application>
  <PresentationFormat>On-screen Show (4:3)</PresentationFormat>
  <Paragraphs>74</Paragraphs>
  <Slides>6</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6</vt:i4>
      </vt:variant>
    </vt:vector>
  </HeadingPairs>
  <TitlesOfParts>
    <vt:vector size="11" baseType="lpstr">
      <vt:lpstr>Arial</vt:lpstr>
      <vt:lpstr>Calibri</vt:lpstr>
      <vt:lpstr>1_Custom Design</vt:lpstr>
      <vt:lpstr>Office Theme</vt:lpstr>
      <vt:lpstr>Custom Design</vt:lpstr>
      <vt:lpstr>PowerPoint Presentation</vt:lpstr>
      <vt:lpstr>RIOO Changes and Documentation Updates</vt:lpstr>
      <vt:lpstr>Updated RIOO Timeline for LRs and SODGs  </vt:lpstr>
      <vt:lpstr>Updated RIOO Timeline for LRs and SODGs  </vt:lpstr>
      <vt:lpstr>RE/Ownership Change Capability Coming to RIOO  </vt:lpstr>
      <vt:lpstr>Documentation updates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dhouse</dc:creator>
  <cp:lastModifiedBy>Garza, Thelma</cp:lastModifiedBy>
  <cp:revision>2905</cp:revision>
  <cp:lastPrinted>2020-02-05T17:47:59Z</cp:lastPrinted>
  <dcterms:created xsi:type="dcterms:W3CDTF">2016-01-21T15:20:31Z</dcterms:created>
  <dcterms:modified xsi:type="dcterms:W3CDTF">2024-11-14T22:49:48Z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2024-01-16T17:28:29Z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06cf58e6-c254-411b-ac27-61ee519039e4</vt:lpwstr>
  </property>
  <property fmtid="{D5CDD505-2E9C-101B-9397-08002B2CF9AE}" pid="9" name="MSIP_Label_7084cbda-52b8-46fb-a7b7-cb5bd465ed85_ContentBits">
    <vt:lpwstr>0</vt:lpwstr>
  </property>
</Properties>
</file>