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3"/>
  </p:notesMasterIdLst>
  <p:handoutMasterIdLst>
    <p:handoutMasterId r:id="rId14"/>
  </p:handoutMasterIdLst>
  <p:sldIdLst>
    <p:sldId id="542" r:id="rId6"/>
    <p:sldId id="581" r:id="rId7"/>
    <p:sldId id="561" r:id="rId8"/>
    <p:sldId id="588" r:id="rId9"/>
    <p:sldId id="585" r:id="rId10"/>
    <p:sldId id="586" r:id="rId11"/>
    <p:sldId id="58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4154984"/>
          </a:xfrm>
          <a:prstGeom prst="rect">
            <a:avLst/>
          </a:prstGeom>
          <a:noFill/>
        </p:spPr>
        <p:txBody>
          <a:bodyPr wrap="square" rtlCol="0">
            <a:spAutoFit/>
          </a:bodyPr>
          <a:lstStyle/>
          <a:p>
            <a:endParaRPr lang="en-US" sz="2400" b="1" dirty="0"/>
          </a:p>
          <a:p>
            <a:r>
              <a:rPr lang="en-US" sz="2400" b="1" dirty="0"/>
              <a:t>NPRR for RTC+B policy issues</a:t>
            </a: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RTCBTF</a:t>
            </a:r>
          </a:p>
          <a:p>
            <a:endParaRPr lang="en-US" dirty="0">
              <a:solidFill>
                <a:schemeClr val="tx2"/>
              </a:solidFill>
            </a:endParaRPr>
          </a:p>
          <a:p>
            <a:endParaRPr lang="en-US" dirty="0">
              <a:solidFill>
                <a:schemeClr val="tx2"/>
              </a:solidFill>
            </a:endParaRPr>
          </a:p>
          <a:p>
            <a:r>
              <a:rPr lang="en-US" dirty="0">
                <a:solidFill>
                  <a:schemeClr val="tx2"/>
                </a:solidFill>
              </a:rPr>
              <a:t>November 13,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Update on RTCBTF Policy Parameters</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a:xfrm>
            <a:off x="152400" y="1002383"/>
            <a:ext cx="8686800" cy="4853233"/>
          </a:xfrm>
        </p:spPr>
        <p:txBody>
          <a:bodyPr/>
          <a:lstStyle/>
          <a:p>
            <a:pPr>
              <a:buFontTx/>
              <a:buChar char="-"/>
            </a:pPr>
            <a:r>
              <a:rPr lang="en-US" sz="1800" dirty="0"/>
              <a:t>When RTCTF developed RTC key principles and protocols in 2019-2020 with MPs there was agreement to focus on mechanics of RTC design and “not get stuck” on challenging or technical details that could be resolved at a later date and implemented as parameters.</a:t>
            </a:r>
          </a:p>
          <a:p>
            <a:pPr>
              <a:buFontTx/>
              <a:buChar char="-"/>
            </a:pPr>
            <a:r>
              <a:rPr lang="en-US" sz="1800" dirty="0"/>
              <a:t>ERCOT flagged those items as TAC approved parameters for RTC in protocols:</a:t>
            </a:r>
          </a:p>
          <a:p>
            <a:pPr lvl="1">
              <a:buFontTx/>
              <a:buChar char="-"/>
            </a:pPr>
            <a:r>
              <a:rPr lang="en-US" sz="1400" dirty="0">
                <a:effectLst/>
                <a:latin typeface="Calibri" panose="020F0502020204030204" pitchFamily="34" charset="0"/>
                <a:ea typeface="Calibri" panose="020F0502020204030204" pitchFamily="34" charset="0"/>
              </a:rPr>
              <a:t>Example: Grey-boxed Protocol  6.5.7.3 (5) (d) Proxy Ancillary Service Offer price floors </a:t>
            </a:r>
            <a:r>
              <a:rPr lang="en-US" sz="1400" dirty="0">
                <a:solidFill>
                  <a:srgbClr val="FF0000"/>
                </a:solidFill>
                <a:effectLst/>
                <a:latin typeface="Calibri" panose="020F0502020204030204" pitchFamily="34" charset="0"/>
                <a:ea typeface="Calibri" panose="020F0502020204030204" pitchFamily="34" charset="0"/>
              </a:rPr>
              <a:t>shall be approved by TAC</a:t>
            </a:r>
            <a:r>
              <a:rPr lang="en-US" sz="1400" dirty="0">
                <a:effectLst/>
                <a:latin typeface="Calibri" panose="020F0502020204030204" pitchFamily="34" charset="0"/>
                <a:ea typeface="Calibri" panose="020F0502020204030204" pitchFamily="34" charset="0"/>
              </a:rPr>
              <a:t> and posted on the ERCOT website.</a:t>
            </a:r>
          </a:p>
          <a:p>
            <a:pPr>
              <a:buFontTx/>
              <a:buChar char="-"/>
            </a:pPr>
            <a:r>
              <a:rPr lang="en-US" sz="1800" dirty="0"/>
              <a:t>This current approach has some issues:</a:t>
            </a:r>
          </a:p>
          <a:p>
            <a:pPr lvl="1">
              <a:buFontTx/>
              <a:buChar char="-"/>
            </a:pPr>
            <a:r>
              <a:rPr lang="en-US" sz="1400" dirty="0"/>
              <a:t>In recent years, ERCOT has been migrating away from Other Binding documents, such as TAC approved processes or values.</a:t>
            </a:r>
          </a:p>
          <a:p>
            <a:pPr lvl="1">
              <a:buFontTx/>
              <a:buChar char="-"/>
            </a:pPr>
            <a:r>
              <a:rPr lang="en-US" sz="1400" dirty="0"/>
              <a:t>It is worth noting these values were not designated as “TAC approved” so they could be frequently changed, rather they were deferred until they could be settled.</a:t>
            </a:r>
          </a:p>
          <a:p>
            <a:pPr lvl="1">
              <a:buFontTx/>
              <a:buChar char="-"/>
            </a:pPr>
            <a:r>
              <a:rPr lang="en-US" sz="1400" dirty="0"/>
              <a:t>There is a risk that some issues may be controversial and the “TAC approved parameter” may be appealed with no clear governance to follow to ensure timely resolution.</a:t>
            </a:r>
          </a:p>
          <a:p>
            <a:pPr>
              <a:buFontTx/>
              <a:buChar char="-"/>
            </a:pPr>
            <a:endParaRPr lang="en-US" sz="1800" dirty="0"/>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82788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pPr marL="0" indent="0">
              <a:buNone/>
            </a:pPr>
            <a:r>
              <a:rPr lang="en-US" sz="1800" dirty="0"/>
              <a:t>ERCOT will work with RTCBTF to sponsor a single NPRR to incorporate the TAC- and Board-approved items and values into the Protocols: </a:t>
            </a:r>
          </a:p>
          <a:p>
            <a:endParaRPr lang="en-US" sz="1800" dirty="0"/>
          </a:p>
          <a:p>
            <a:r>
              <a:rPr lang="en-US" sz="1800" dirty="0"/>
              <a:t>AS Proxy Offer Floors</a:t>
            </a:r>
          </a:p>
          <a:p>
            <a:r>
              <a:rPr lang="en-US" sz="1800" dirty="0"/>
              <a:t>Ramp Rate Sharing </a:t>
            </a:r>
          </a:p>
          <a:p>
            <a:r>
              <a:rPr lang="en-US" sz="1800" dirty="0"/>
              <a:t>ASDCs for RUC</a:t>
            </a:r>
          </a:p>
          <a:p>
            <a:r>
              <a:rPr lang="en-US" sz="1800" dirty="0"/>
              <a:t>Ancillary Services Duration Requirements (State of Charge)</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2240697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2000" dirty="0"/>
              <a:t>AS Proxy Offer Floors- Dave leading discussion</a:t>
            </a:r>
          </a:p>
          <a:p>
            <a:pPr lvl="1"/>
            <a:r>
              <a:rPr lang="en-US" sz="1600" dirty="0"/>
              <a:t>Grey-boxed Protocol  6.5.7.3 (5) (d) Proxy Ancillary Service Offer price </a:t>
            </a:r>
            <a:r>
              <a:rPr lang="en-US" sz="1600" dirty="0">
                <a:solidFill>
                  <a:srgbClr val="C00000"/>
                </a:solidFill>
              </a:rPr>
              <a:t>floors shall be approved by TAC and posted on the ERCOT website.</a:t>
            </a:r>
          </a:p>
          <a:p>
            <a:pPr lvl="1"/>
            <a:r>
              <a:rPr lang="en-US" sz="1600" dirty="0"/>
              <a:t>Targeting Sept-Nov 2024</a:t>
            </a:r>
          </a:p>
          <a:p>
            <a:pPr lvl="2"/>
            <a:r>
              <a:rPr lang="en-US" sz="1400" dirty="0"/>
              <a:t>On agenda today</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5" name="Rectangle 3">
            <a:extLst>
              <a:ext uri="{FF2B5EF4-FFF2-40B4-BE49-F238E27FC236}">
                <a16:creationId xmlns:a16="http://schemas.microsoft.com/office/drawing/2014/main" id="{24C9E13E-C098-606C-74EF-860756E01F36}"/>
              </a:ext>
            </a:extLst>
          </p:cNvPr>
          <p:cNvSpPr>
            <a:spLocks noChangeArrowheads="1"/>
          </p:cNvSpPr>
          <p:nvPr/>
        </p:nvSpPr>
        <p:spPr bwMode="auto">
          <a:xfrm>
            <a:off x="0" y="2484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2377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80621"/>
            <a:ext cx="8001000" cy="5181600"/>
          </a:xfrm>
        </p:spPr>
        <p:txBody>
          <a:bodyPr/>
          <a:lstStyle/>
          <a:p>
            <a:r>
              <a:rPr lang="en-US" sz="1800" dirty="0"/>
              <a:t>Scaling Factors/Ramp Rate Sharing- Abhi leading discussion</a:t>
            </a:r>
          </a:p>
          <a:p>
            <a:pPr lvl="1"/>
            <a:r>
              <a:rPr lang="en-US" sz="1400" dirty="0"/>
              <a:t>Note this was not a TAC-approved item, rather a loose-end to confirm, and RTCBTF provided feedback that protocols would be best.</a:t>
            </a:r>
          </a:p>
          <a:p>
            <a:pPr lvl="1"/>
            <a:r>
              <a:rPr lang="en-US" sz="1400" dirty="0"/>
              <a:t>Targeting discussion Sept 2024-Dec 2024</a:t>
            </a:r>
          </a:p>
          <a:p>
            <a:pPr marL="457200" lvl="1" indent="0">
              <a:buNone/>
            </a:pPr>
            <a:r>
              <a:rPr lang="en-US" sz="1800" dirty="0"/>
              <a:t> </a:t>
            </a:r>
          </a:p>
          <a:p>
            <a:pPr marL="0" indent="0">
              <a:buNone/>
            </a:pPr>
            <a:r>
              <a:rPr lang="en-US" sz="1800" dirty="0"/>
              <a:t>Potentially additional language in grey-boxed Section 6.5.7.3 (12) grey box </a:t>
            </a:r>
          </a:p>
          <a:p>
            <a:pPr marL="0" indent="0">
              <a:buNone/>
            </a:pPr>
            <a:r>
              <a:rPr lang="en-US" sz="1400" dirty="0"/>
              <a:t>(12)        SCED will enforce Resource-specific Ancillary Service constraints to ensure that Ancillary Service awards are aligned with a Resource’s qualifications and telemetered Ancillary Service capabilities.</a:t>
            </a:r>
          </a:p>
          <a:p>
            <a:pPr lvl="1" indent="-342900">
              <a:buFont typeface="+mj-lt"/>
              <a:buAutoNum type="alphaLcParenR"/>
            </a:pPr>
            <a:r>
              <a:rPr lang="en-US" sz="1400" dirty="0">
                <a:solidFill>
                  <a:srgbClr val="C00000"/>
                </a:solidFill>
              </a:rPr>
              <a:t>A scaling factor of 5/7 shall be used for Regulation Up award when ensuring that the SCED Base Point plus the product of this scaling factor and the Regulation Up award does not exceed HDL</a:t>
            </a:r>
          </a:p>
          <a:p>
            <a:pPr lvl="1" indent="-342900">
              <a:buFont typeface="+mj-lt"/>
              <a:buAutoNum type="alphaLcParenR"/>
            </a:pPr>
            <a:r>
              <a:rPr lang="en-US" sz="1400" dirty="0">
                <a:solidFill>
                  <a:srgbClr val="C00000"/>
                </a:solidFill>
              </a:rPr>
              <a:t>A scaling factor of 5/7 shall be used for Regulation Down award when ensuring that the SCED Base Point minus the product of this scaling factor and the Regulation Up award does not go below LDL</a:t>
            </a:r>
          </a:p>
          <a:p>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Tree>
    <p:extLst>
      <p:ext uri="{BB962C8B-B14F-4D97-AF65-F5344CB8AC3E}">
        <p14:creationId xmlns:p14="http://schemas.microsoft.com/office/powerpoint/2010/main" val="2932693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2000" dirty="0"/>
              <a:t>ASDCs for RUC</a:t>
            </a:r>
          </a:p>
          <a:p>
            <a:pPr lvl="1"/>
            <a:r>
              <a:rPr lang="en-US" sz="1600" dirty="0"/>
              <a:t>Targeting Dec 2024 – Feb 2025 (may move a month later)</a:t>
            </a:r>
          </a:p>
          <a:p>
            <a:pPr lvl="1"/>
            <a:r>
              <a:rPr lang="en-US" sz="1600" dirty="0"/>
              <a:t>TBD, likely Protocol section 5.5.2 </a:t>
            </a:r>
          </a:p>
          <a:p>
            <a:pPr marL="457200" lvl="1" indent="0">
              <a:buNone/>
            </a:pPr>
            <a:endParaRPr lang="en-US" sz="1600" dirty="0"/>
          </a:p>
          <a:p>
            <a:pPr marL="457200" lvl="1" indent="0">
              <a:buNone/>
            </a:pPr>
            <a:endParaRPr lang="en-US" sz="1600" dirty="0"/>
          </a:p>
          <a:p>
            <a:r>
              <a:rPr lang="en-US" sz="2000" dirty="0"/>
              <a:t>Ancillary Services Duration Requirements (State of Charge)</a:t>
            </a:r>
          </a:p>
          <a:p>
            <a:pPr lvl="1"/>
            <a:r>
              <a:rPr lang="en-US" sz="1600" dirty="0"/>
              <a:t>Targeting Jan-March 2025</a:t>
            </a:r>
          </a:p>
          <a:p>
            <a:pPr lvl="1"/>
            <a:r>
              <a:rPr lang="en-US" sz="1600" dirty="0"/>
              <a:t>Revisit and/or confirm current posture of AS duration requirements</a:t>
            </a:r>
          </a:p>
          <a:p>
            <a:pPr lvl="2"/>
            <a:r>
              <a:rPr lang="en-US" sz="1400" dirty="0"/>
              <a:t>NPRR1096- Require Sustained Two-Hour Capability for ECRS and Four-Hour Capability for Non-Spin</a:t>
            </a:r>
          </a:p>
          <a:p>
            <a:pPr lvl="2"/>
            <a:r>
              <a:rPr lang="en-US" sz="1400" dirty="0"/>
              <a:t>NPRR1186- Improvements Prior to the RTC+B Project for Better ESR State of Charge Awareness, Accounting, and Monitoring </a:t>
            </a:r>
          </a:p>
          <a:p>
            <a:pPr marL="457200" lvl="1" indent="0">
              <a:buNone/>
            </a:pPr>
            <a:endParaRPr lang="en-US" sz="1600" dirty="0"/>
          </a:p>
          <a:p>
            <a:pPr lvl="1"/>
            <a:endParaRPr lang="en-US" sz="1400" dirty="0"/>
          </a:p>
          <a:p>
            <a:pPr lvl="1"/>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5" name="Rectangle 3">
            <a:extLst>
              <a:ext uri="{FF2B5EF4-FFF2-40B4-BE49-F238E27FC236}">
                <a16:creationId xmlns:a16="http://schemas.microsoft.com/office/drawing/2014/main" id="{24C9E13E-C098-606C-74EF-860756E01F36}"/>
              </a:ext>
            </a:extLst>
          </p:cNvPr>
          <p:cNvSpPr>
            <a:spLocks noChangeArrowheads="1"/>
          </p:cNvSpPr>
          <p:nvPr/>
        </p:nvSpPr>
        <p:spPr bwMode="auto">
          <a:xfrm>
            <a:off x="0" y="2484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89248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2000" dirty="0"/>
              <a:t>Timeline</a:t>
            </a:r>
          </a:p>
          <a:p>
            <a:pPr lvl="1"/>
            <a:r>
              <a:rPr lang="en-US" sz="1600" dirty="0"/>
              <a:t>ERCOT can frame up the applicable sections of protocols and file NPRR in December 2024 or January 2025</a:t>
            </a:r>
          </a:p>
          <a:p>
            <a:pPr lvl="1"/>
            <a:r>
              <a:rPr lang="en-US" sz="1600" dirty="0"/>
              <a:t>In parallel, RTCBTF can be vetting the values and filling in the blanks/values</a:t>
            </a:r>
          </a:p>
          <a:p>
            <a:pPr lvl="1"/>
            <a:r>
              <a:rPr lang="en-US" sz="1600" dirty="0"/>
              <a:t>MP can document positions in NPRR formal comments</a:t>
            </a:r>
          </a:p>
          <a:p>
            <a:pPr lvl="1"/>
            <a:r>
              <a:rPr lang="en-US" sz="1600" dirty="0"/>
              <a:t>Target completing RTCBTF analysis by March to then move NPRR though stakeholder process.</a:t>
            </a:r>
          </a:p>
          <a:p>
            <a:pPr lvl="1"/>
            <a:r>
              <a:rPr lang="en-US" sz="1600" dirty="0"/>
              <a:t>Best before trials start in early May 2025):</a:t>
            </a:r>
          </a:p>
          <a:p>
            <a:pPr lvl="2"/>
            <a:r>
              <a:rPr lang="en-US" sz="1400" dirty="0"/>
              <a:t>RTCBTF discussions in meetings (Nov2024-Feb2024)</a:t>
            </a:r>
          </a:p>
          <a:p>
            <a:pPr lvl="2"/>
            <a:r>
              <a:rPr lang="en-US" sz="1400" dirty="0"/>
              <a:t>Potentially add a RTCBTF meeting in early March</a:t>
            </a:r>
          </a:p>
          <a:p>
            <a:pPr lvl="2"/>
            <a:r>
              <a:rPr lang="en-US" sz="1400" dirty="0"/>
              <a:t>PRS Approval March 12, 2025 (assumes Urgent status)</a:t>
            </a:r>
          </a:p>
          <a:p>
            <a:pPr lvl="2"/>
            <a:r>
              <a:rPr lang="en-US" sz="1400" dirty="0"/>
              <a:t>TAC approval March 26, 2025 </a:t>
            </a:r>
          </a:p>
          <a:p>
            <a:pPr lvl="2"/>
            <a:r>
              <a:rPr lang="en-US" sz="1400" dirty="0"/>
              <a:t>Board approval April 8, 2025 </a:t>
            </a:r>
          </a:p>
          <a:p>
            <a:pPr lvl="2"/>
            <a:r>
              <a:rPr lang="en-US" sz="1400" dirty="0"/>
              <a:t>PUCT consideration May 15, 2025</a:t>
            </a:r>
          </a:p>
          <a:p>
            <a:pPr lvl="1"/>
            <a:endParaRPr lang="en-US" sz="1800" dirty="0"/>
          </a:p>
          <a:p>
            <a:pPr lvl="1"/>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Timeline for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4117402613"/>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docProps/app.xml><?xml version="1.0" encoding="utf-8"?>
<Properties xmlns="http://schemas.openxmlformats.org/officeDocument/2006/extended-properties" xmlns:vt="http://schemas.openxmlformats.org/officeDocument/2006/docPropsVTypes">
  <Template/>
  <TotalTime>22991</TotalTime>
  <Words>642</Words>
  <Application>Microsoft Office PowerPoint</Application>
  <PresentationFormat>On-screen Show (4:3)</PresentationFormat>
  <Paragraphs>68</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Cover Slide</vt:lpstr>
      <vt:lpstr>Horizontal Theme</vt:lpstr>
      <vt:lpstr>PowerPoint Presentation</vt:lpstr>
      <vt:lpstr>Update on RTCBTF Policy Parameters</vt:lpstr>
      <vt:lpstr>Parameters/Policy Needing NPRR</vt:lpstr>
      <vt:lpstr>Parameters/Policy Needing NPRR</vt:lpstr>
      <vt:lpstr>Parameters/Policy Needing NPRR</vt:lpstr>
      <vt:lpstr>Parameters/Policy Needing NPRR</vt:lpstr>
      <vt:lpstr>Timeline for NPRR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609</cp:revision>
  <cp:lastPrinted>2017-10-10T21:31:05Z</cp:lastPrinted>
  <dcterms:created xsi:type="dcterms:W3CDTF">2016-01-21T15:20:31Z</dcterms:created>
  <dcterms:modified xsi:type="dcterms:W3CDTF">2024-11-12T23:38:28Z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