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475" r:id="rId8"/>
    <p:sldId id="476" r:id="rId9"/>
    <p:sldId id="477" r:id="rId10"/>
    <p:sldId id="485" r:id="rId11"/>
    <p:sldId id="486" r:id="rId12"/>
    <p:sldId id="478" r:id="rId13"/>
    <p:sldId id="479" r:id="rId14"/>
    <p:sldId id="480" r:id="rId15"/>
    <p:sldId id="481" r:id="rId16"/>
    <p:sldId id="482" r:id="rId17"/>
    <p:sldId id="483" r:id="rId18"/>
    <p:sldId id="484"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06ADE0-151E-C1A5-5981-3B026F0FE1B6}" name="Zapanta, Zaldy" initials="RZ" userId="S::Rizaldy.Zapanta@ercot.com::0a5d519a-fdbc-4590-9386-ba6f3827ebd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660"/>
  </p:normalViewPr>
  <p:slideViewPr>
    <p:cSldViewPr showGuides="1">
      <p:cViewPr varScale="1">
        <p:scale>
          <a:sx n="92" d="100"/>
          <a:sy n="92" d="100"/>
        </p:scale>
        <p:origin x="1325" y="6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11/13/2024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11/13/2024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05415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46878"/>
          </a:xfrm>
          <a:prstGeom prst="rect">
            <a:avLst/>
          </a:prstGeom>
          <a:noFill/>
        </p:spPr>
        <p:txBody>
          <a:bodyPr wrap="square" rtlCol="0">
            <a:spAutoFit/>
          </a:bodyPr>
          <a:lstStyle/>
          <a:p>
            <a:r>
              <a:rPr lang="en-US" sz="2000" b="1" dirty="0"/>
              <a:t>EAL Change Proposals </a:t>
            </a:r>
          </a:p>
          <a:p>
            <a:endParaRPr lang="en-US" sz="2000" b="1" dirty="0"/>
          </a:p>
          <a:p>
            <a:endParaRPr lang="en-US" dirty="0"/>
          </a:p>
          <a:p>
            <a:r>
              <a:rPr lang="en-US" dirty="0"/>
              <a:t>Sanchir Dashnyam</a:t>
            </a:r>
          </a:p>
          <a:p>
            <a:r>
              <a:rPr lang="en-US" dirty="0"/>
              <a:t>ERCOT Market Credit Manager </a:t>
            </a:r>
          </a:p>
          <a:p>
            <a:endParaRPr lang="en-US" dirty="0"/>
          </a:p>
          <a:p>
            <a:r>
              <a:rPr lang="en-US" dirty="0"/>
              <a:t>ERCOT Public</a:t>
            </a:r>
          </a:p>
          <a:p>
            <a:r>
              <a:rPr lang="en-US" dirty="0"/>
              <a:t>November 15, 2024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Summer of 2022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3" name="Picture 2">
            <a:extLst>
              <a:ext uri="{FF2B5EF4-FFF2-40B4-BE49-F238E27FC236}">
                <a16:creationId xmlns:a16="http://schemas.microsoft.com/office/drawing/2014/main" id="{FB8A558D-1857-BE9A-147C-55EAA14AECE0}"/>
              </a:ext>
            </a:extLst>
          </p:cNvPr>
          <p:cNvPicPr>
            <a:picLocks noChangeAspect="1"/>
          </p:cNvPicPr>
          <p:nvPr/>
        </p:nvPicPr>
        <p:blipFill>
          <a:blip r:embed="rId2"/>
          <a:stretch>
            <a:fillRect/>
          </a:stretch>
        </p:blipFill>
        <p:spPr>
          <a:xfrm>
            <a:off x="2335334" y="762000"/>
            <a:ext cx="4549532" cy="5498817"/>
          </a:xfrm>
          <a:prstGeom prst="rect">
            <a:avLst/>
          </a:prstGeom>
        </p:spPr>
      </p:pic>
    </p:spTree>
    <p:extLst>
      <p:ext uri="{BB962C8B-B14F-4D97-AF65-F5344CB8AC3E}">
        <p14:creationId xmlns:p14="http://schemas.microsoft.com/office/powerpoint/2010/main" val="152490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Summer of 2023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6" name="Picture 5">
            <a:extLst>
              <a:ext uri="{FF2B5EF4-FFF2-40B4-BE49-F238E27FC236}">
                <a16:creationId xmlns:a16="http://schemas.microsoft.com/office/drawing/2014/main" id="{C9A52618-39D8-08ED-08F4-3A09E2D07CD4}"/>
              </a:ext>
            </a:extLst>
          </p:cNvPr>
          <p:cNvPicPr>
            <a:picLocks noChangeAspect="1"/>
          </p:cNvPicPr>
          <p:nvPr/>
        </p:nvPicPr>
        <p:blipFill>
          <a:blip r:embed="rId2"/>
          <a:stretch>
            <a:fillRect/>
          </a:stretch>
        </p:blipFill>
        <p:spPr>
          <a:xfrm>
            <a:off x="2438400" y="617431"/>
            <a:ext cx="4728395" cy="5715000"/>
          </a:xfrm>
          <a:prstGeom prst="rect">
            <a:avLst/>
          </a:prstGeom>
        </p:spPr>
      </p:pic>
    </p:spTree>
    <p:extLst>
      <p:ext uri="{BB962C8B-B14F-4D97-AF65-F5344CB8AC3E}">
        <p14:creationId xmlns:p14="http://schemas.microsoft.com/office/powerpoint/2010/main" val="526874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FE3D5-814C-AE42-475A-D72897ADB594}"/>
              </a:ext>
            </a:extLst>
          </p:cNvPr>
          <p:cNvSpPr>
            <a:spLocks noGrp="1"/>
          </p:cNvSpPr>
          <p:nvPr>
            <p:ph type="title"/>
          </p:nvPr>
        </p:nvSpPr>
        <p:spPr>
          <a:xfrm>
            <a:off x="381000" y="241085"/>
            <a:ext cx="8458200" cy="573559"/>
          </a:xfrm>
        </p:spPr>
        <p:txBody>
          <a:bodyPr/>
          <a:lstStyle/>
          <a:p>
            <a:r>
              <a:rPr lang="en-US" dirty="0"/>
              <a:t>Cost of the proposed framework: </a:t>
            </a:r>
            <a:br>
              <a:rPr lang="en-US" dirty="0"/>
            </a:br>
            <a:r>
              <a:rPr lang="en-US" dirty="0"/>
              <a:t>1/1/2022 through 8/30/24</a:t>
            </a:r>
          </a:p>
        </p:txBody>
      </p:sp>
      <p:sp>
        <p:nvSpPr>
          <p:cNvPr id="4" name="Slide Number Placeholder 3">
            <a:extLst>
              <a:ext uri="{FF2B5EF4-FFF2-40B4-BE49-F238E27FC236}">
                <a16:creationId xmlns:a16="http://schemas.microsoft.com/office/drawing/2014/main" id="{C1CBD214-5D9C-B668-1CF8-44D0739DB332}"/>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7" name="Content Placeholder 2">
            <a:extLst>
              <a:ext uri="{FF2B5EF4-FFF2-40B4-BE49-F238E27FC236}">
                <a16:creationId xmlns:a16="http://schemas.microsoft.com/office/drawing/2014/main" id="{371F2B83-9A03-02C0-27C3-B49F978C0D0C}"/>
              </a:ext>
            </a:extLst>
          </p:cNvPr>
          <p:cNvSpPr txBox="1">
            <a:spLocks/>
          </p:cNvSpPr>
          <p:nvPr/>
        </p:nvSpPr>
        <p:spPr>
          <a:xfrm>
            <a:off x="685800" y="3982100"/>
            <a:ext cx="8233719" cy="16567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1400" dirty="0">
                <a:latin typeface="Calibri" panose="020F0502020204030204" pitchFamily="34" charset="0"/>
                <a:ea typeface="Times New Roman" panose="02020603050405020304" pitchFamily="18" charset="0"/>
                <a:cs typeface="Arial" panose="020B0604020202020204" pitchFamily="34" charset="0"/>
              </a:rPr>
              <a:t>Cost estimate assumptions: </a:t>
            </a:r>
          </a:p>
          <a:p>
            <a:pPr>
              <a:spcBef>
                <a:spcPts val="0"/>
              </a:spcBef>
            </a:pPr>
            <a:r>
              <a:rPr lang="en-US" sz="1400" dirty="0">
                <a:latin typeface="Calibri" panose="020F0502020204030204" pitchFamily="34" charset="0"/>
                <a:ea typeface="Times New Roman" panose="02020603050405020304" pitchFamily="18" charset="0"/>
                <a:cs typeface="Arial" panose="020B0604020202020204" pitchFamily="34" charset="0"/>
              </a:rPr>
              <a:t>Cost of capital is 10% for all counterparties for each day during the period analyzed</a:t>
            </a:r>
          </a:p>
          <a:p>
            <a:pPr>
              <a:spcBef>
                <a:spcPts val="0"/>
              </a:spcBef>
            </a:pPr>
            <a:r>
              <a:rPr lang="en-US" sz="1400" dirty="0">
                <a:latin typeface="Calibri" panose="020F0502020204030204" pitchFamily="34" charset="0"/>
                <a:ea typeface="Times New Roman" panose="02020603050405020304" pitchFamily="18" charset="0"/>
                <a:cs typeface="Arial" panose="020B0604020202020204" pitchFamily="34" charset="0"/>
              </a:rPr>
              <a:t>10% cost is across all collateral instruments: cash, LC &amp; Surety bonds </a:t>
            </a:r>
          </a:p>
          <a:p>
            <a:pPr>
              <a:spcBef>
                <a:spcPts val="0"/>
              </a:spcBef>
            </a:pPr>
            <a:r>
              <a:rPr lang="en-US" sz="1400" dirty="0">
                <a:latin typeface="Calibri" panose="020F0502020204030204" pitchFamily="34" charset="0"/>
                <a:ea typeface="Times New Roman" panose="02020603050405020304" pitchFamily="18" charset="0"/>
                <a:cs typeface="Arial" panose="020B0604020202020204" pitchFamily="34" charset="0"/>
              </a:rPr>
              <a:t>Excludes consideration for collateral for DAM, CRR or excess/discretionary collateral</a:t>
            </a:r>
          </a:p>
          <a:p>
            <a:pPr>
              <a:spcBef>
                <a:spcPts val="0"/>
              </a:spcBef>
            </a:pPr>
            <a:r>
              <a:rPr lang="en-US" sz="1400" dirty="0">
                <a:latin typeface="Calibri" panose="020F0502020204030204" pitchFamily="34" charset="0"/>
                <a:ea typeface="Times New Roman" panose="02020603050405020304" pitchFamily="18" charset="0"/>
                <a:cs typeface="Arial" panose="020B0604020202020204" pitchFamily="34" charset="0"/>
              </a:rPr>
              <a:t>Table above excluded data for inactive and CRRAH counterparties   </a:t>
            </a:r>
          </a:p>
        </p:txBody>
      </p:sp>
      <p:sp>
        <p:nvSpPr>
          <p:cNvPr id="8" name="Content Placeholder 2">
            <a:extLst>
              <a:ext uri="{FF2B5EF4-FFF2-40B4-BE49-F238E27FC236}">
                <a16:creationId xmlns:a16="http://schemas.microsoft.com/office/drawing/2014/main" id="{8CCE1FA7-013E-BCF8-A6BF-22A742956118}"/>
              </a:ext>
            </a:extLst>
          </p:cNvPr>
          <p:cNvSpPr txBox="1">
            <a:spLocks/>
          </p:cNvSpPr>
          <p:nvPr/>
        </p:nvSpPr>
        <p:spPr>
          <a:xfrm>
            <a:off x="455140" y="1339381"/>
            <a:ext cx="8233719" cy="1066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latin typeface="Calibri" panose="020F0502020204030204" pitchFamily="34" charset="0"/>
                <a:ea typeface="Times New Roman" panose="02020603050405020304" pitchFamily="18" charset="0"/>
                <a:cs typeface="Arial" panose="020B0604020202020204" pitchFamily="34" charset="0"/>
              </a:rPr>
              <a:t>Based on historical market behaviors, the proposed EAL framework (S2c) would have saved the market about 6% or approximately $17MM over the period analyzed with the specific breakout by market activity type as follows:  </a:t>
            </a:r>
          </a:p>
        </p:txBody>
      </p:sp>
      <p:pic>
        <p:nvPicPr>
          <p:cNvPr id="3" name="Picture 2">
            <a:extLst>
              <a:ext uri="{FF2B5EF4-FFF2-40B4-BE49-F238E27FC236}">
                <a16:creationId xmlns:a16="http://schemas.microsoft.com/office/drawing/2014/main" id="{645175DF-4F64-0E8A-5976-2F6A88DD5401}"/>
              </a:ext>
            </a:extLst>
          </p:cNvPr>
          <p:cNvPicPr>
            <a:picLocks noChangeAspect="1"/>
          </p:cNvPicPr>
          <p:nvPr/>
        </p:nvPicPr>
        <p:blipFill>
          <a:blip r:embed="rId2"/>
          <a:stretch>
            <a:fillRect/>
          </a:stretch>
        </p:blipFill>
        <p:spPr>
          <a:xfrm>
            <a:off x="2057400" y="2406181"/>
            <a:ext cx="4876800" cy="1162050"/>
          </a:xfrm>
          <a:prstGeom prst="rect">
            <a:avLst/>
          </a:prstGeom>
        </p:spPr>
      </p:pic>
    </p:spTree>
    <p:extLst>
      <p:ext uri="{BB962C8B-B14F-4D97-AF65-F5344CB8AC3E}">
        <p14:creationId xmlns:p14="http://schemas.microsoft.com/office/powerpoint/2010/main" val="3193151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518691"/>
          </a:xfrm>
        </p:spPr>
        <p:txBody>
          <a:bodyPr/>
          <a:lstStyle/>
          <a:p>
            <a:pPr algn="ctr"/>
            <a:r>
              <a:rPr lang="en-US" sz="2000" dirty="0"/>
              <a:t>ERCOT recommendation: S2c</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27660" y="1066799"/>
            <a:ext cx="8724900" cy="5189913"/>
          </a:xfrm>
        </p:spPr>
        <p:txBody>
          <a:bodyPr/>
          <a:lstStyle/>
          <a:p>
            <a:pPr marL="0" indent="0">
              <a:lnSpc>
                <a:spcPct val="107000"/>
              </a:lnSpc>
              <a:spcBef>
                <a:spcPts val="0"/>
              </a:spcBef>
              <a:buNone/>
            </a:pPr>
            <a:r>
              <a:rPr lang="en-US" sz="1200" b="1" dirty="0">
                <a:ea typeface="Calibri" panose="020F0502020204030204" pitchFamily="34" charset="0"/>
                <a:cs typeface="Arial-BoldMT"/>
              </a:rPr>
              <a:t>Scenario #2c: </a:t>
            </a:r>
            <a:endParaRPr lang="en-US" sz="1200" dirty="0">
              <a:effectLst/>
              <a:ea typeface="Calibri" panose="020F0502020204030204" pitchFamily="34" charset="0"/>
              <a:cs typeface="Arial-BoldMT"/>
            </a:endParaRPr>
          </a:p>
          <a:p>
            <a:pPr marL="0" indent="0" algn="ctr">
              <a:lnSpc>
                <a:spcPct val="107000"/>
              </a:lnSpc>
              <a:spcBef>
                <a:spcPts val="0"/>
              </a:spcBef>
              <a:buNone/>
            </a:pPr>
            <a:endParaRPr lang="en-US" sz="1200" dirty="0">
              <a:solidFill>
                <a:srgbClr val="FF0000"/>
              </a:solidFill>
              <a:effectLst/>
              <a:ea typeface="Times New Roman" panose="02020603050405020304" pitchFamily="18" charset="0"/>
            </a:endParaRPr>
          </a:p>
          <a:p>
            <a:pPr marL="0" indent="0">
              <a:lnSpc>
                <a:spcPct val="107000"/>
              </a:lnSpc>
              <a:spcBef>
                <a:spcPts val="0"/>
              </a:spcBef>
              <a:buNone/>
            </a:pPr>
            <a:r>
              <a:rPr lang="en-US" sz="1200" dirty="0">
                <a:ea typeface="Times New Roman" panose="02020603050405020304" pitchFamily="18" charset="0"/>
              </a:rPr>
              <a:t>Advantages:</a:t>
            </a:r>
            <a:endParaRPr lang="en-US" sz="1200" dirty="0">
              <a:effectLst/>
              <a:ea typeface="Times New Roman" panose="02020603050405020304" pitchFamily="18" charset="0"/>
            </a:endParaRP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Solves the overcollateralization issue due to “double top”</a:t>
            </a: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Reduces negative gaps </a:t>
            </a:r>
            <a:r>
              <a:rPr lang="en-US" sz="1200" dirty="0">
                <a:ea typeface="Calibri" panose="020F0502020204030204" pitchFamily="34" charset="0"/>
                <a:cs typeface="Calibri" panose="020F0502020204030204" pitchFamily="34" charset="0"/>
              </a:rPr>
              <a:t>across the board for all MP activity type and all periods analyzed </a:t>
            </a: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Easier to implement vs. S6:  </a:t>
            </a:r>
            <a:endParaRPr lang="en-US" sz="1200" dirty="0">
              <a:ea typeface="Calibri" panose="020F0502020204030204" pitchFamily="34" charset="0"/>
              <a:cs typeface="Calibri" panose="020F0502020204030204" pitchFamily="34" charset="0"/>
            </a:endParaRPr>
          </a:p>
          <a:p>
            <a:pPr lvl="2">
              <a:spcBef>
                <a:spcPts val="0"/>
              </a:spcBef>
              <a:buFont typeface="Wingdings" panose="05000000000000000000" pitchFamily="2" charset="2"/>
              <a:buChar char="§"/>
            </a:pPr>
            <a:r>
              <a:rPr lang="en-US" sz="1200" dirty="0">
                <a:ea typeface="Calibri" panose="020F0502020204030204" pitchFamily="34" charset="0"/>
                <a:cs typeface="Calibri" panose="020F0502020204030204" pitchFamily="34" charset="0"/>
              </a:rPr>
              <a:t>Scenario 2c cost estimate – $</a:t>
            </a:r>
          </a:p>
          <a:p>
            <a:pPr lvl="2">
              <a:spcBef>
                <a:spcPts val="0"/>
              </a:spcBef>
              <a:buFont typeface="Wingdings" panose="05000000000000000000" pitchFamily="2" charset="2"/>
              <a:buChar char="§"/>
            </a:pPr>
            <a:r>
              <a:rPr lang="en-US" sz="1200" dirty="0">
                <a:ea typeface="Calibri" panose="020F0502020204030204" pitchFamily="34" charset="0"/>
                <a:cs typeface="Calibri" panose="020F0502020204030204" pitchFamily="34" charset="0"/>
              </a:rPr>
              <a:t>Scenario 6 cost range - $$$$  </a:t>
            </a:r>
          </a:p>
          <a:p>
            <a:pPr marL="457200" lvl="1" indent="0">
              <a:spcBef>
                <a:spcPts val="0"/>
              </a:spcBef>
              <a:buNone/>
            </a:pPr>
            <a:endParaRPr lang="en-US" sz="1200" dirty="0">
              <a:effectLst/>
              <a:ea typeface="Calibri" panose="020F0502020204030204" pitchFamily="34" charset="0"/>
              <a:cs typeface="Calibri" panose="020F0502020204030204" pitchFamily="34" charset="0"/>
            </a:endParaRPr>
          </a:p>
          <a:p>
            <a:pPr marL="0" indent="0">
              <a:lnSpc>
                <a:spcPct val="107000"/>
              </a:lnSpc>
              <a:spcBef>
                <a:spcPts val="0"/>
              </a:spcBef>
              <a:buNone/>
            </a:pPr>
            <a:r>
              <a:rPr lang="en-US" sz="1200" dirty="0">
                <a:ea typeface="Times New Roman" panose="02020603050405020304" pitchFamily="18" charset="0"/>
              </a:rPr>
              <a:t>Disadvantages:</a:t>
            </a:r>
            <a:endParaRPr lang="en-US" sz="1200" dirty="0">
              <a:effectLst/>
              <a:ea typeface="Times New Roman" panose="02020603050405020304" pitchFamily="18" charset="0"/>
            </a:endParaRP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For some entities and under certain circumstances EAL will lose the sensitivity to futures movements </a:t>
            </a:r>
          </a:p>
          <a:p>
            <a:pPr marL="457200" lvl="1" indent="0">
              <a:spcBef>
                <a:spcPts val="0"/>
              </a:spcBef>
              <a:buNone/>
            </a:pPr>
            <a:endParaRPr lang="en-US" sz="1200" dirty="0">
              <a:effectLst/>
              <a:ea typeface="Calibri" panose="020F0502020204030204" pitchFamily="34" charset="0"/>
              <a:cs typeface="Calibri" panose="020F0502020204030204" pitchFamily="34" charset="0"/>
            </a:endParaRPr>
          </a:p>
          <a:p>
            <a:pPr marL="457200" lvl="1" indent="0">
              <a:spcBef>
                <a:spcPts val="0"/>
              </a:spcBef>
              <a:buNone/>
            </a:pPr>
            <a:endParaRPr lang="en-US" sz="1200" dirty="0">
              <a:ea typeface="Calibri" panose="020F0502020204030204" pitchFamily="34" charset="0"/>
              <a:cs typeface="Calibri" panose="020F0502020204030204" pitchFamily="34" charset="0"/>
            </a:endParaRPr>
          </a:p>
          <a:p>
            <a:pPr marL="0" indent="0">
              <a:lnSpc>
                <a:spcPct val="107000"/>
              </a:lnSpc>
              <a:spcBef>
                <a:spcPts val="0"/>
              </a:spcBef>
              <a:buNone/>
            </a:pPr>
            <a:r>
              <a:rPr lang="en-US" sz="1200" b="1" dirty="0">
                <a:ea typeface="Calibri" panose="020F0502020204030204" pitchFamily="34" charset="0"/>
                <a:cs typeface="Arial-BoldMT"/>
              </a:rPr>
              <a:t>Scenario #6: </a:t>
            </a:r>
            <a:endParaRPr lang="en-US" sz="1200" dirty="0">
              <a:effectLst/>
              <a:ea typeface="Calibri" panose="020F0502020204030204" pitchFamily="34" charset="0"/>
              <a:cs typeface="Arial-BoldMT"/>
            </a:endParaRPr>
          </a:p>
          <a:p>
            <a:pPr marL="0" indent="0" algn="ctr">
              <a:lnSpc>
                <a:spcPct val="107000"/>
              </a:lnSpc>
              <a:spcBef>
                <a:spcPts val="0"/>
              </a:spcBef>
              <a:buNone/>
            </a:pPr>
            <a:endParaRPr lang="en-US" sz="1200" dirty="0">
              <a:effectLst/>
              <a:ea typeface="Times New Roman" panose="02020603050405020304" pitchFamily="18" charset="0"/>
            </a:endParaRPr>
          </a:p>
          <a:p>
            <a:pPr marL="0" indent="0">
              <a:lnSpc>
                <a:spcPct val="107000"/>
              </a:lnSpc>
              <a:spcBef>
                <a:spcPts val="0"/>
              </a:spcBef>
              <a:buNone/>
            </a:pPr>
            <a:r>
              <a:rPr lang="en-US" sz="1200" dirty="0">
                <a:ea typeface="Times New Roman" panose="02020603050405020304" pitchFamily="18" charset="0"/>
              </a:rPr>
              <a:t>Advantages:</a:t>
            </a:r>
            <a:endParaRPr lang="en-US" sz="1200" dirty="0">
              <a:effectLst/>
              <a:ea typeface="Times New Roman" panose="02020603050405020304" pitchFamily="18" charset="0"/>
            </a:endParaRP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Solves the overcollateralization issue due to “double top”</a:t>
            </a: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Reduces negative gaps for most entities, especially for load </a:t>
            </a:r>
          </a:p>
          <a:p>
            <a:pPr marL="457200" lvl="1" indent="0">
              <a:spcBef>
                <a:spcPts val="0"/>
              </a:spcBef>
              <a:buNone/>
            </a:pPr>
            <a:endParaRPr lang="en-US" sz="1200" dirty="0">
              <a:ea typeface="Calibri" panose="020F0502020204030204" pitchFamily="34" charset="0"/>
              <a:cs typeface="Calibri" panose="020F0502020204030204" pitchFamily="34" charset="0"/>
            </a:endParaRPr>
          </a:p>
          <a:p>
            <a:pPr marL="457200" lvl="1" indent="0">
              <a:spcBef>
                <a:spcPts val="0"/>
              </a:spcBef>
              <a:buNone/>
            </a:pPr>
            <a:endParaRPr lang="en-US" sz="1200" dirty="0">
              <a:ea typeface="Calibri" panose="020F0502020204030204" pitchFamily="34" charset="0"/>
              <a:cs typeface="Calibri" panose="020F0502020204030204" pitchFamily="34" charset="0"/>
            </a:endParaRPr>
          </a:p>
          <a:p>
            <a:pPr marL="0" indent="0">
              <a:lnSpc>
                <a:spcPct val="107000"/>
              </a:lnSpc>
              <a:spcBef>
                <a:spcPts val="0"/>
              </a:spcBef>
              <a:buNone/>
            </a:pPr>
            <a:r>
              <a:rPr lang="en-US" sz="1200" dirty="0">
                <a:ea typeface="Times New Roman" panose="02020603050405020304" pitchFamily="18" charset="0"/>
              </a:rPr>
              <a:t>Disadvantages:</a:t>
            </a:r>
            <a:endParaRPr lang="en-US" sz="1200" dirty="0">
              <a:effectLst/>
              <a:ea typeface="Times New Roman" panose="02020603050405020304" pitchFamily="18" charset="0"/>
            </a:endParaRP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For some periods, </a:t>
            </a:r>
            <a:r>
              <a:rPr lang="en-US" sz="1200" dirty="0">
                <a:ea typeface="Calibri" panose="020F0502020204030204" pitchFamily="34" charset="0"/>
                <a:cs typeface="Calibri" panose="020F0502020204030204" pitchFamily="34" charset="0"/>
              </a:rPr>
              <a:t>increases negative gaps </a:t>
            </a:r>
            <a:r>
              <a:rPr lang="en-US" sz="1200" dirty="0">
                <a:effectLst/>
                <a:ea typeface="Calibri" panose="020F0502020204030204" pitchFamily="34" charset="0"/>
                <a:cs typeface="Calibri" panose="020F0502020204030204" pitchFamily="34" charset="0"/>
              </a:rPr>
              <a:t>for some MP’s or segment of the market (e.g., Traders)   </a:t>
            </a:r>
            <a:endParaRPr lang="en-US" sz="1200" dirty="0">
              <a:ea typeface="Calibri" panose="020F0502020204030204" pitchFamily="34" charset="0"/>
              <a:cs typeface="Calibri" panose="020F0502020204030204" pitchFamily="34" charset="0"/>
            </a:endParaRP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Cost</a:t>
            </a:r>
            <a:r>
              <a:rPr lang="en-US" sz="1200" dirty="0">
                <a:ea typeface="Calibri" panose="020F0502020204030204" pitchFamily="34" charset="0"/>
                <a:cs typeface="Calibri" panose="020F0502020204030204" pitchFamily="34" charset="0"/>
              </a:rPr>
              <a:t>ly to implement vs. S2c. Cost and length of implementation could be as much 4 times compared to S2c</a:t>
            </a:r>
          </a:p>
          <a:p>
            <a:pPr lvl="1">
              <a:spcBef>
                <a:spcPts val="0"/>
              </a:spcBef>
              <a:buFont typeface="+mj-lt"/>
              <a:buAutoNum type="arabicPeriod"/>
            </a:pPr>
            <a:r>
              <a:rPr lang="en-US" sz="1200" dirty="0">
                <a:effectLst/>
                <a:ea typeface="Calibri" panose="020F0502020204030204" pitchFamily="34" charset="0"/>
                <a:cs typeface="Calibri" panose="020F0502020204030204" pitchFamily="34" charset="0"/>
              </a:rPr>
              <a:t>For some entities and under certain circumstances EAL will lose the sensitivity to futures movements </a:t>
            </a:r>
          </a:p>
          <a:p>
            <a:pPr lvl="1">
              <a:spcBef>
                <a:spcPts val="0"/>
              </a:spcBef>
              <a:buFont typeface="+mj-lt"/>
              <a:buAutoNum type="arabicPeriod"/>
            </a:pPr>
            <a:endParaRPr lang="en-US" sz="1200" dirty="0">
              <a:ea typeface="Calibri" panose="020F0502020204030204" pitchFamily="34" charset="0"/>
              <a:cs typeface="Calibri" panose="020F0502020204030204" pitchFamily="34" charset="0"/>
            </a:endParaRPr>
          </a:p>
          <a:p>
            <a:pPr marL="457200" lvl="1" indent="0">
              <a:spcBef>
                <a:spcPts val="0"/>
              </a:spcBef>
              <a:buNone/>
            </a:pPr>
            <a:endParaRPr lang="en-US" sz="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63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135726"/>
            <a:ext cx="8458200" cy="442118"/>
          </a:xfrm>
        </p:spPr>
        <p:txBody>
          <a:bodyPr/>
          <a:lstStyle/>
          <a:p>
            <a:pPr algn="ctr"/>
            <a:r>
              <a:rPr lang="en-US" sz="2000" dirty="0"/>
              <a:t>Current EAL Formula vs. Proposal(s)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81000" y="566651"/>
            <a:ext cx="8724900" cy="5724698"/>
          </a:xfrm>
        </p:spPr>
        <p:txBody>
          <a:bodyPr/>
          <a:lstStyle/>
          <a:p>
            <a:pPr marL="0" marR="0" indent="0">
              <a:lnSpc>
                <a:spcPct val="107000"/>
              </a:lnSpc>
              <a:spcBef>
                <a:spcPts val="0"/>
              </a:spcBef>
              <a:spcAft>
                <a:spcPts val="0"/>
              </a:spcAft>
              <a:buNone/>
            </a:pPr>
            <a:r>
              <a:rPr lang="en-US" sz="1400" b="1" dirty="0">
                <a:latin typeface="+mj-lt"/>
                <a:ea typeface="Times New Roman" panose="02020603050405020304" pitchFamily="18" charset="0"/>
              </a:rPr>
              <a:t>Current: Apply the forward factor to the </a:t>
            </a:r>
            <a:r>
              <a:rPr lang="en-US" sz="1400" b="1" u="sng" dirty="0">
                <a:latin typeface="+mj-lt"/>
                <a:ea typeface="Times New Roman" panose="02020603050405020304" pitchFamily="18" charset="0"/>
              </a:rPr>
              <a:t>highest</a:t>
            </a:r>
            <a:r>
              <a:rPr lang="en-US" sz="1400" b="1" dirty="0">
                <a:latin typeface="+mj-lt"/>
                <a:ea typeface="Times New Roman" panose="02020603050405020304" pitchFamily="18" charset="0"/>
              </a:rPr>
              <a:t> extrapolated historical RTM average exposures over the look back period.  </a:t>
            </a:r>
          </a:p>
          <a:p>
            <a:pPr marL="0" marR="0" indent="0">
              <a:lnSpc>
                <a:spcPct val="107000"/>
              </a:lnSpc>
              <a:spcBef>
                <a:spcPts val="0"/>
              </a:spcBef>
              <a:spcAft>
                <a:spcPts val="0"/>
              </a:spcAft>
              <a:buNone/>
            </a:pPr>
            <a:endParaRPr lang="en-US" sz="1400" b="1" dirty="0">
              <a:effectLst/>
              <a:latin typeface="+mj-lt"/>
              <a:ea typeface="Times New Roman" panose="02020603050405020304" pitchFamily="18" charset="0"/>
            </a:endParaRPr>
          </a:p>
          <a:p>
            <a:pPr marL="0" marR="0" indent="0">
              <a:lnSpc>
                <a:spcPct val="107000"/>
              </a:lnSpc>
              <a:spcBef>
                <a:spcPts val="0"/>
              </a:spcBef>
              <a:spcAft>
                <a:spcPts val="0"/>
              </a:spcAft>
              <a:buNone/>
            </a:pPr>
            <a:r>
              <a:rPr lang="en-US" sz="1400" dirty="0">
                <a:effectLst/>
                <a:latin typeface="+mj-lt"/>
                <a:ea typeface="Times New Roman" panose="02020603050405020304" pitchFamily="18" charset="0"/>
              </a:rPr>
              <a:t>EAL = Max [IEL during the first 40-day period only beginning on the date that the Counter-Party commences activity in ERCOT markets, </a:t>
            </a:r>
            <a:r>
              <a:rPr lang="en-US" sz="1400" dirty="0">
                <a:effectLst/>
                <a:highlight>
                  <a:srgbClr val="00FFFF"/>
                </a:highlight>
                <a:latin typeface="+mj-lt"/>
                <a:ea typeface="Times New Roman" panose="02020603050405020304" pitchFamily="18" charset="0"/>
              </a:rPr>
              <a:t>RFAF * Max {RTLE during the previous </a:t>
            </a:r>
            <a:r>
              <a:rPr lang="en-US" sz="1400" i="1" dirty="0" err="1">
                <a:effectLst/>
                <a:highlight>
                  <a:srgbClr val="00FFFF"/>
                </a:highlight>
                <a:latin typeface="+mj-lt"/>
                <a:ea typeface="Times New Roman" panose="02020603050405020304" pitchFamily="18" charset="0"/>
              </a:rPr>
              <a:t>lrq</a:t>
            </a:r>
            <a:r>
              <a:rPr lang="en-US" sz="1400" i="1" dirty="0">
                <a:effectLst/>
                <a:highlight>
                  <a:srgbClr val="00FFFF"/>
                </a:highlight>
                <a:latin typeface="+mj-lt"/>
                <a:ea typeface="Times New Roman" panose="02020603050405020304" pitchFamily="18" charset="0"/>
              </a:rPr>
              <a:t> </a:t>
            </a:r>
            <a:r>
              <a:rPr lang="en-US" sz="1400" dirty="0">
                <a:effectLst/>
                <a:highlight>
                  <a:srgbClr val="00FFFF"/>
                </a:highlight>
                <a:latin typeface="+mj-lt"/>
                <a:ea typeface="Times New Roman" panose="02020603050405020304" pitchFamily="18" charset="0"/>
              </a:rPr>
              <a:t>days}, RTLF</a:t>
            </a:r>
            <a:r>
              <a:rPr lang="en-US" sz="1400" dirty="0">
                <a:effectLst/>
                <a:latin typeface="+mj-lt"/>
                <a:ea typeface="Times New Roman" panose="02020603050405020304" pitchFamily="18" charset="0"/>
              </a:rPr>
              <a:t>] + </a:t>
            </a:r>
            <a:r>
              <a:rPr lang="en-US" sz="1400" dirty="0">
                <a:effectLst/>
                <a:highlight>
                  <a:srgbClr val="FF0000"/>
                </a:highlight>
                <a:latin typeface="+mj-lt"/>
                <a:ea typeface="Times New Roman" panose="02020603050405020304" pitchFamily="18" charset="0"/>
              </a:rPr>
              <a:t>DFAF * DALE</a:t>
            </a:r>
            <a:r>
              <a:rPr lang="en-US" sz="1400" dirty="0">
                <a:effectLst/>
                <a:latin typeface="+mj-lt"/>
                <a:ea typeface="Times New Roman" panose="02020603050405020304" pitchFamily="18" charset="0"/>
              </a:rPr>
              <a:t> + </a:t>
            </a:r>
            <a:r>
              <a:rPr lang="en-US" sz="1400" dirty="0">
                <a:effectLst/>
                <a:highlight>
                  <a:srgbClr val="00FF00"/>
                </a:highlight>
                <a:latin typeface="+mj-lt"/>
                <a:ea typeface="Times New Roman" panose="02020603050405020304" pitchFamily="18" charset="0"/>
              </a:rPr>
              <a:t>Max [RTLCNS, Max {URTA during the previous </a:t>
            </a:r>
            <a:r>
              <a:rPr lang="en-US" sz="1400" i="1" dirty="0" err="1">
                <a:effectLst/>
                <a:highlight>
                  <a:srgbClr val="00FF00"/>
                </a:highlight>
                <a:latin typeface="+mj-lt"/>
                <a:ea typeface="Times New Roman" panose="02020603050405020304" pitchFamily="18" charset="0"/>
              </a:rPr>
              <a:t>lrq</a:t>
            </a:r>
            <a:r>
              <a:rPr lang="en-US" sz="1400" i="1" dirty="0">
                <a:effectLst/>
                <a:highlight>
                  <a:srgbClr val="00FF00"/>
                </a:highlight>
                <a:latin typeface="+mj-lt"/>
                <a:ea typeface="Times New Roman" panose="02020603050405020304" pitchFamily="18" charset="0"/>
              </a:rPr>
              <a:t> </a:t>
            </a:r>
            <a:r>
              <a:rPr lang="en-US" sz="1400" dirty="0">
                <a:effectLst/>
                <a:highlight>
                  <a:srgbClr val="00FF00"/>
                </a:highlight>
                <a:latin typeface="+mj-lt"/>
                <a:ea typeface="Times New Roman" panose="02020603050405020304" pitchFamily="18" charset="0"/>
              </a:rPr>
              <a:t>days}]</a:t>
            </a:r>
            <a:r>
              <a:rPr lang="en-US" sz="1400" dirty="0">
                <a:effectLst/>
                <a:latin typeface="+mj-lt"/>
                <a:ea typeface="Times New Roman" panose="02020603050405020304" pitchFamily="18" charset="0"/>
              </a:rPr>
              <a:t> + OUT</a:t>
            </a:r>
            <a:r>
              <a:rPr lang="en-US" sz="1400" i="1" baseline="-25000" dirty="0">
                <a:effectLst/>
                <a:latin typeface="+mj-lt"/>
                <a:ea typeface="Times New Roman" panose="02020603050405020304" pitchFamily="18" charset="0"/>
              </a:rPr>
              <a:t> </a:t>
            </a:r>
            <a:r>
              <a:rPr lang="en-US" sz="1400" dirty="0">
                <a:effectLst/>
                <a:latin typeface="+mj-lt"/>
                <a:ea typeface="Times New Roman" panose="02020603050405020304" pitchFamily="18" charset="0"/>
              </a:rPr>
              <a:t> + ILE</a:t>
            </a:r>
            <a:r>
              <a:rPr lang="en-US" sz="1400" baseline="-25000" dirty="0">
                <a:effectLst/>
                <a:latin typeface="+mj-lt"/>
                <a:ea typeface="Times New Roman" panose="02020603050405020304" pitchFamily="18" charset="0"/>
              </a:rPr>
              <a:t> </a:t>
            </a:r>
            <a:endParaRPr lang="en-US" sz="1400" i="1" baseline="-25000" dirty="0">
              <a:effectLst/>
              <a:latin typeface="+mj-lt"/>
              <a:ea typeface="Times New Roman" panose="02020603050405020304" pitchFamily="18" charset="0"/>
            </a:endParaRP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gn="ctr">
              <a:lnSpc>
                <a:spcPct val="107000"/>
              </a:lnSpc>
              <a:spcBef>
                <a:spcPts val="0"/>
              </a:spcBef>
              <a:buNone/>
            </a:pPr>
            <a:endParaRPr lang="en-US" sz="1400" dirty="0">
              <a:solidFill>
                <a:srgbClr val="FF0000"/>
              </a:solidFill>
              <a:latin typeface="+mj-lt"/>
              <a:ea typeface="Calibri" panose="020F0502020204030204" pitchFamily="34" charset="0"/>
            </a:endParaRPr>
          </a:p>
          <a:p>
            <a:pPr marL="0" indent="0">
              <a:lnSpc>
                <a:spcPct val="107000"/>
              </a:lnSpc>
              <a:spcBef>
                <a:spcPts val="0"/>
              </a:spcBef>
              <a:buNone/>
            </a:pPr>
            <a:r>
              <a:rPr lang="en-US" sz="1400" b="1" dirty="0">
                <a:effectLst/>
                <a:latin typeface="+mj-lt"/>
                <a:ea typeface="Calibri" panose="020F0502020204030204" pitchFamily="34" charset="0"/>
                <a:cs typeface="Calibri" panose="020F0502020204030204" pitchFamily="34" charset="0"/>
              </a:rPr>
              <a:t>Scenario #6: </a:t>
            </a:r>
            <a:r>
              <a:rPr lang="en-US" sz="1400" b="1" dirty="0">
                <a:latin typeface="+mj-lt"/>
                <a:ea typeface="Times New Roman" panose="02020603050405020304" pitchFamily="18" charset="0"/>
              </a:rPr>
              <a:t>Apply the forward factor to each historical </a:t>
            </a:r>
            <a:r>
              <a:rPr lang="en-US" sz="1400" b="1" u="sng" dirty="0">
                <a:latin typeface="+mj-lt"/>
                <a:ea typeface="Times New Roman" panose="02020603050405020304" pitchFamily="18" charset="0"/>
              </a:rPr>
              <a:t>netted</a:t>
            </a:r>
            <a:r>
              <a:rPr lang="en-US" sz="1400" b="1" dirty="0">
                <a:latin typeface="+mj-lt"/>
                <a:ea typeface="Times New Roman" panose="02020603050405020304" pitchFamily="18" charset="0"/>
              </a:rPr>
              <a:t> average extrapolated exposures and take the highest over the look back period. </a:t>
            </a:r>
          </a:p>
          <a:p>
            <a:pPr marL="0" indent="0">
              <a:lnSpc>
                <a:spcPct val="107000"/>
              </a:lnSpc>
              <a:spcBef>
                <a:spcPts val="0"/>
              </a:spcBef>
              <a:buNone/>
            </a:pPr>
            <a:endParaRPr lang="en-US" sz="1400" dirty="0">
              <a:solidFill>
                <a:srgbClr val="000000"/>
              </a:solidFill>
              <a:effectLst/>
              <a:latin typeface="+mj-lt"/>
              <a:ea typeface="Calibri" panose="020F0502020204030204" pitchFamily="34" charset="0"/>
              <a:cs typeface="Calibri" panose="020F0502020204030204" pitchFamily="34" charset="0"/>
            </a:endParaRPr>
          </a:p>
          <a:p>
            <a:pPr marL="0" indent="0">
              <a:lnSpc>
                <a:spcPct val="107000"/>
              </a:lnSpc>
              <a:spcBef>
                <a:spcPts val="0"/>
              </a:spcBef>
              <a:buNone/>
            </a:pPr>
            <a:r>
              <a:rPr lang="en-US" sz="1400" dirty="0">
                <a:solidFill>
                  <a:srgbClr val="000000"/>
                </a:solidFill>
                <a:effectLst/>
                <a:latin typeface="+mj-lt"/>
                <a:ea typeface="Calibri" panose="020F0502020204030204" pitchFamily="34" charset="0"/>
                <a:cs typeface="Calibri" panose="020F0502020204030204" pitchFamily="34" charset="0"/>
              </a:rPr>
              <a:t>EAL = </a:t>
            </a:r>
            <a:r>
              <a:rPr lang="en-US" sz="1400" dirty="0">
                <a:solidFill>
                  <a:srgbClr val="000000"/>
                </a:solidFill>
                <a:effectLst/>
                <a:highlight>
                  <a:srgbClr val="00FFFF"/>
                </a:highlight>
                <a:latin typeface="+mj-lt"/>
                <a:ea typeface="Calibri" panose="020F0502020204030204" pitchFamily="34" charset="0"/>
                <a:cs typeface="Calibri" panose="020F0502020204030204" pitchFamily="34" charset="0"/>
              </a:rPr>
              <a:t>Max [Max {</a:t>
            </a:r>
            <a:r>
              <a:rPr lang="en-US" sz="1400" dirty="0">
                <a:effectLst/>
                <a:highlight>
                  <a:srgbClr val="00FFFF"/>
                </a:highlight>
                <a:latin typeface="+mj-lt"/>
                <a:ea typeface="Calibri" panose="020F0502020204030204" pitchFamily="34" charset="0"/>
                <a:cs typeface="Calibri" panose="020F0502020204030204" pitchFamily="34" charset="0"/>
              </a:rPr>
              <a:t>NLE*RFAF </a:t>
            </a:r>
            <a:r>
              <a:rPr lang="en-US" sz="1400" dirty="0">
                <a:solidFill>
                  <a:srgbClr val="000000"/>
                </a:solidFill>
                <a:effectLst/>
                <a:highlight>
                  <a:srgbClr val="00FFFF"/>
                </a:highlight>
                <a:latin typeface="+mj-lt"/>
                <a:ea typeface="Calibri" panose="020F0502020204030204" pitchFamily="34" charset="0"/>
                <a:cs typeface="Calibri" panose="020F0502020204030204" pitchFamily="34" charset="0"/>
              </a:rPr>
              <a:t>during the previous </a:t>
            </a:r>
            <a:r>
              <a:rPr lang="en-US" sz="1400" dirty="0" err="1">
                <a:solidFill>
                  <a:srgbClr val="000000"/>
                </a:solidFill>
                <a:effectLst/>
                <a:highlight>
                  <a:srgbClr val="00FFFF"/>
                </a:highlight>
                <a:latin typeface="+mj-lt"/>
                <a:ea typeface="Calibri" panose="020F0502020204030204" pitchFamily="34" charset="0"/>
                <a:cs typeface="Calibri" panose="020F0502020204030204" pitchFamily="34" charset="0"/>
              </a:rPr>
              <a:t>lrq</a:t>
            </a:r>
            <a:r>
              <a:rPr lang="en-US" sz="1400" dirty="0">
                <a:solidFill>
                  <a:srgbClr val="000000"/>
                </a:solidFill>
                <a:effectLst/>
                <a:highlight>
                  <a:srgbClr val="00FFFF"/>
                </a:highlight>
                <a:latin typeface="+mj-lt"/>
                <a:ea typeface="Calibri" panose="020F0502020204030204" pitchFamily="34" charset="0"/>
                <a:cs typeface="Calibri" panose="020F0502020204030204" pitchFamily="34" charset="0"/>
              </a:rPr>
              <a:t> days}, </a:t>
            </a:r>
            <a:r>
              <a:rPr lang="en-US" sz="1400" dirty="0">
                <a:effectLst/>
                <a:highlight>
                  <a:srgbClr val="00FFFF"/>
                </a:highlight>
                <a:latin typeface="+mj-lt"/>
                <a:ea typeface="Calibri" panose="020F0502020204030204" pitchFamily="34" charset="0"/>
                <a:cs typeface="Calibri" panose="020F0502020204030204" pitchFamily="34" charset="0"/>
              </a:rPr>
              <a:t>FAF*NLF]</a:t>
            </a:r>
            <a:r>
              <a:rPr lang="en-US" sz="1400" dirty="0">
                <a:solidFill>
                  <a:srgbClr val="000000"/>
                </a:solidFill>
                <a:effectLst/>
                <a:highlight>
                  <a:srgbClr val="00FFFF"/>
                </a:highlight>
                <a:latin typeface="+mj-lt"/>
                <a:ea typeface="Calibri" panose="020F0502020204030204" pitchFamily="34" charset="0"/>
                <a:cs typeface="Calibri" panose="020F0502020204030204" pitchFamily="34" charset="0"/>
              </a:rPr>
              <a:t> </a:t>
            </a:r>
            <a:r>
              <a:rPr lang="en-US" sz="1400" dirty="0">
                <a:solidFill>
                  <a:srgbClr val="000000"/>
                </a:solidFill>
                <a:effectLst/>
                <a:latin typeface="+mj-lt"/>
                <a:ea typeface="Calibri" panose="020F0502020204030204" pitchFamily="34" charset="0"/>
                <a:cs typeface="Calibri" panose="020F0502020204030204" pitchFamily="34" charset="0"/>
              </a:rPr>
              <a:t>+ </a:t>
            </a:r>
            <a:r>
              <a:rPr lang="en-US" sz="1400" dirty="0">
                <a:effectLst/>
                <a:highlight>
                  <a:srgbClr val="00FF00"/>
                </a:highlight>
                <a:latin typeface="+mj-lt"/>
                <a:ea typeface="Calibri" panose="020F0502020204030204" pitchFamily="34" charset="0"/>
                <a:cs typeface="Calibri" panose="020F0502020204030204" pitchFamily="34" charset="0"/>
              </a:rPr>
              <a:t>Max [(RTLCNS + UDAA),Max {ULE during the previous </a:t>
            </a:r>
            <a:r>
              <a:rPr lang="en-US" sz="1400" dirty="0" err="1">
                <a:effectLst/>
                <a:highlight>
                  <a:srgbClr val="00FF00"/>
                </a:highlight>
                <a:latin typeface="+mj-lt"/>
                <a:ea typeface="Calibri" panose="020F0502020204030204" pitchFamily="34" charset="0"/>
                <a:cs typeface="Calibri" panose="020F0502020204030204" pitchFamily="34" charset="0"/>
              </a:rPr>
              <a:t>lrq</a:t>
            </a:r>
            <a:r>
              <a:rPr lang="en-US" sz="1400" dirty="0">
                <a:effectLst/>
                <a:highlight>
                  <a:srgbClr val="00FF00"/>
                </a:highlight>
                <a:latin typeface="+mj-lt"/>
                <a:ea typeface="Calibri" panose="020F0502020204030204" pitchFamily="34" charset="0"/>
                <a:cs typeface="Calibri" panose="020F0502020204030204" pitchFamily="34" charset="0"/>
              </a:rPr>
              <a:t> days}] </a:t>
            </a:r>
            <a:r>
              <a:rPr lang="en-US" sz="1400" dirty="0">
                <a:solidFill>
                  <a:srgbClr val="000000"/>
                </a:solidFill>
                <a:effectLst/>
                <a:latin typeface="+mj-lt"/>
                <a:ea typeface="Calibri" panose="020F0502020204030204" pitchFamily="34" charset="0"/>
                <a:cs typeface="Calibri" panose="020F0502020204030204" pitchFamily="34" charset="0"/>
              </a:rPr>
              <a:t>+ </a:t>
            </a:r>
            <a:r>
              <a:rPr lang="en-US" sz="1400" dirty="0">
                <a:effectLst/>
                <a:latin typeface="+mj-lt"/>
                <a:ea typeface="Times New Roman" panose="02020603050405020304" pitchFamily="18" charset="0"/>
                <a:cs typeface="Calibri" panose="020F0502020204030204" pitchFamily="34" charset="0"/>
              </a:rPr>
              <a:t>OUT </a:t>
            </a:r>
            <a:r>
              <a:rPr lang="en-US" sz="1400" i="1" baseline="-25000" dirty="0">
                <a:effectLst/>
                <a:latin typeface="+mj-lt"/>
                <a:ea typeface="Times New Roman" panose="02020603050405020304" pitchFamily="18" charset="0"/>
                <a:cs typeface="Calibri" panose="020F0502020204030204" pitchFamily="34" charset="0"/>
              </a:rPr>
              <a:t> </a:t>
            </a:r>
            <a:r>
              <a:rPr lang="en-US" sz="1400" dirty="0">
                <a:effectLst/>
                <a:latin typeface="+mj-lt"/>
                <a:ea typeface="Times New Roman" panose="02020603050405020304" pitchFamily="18" charset="0"/>
                <a:cs typeface="Calibri" panose="020F0502020204030204" pitchFamily="34" charset="0"/>
              </a:rPr>
              <a:t>+ ILE</a:t>
            </a:r>
            <a:r>
              <a:rPr lang="en-US" sz="1400" baseline="-25000" dirty="0">
                <a:effectLst/>
                <a:latin typeface="+mj-lt"/>
                <a:ea typeface="Times New Roman" panose="02020603050405020304" pitchFamily="18" charset="0"/>
                <a:cs typeface="Calibri" panose="020F0502020204030204" pitchFamily="34" charset="0"/>
              </a:rPr>
              <a:t> </a:t>
            </a:r>
            <a:endParaRPr lang="en-US" sz="1400" i="1" baseline="-25000" dirty="0">
              <a:effectLst/>
              <a:latin typeface="+mj-lt"/>
              <a:ea typeface="Times New Roman" panose="02020603050405020304" pitchFamily="18" charset="0"/>
              <a:cs typeface="Calibri" panose="020F0502020204030204" pitchFamily="34" charset="0"/>
            </a:endParaRPr>
          </a:p>
          <a:p>
            <a:pPr marL="0" indent="0">
              <a:lnSpc>
                <a:spcPct val="107000"/>
              </a:lnSpc>
              <a:spcBef>
                <a:spcPts val="0"/>
              </a:spcBef>
              <a:buNone/>
            </a:pPr>
            <a:endParaRPr lang="en-US" sz="1600" i="1" baseline="-25000" dirty="0">
              <a:effectLst/>
              <a:latin typeface="Calibri" panose="020F0502020204030204" pitchFamily="34" charset="0"/>
              <a:ea typeface="Times New Roman" panose="02020603050405020304" pitchFamily="18" charset="0"/>
              <a:cs typeface="Calibri" panose="020F0502020204030204" pitchFamily="34" charset="0"/>
            </a:endParaRP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NLE = Net liability extrapolated  (Last 14 days RTM Initial Statement Average + Last 14 days DAM Initial Statement Average based on RTM Initial OD)*M1. Match RTM and DAM operating days. </a:t>
            </a: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NLCD = (7 most recent Operating days Real time estimates + 7 DAM ODs day-ahead estimates) – no price cap. Match RTM and DAM operating days. Use actuals if available, if not, use estimates.  </a:t>
            </a: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NLF = net liability forward = 1.5 * NLCD</a:t>
            </a: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FAF = 21 day futures prices / most recent days 7 RTM Prices corresp</a:t>
            </a:r>
            <a:r>
              <a:rPr lang="en-US" sz="1000" dirty="0">
                <a:latin typeface="Calibri" panose="020F0502020204030204" pitchFamily="34" charset="0"/>
                <a:ea typeface="Calibri" panose="020F0502020204030204" pitchFamily="34" charset="0"/>
                <a:cs typeface="Calibri" panose="020F0502020204030204" pitchFamily="34" charset="0"/>
              </a:rPr>
              <a:t>onding to the 7 days in NLF. Set a floor of 1 for FAF. </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ULE = unbilled liability extrapolated (Last 14 days RTM Initial Statement Average + Last 14 days DAM Initial Statement Average based on RTM Initial OD)*M2. Match RTM and DAM operating days. </a:t>
            </a:r>
          </a:p>
          <a:p>
            <a:pPr lvl="1">
              <a:spcBef>
                <a:spcPts val="0"/>
              </a:spcBef>
              <a:buFont typeface="+mj-lt"/>
              <a:buAutoNum type="arabicPeriod"/>
            </a:pPr>
            <a:r>
              <a:rPr lang="en-US" sz="1000" dirty="0" err="1">
                <a:effectLst/>
                <a:latin typeface="Calibri" panose="020F0502020204030204" pitchFamily="34" charset="0"/>
                <a:ea typeface="Calibri" panose="020F0502020204030204" pitchFamily="34" charset="0"/>
                <a:cs typeface="Calibri" panose="020F0502020204030204" pitchFamily="34" charset="0"/>
              </a:rPr>
              <a:t>RFAF</a:t>
            </a:r>
            <a:r>
              <a:rPr lang="en-US" sz="1000" baseline="-25000" dirty="0" err="1">
                <a:effectLst/>
                <a:latin typeface="Calibri" panose="020F0502020204030204" pitchFamily="34" charset="0"/>
                <a:ea typeface="Calibri" panose="020F0502020204030204" pitchFamily="34" charset="0"/>
                <a:cs typeface="Calibri" panose="020F0502020204030204" pitchFamily="34" charset="0"/>
              </a:rPr>
              <a:t>i</a:t>
            </a:r>
            <a:r>
              <a:rPr lang="en-US" sz="1000" dirty="0">
                <a:effectLst/>
                <a:latin typeface="Calibri" panose="020F0502020204030204" pitchFamily="34" charset="0"/>
                <a:ea typeface="Calibri" panose="020F0502020204030204" pitchFamily="34" charset="0"/>
                <a:cs typeface="Calibri" panose="020F0502020204030204" pitchFamily="34" charset="0"/>
              </a:rPr>
              <a:t> = 21-day future prices / 14 days RTM Prices corresponding to the 14 days in </a:t>
            </a:r>
            <a:r>
              <a:rPr lang="en-US" sz="1000" dirty="0" err="1">
                <a:effectLst/>
                <a:latin typeface="Calibri" panose="020F0502020204030204" pitchFamily="34" charset="0"/>
                <a:ea typeface="Calibri" panose="020F0502020204030204" pitchFamily="34" charset="0"/>
                <a:cs typeface="Calibri" panose="020F0502020204030204" pitchFamily="34" charset="0"/>
              </a:rPr>
              <a:t>NLE</a:t>
            </a:r>
            <a:r>
              <a:rPr lang="en-US" sz="1000" baseline="-25000" dirty="0" err="1">
                <a:effectLst/>
                <a:latin typeface="Calibri" panose="020F0502020204030204" pitchFamily="34" charset="0"/>
                <a:ea typeface="Calibri" panose="020F0502020204030204" pitchFamily="34" charset="0"/>
                <a:cs typeface="Calibri" panose="020F0502020204030204" pitchFamily="34" charset="0"/>
              </a:rPr>
              <a:t>i</a:t>
            </a:r>
            <a:r>
              <a:rPr lang="en-US" sz="1000" baseline="-25000" dirty="0">
                <a:latin typeface="Calibri" panose="020F0502020204030204" pitchFamily="34" charset="0"/>
                <a:ea typeface="Calibri" panose="020F0502020204030204" pitchFamily="34" charset="0"/>
                <a:cs typeface="Calibri" panose="020F0502020204030204" pitchFamily="34" charset="0"/>
              </a:rPr>
              <a:t>. </a:t>
            </a:r>
            <a:r>
              <a:rPr lang="en-US" sz="1000" dirty="0">
                <a:latin typeface="Calibri" panose="020F0502020204030204" pitchFamily="34" charset="0"/>
                <a:ea typeface="Times New Roman" panose="02020603050405020304" pitchFamily="18" charset="0"/>
                <a:cs typeface="Calibri" panose="020F0502020204030204" pitchFamily="34" charset="0"/>
              </a:rPr>
              <a:t>Cap RFAF at 1.5. RFAF is applied against NLE. There is a floor for RFAF at 0.50. For each RFAF, we are using the corresponding Operating Day (and not Invoice Business Day) RTM settled prices, which match the respective operating Days in the NLE.  </a:t>
            </a: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For MCE use similar RFAF applied to NLE (No floor Or Cap) for a minimum of 2 days for load. </a:t>
            </a:r>
          </a:p>
          <a:p>
            <a:pPr lvl="1">
              <a:spcBef>
                <a:spcPts val="0"/>
              </a:spcBef>
              <a:buFont typeface="+mj-lt"/>
              <a:buAutoNum type="arabicPeriod"/>
            </a:pPr>
            <a:r>
              <a:rPr lang="en-US" sz="1000" dirty="0">
                <a:effectLst/>
                <a:latin typeface="Calibri" panose="020F0502020204030204" pitchFamily="34" charset="0"/>
                <a:ea typeface="Times New Roman" panose="02020603050405020304" pitchFamily="18" charset="0"/>
                <a:cs typeface="Calibri" panose="020F0502020204030204" pitchFamily="34" charset="0"/>
              </a:rPr>
              <a:t>Look-back periods:</a:t>
            </a:r>
            <a:endParaRPr lang="en-US" sz="1000" dirty="0">
              <a:effectLst/>
              <a:latin typeface="Calibri" panose="020F0502020204030204" pitchFamily="34" charset="0"/>
              <a:cs typeface="Calibri" panose="020F0502020204030204" pitchFamily="34" charset="0"/>
            </a:endParaRPr>
          </a:p>
          <a:p>
            <a:pPr marL="1143000" marR="0" lvl="2" indent="-228600">
              <a:spcBef>
                <a:spcPts val="0"/>
              </a:spcBef>
              <a:spcAft>
                <a:spcPts val="0"/>
              </a:spcAft>
              <a:buFont typeface="+mj-lt"/>
              <a:buAutoNum type="alphaLcParenR"/>
              <a:tabLst>
                <a:tab pos="1371600" algn="l"/>
              </a:tabLst>
            </a:pPr>
            <a:r>
              <a:rPr lang="en-US" sz="1000" kern="100" dirty="0">
                <a:effectLst/>
                <a:latin typeface="Calibri" panose="020F0502020204030204" pitchFamily="34" charset="0"/>
                <a:ea typeface="Calibri" panose="020F0502020204030204" pitchFamily="34" charset="0"/>
                <a:cs typeface="Calibri" panose="020F0502020204030204" pitchFamily="34" charset="0"/>
              </a:rPr>
              <a:t>summer months: 40 days from May 16 through Sep 15</a:t>
            </a:r>
          </a:p>
          <a:p>
            <a:pPr marL="1143000" marR="0" lvl="2" indent="-228600">
              <a:spcBef>
                <a:spcPts val="0"/>
              </a:spcBef>
              <a:spcAft>
                <a:spcPts val="0"/>
              </a:spcAft>
              <a:buFont typeface="+mj-lt"/>
              <a:buAutoNum type="alphaLcParenR"/>
              <a:tabLst>
                <a:tab pos="1371600" algn="l"/>
              </a:tabLst>
            </a:pPr>
            <a:r>
              <a:rPr lang="en-US" sz="1000" kern="100" dirty="0">
                <a:effectLst/>
                <a:latin typeface="Calibri" panose="020F0502020204030204" pitchFamily="34" charset="0"/>
                <a:ea typeface="Calibri" panose="020F0502020204030204" pitchFamily="34" charset="0"/>
                <a:cs typeface="Calibri" panose="020F0502020204030204" pitchFamily="34" charset="0"/>
              </a:rPr>
              <a:t>non summer months: 20 days lookback from Sep 16 through May 15.</a:t>
            </a:r>
          </a:p>
          <a:p>
            <a:pPr marL="1143000" marR="0" lvl="2" indent="-228600">
              <a:spcBef>
                <a:spcPts val="0"/>
              </a:spcBef>
              <a:spcAft>
                <a:spcPts val="0"/>
              </a:spcAft>
              <a:buFont typeface="+mj-lt"/>
              <a:buAutoNum type="alphaLcParenR"/>
              <a:tabLst>
                <a:tab pos="1371600" algn="l"/>
              </a:tabLst>
            </a:pPr>
            <a:r>
              <a:rPr lang="en-US" sz="1000" kern="100" dirty="0">
                <a:effectLst/>
                <a:latin typeface="Calibri" panose="020F0502020204030204" pitchFamily="34" charset="0"/>
                <a:ea typeface="Calibri" panose="020F0502020204030204" pitchFamily="34" charset="0"/>
                <a:cs typeface="Calibri" panose="020F0502020204030204" pitchFamily="34" charset="0"/>
              </a:rPr>
              <a:t>Traders 20 days irrespective of months.</a:t>
            </a:r>
          </a:p>
          <a:p>
            <a:pPr lvl="1">
              <a:spcBef>
                <a:spcPts val="0"/>
              </a:spcBef>
              <a:buFont typeface="+mj-lt"/>
              <a:buAutoNum type="arabicPeriod"/>
            </a:pPr>
            <a:r>
              <a:rPr lang="en-US" sz="1000" dirty="0">
                <a:effectLst/>
                <a:latin typeface="Calibri" panose="020F0502020204030204" pitchFamily="34" charset="0"/>
                <a:ea typeface="Times New Roman" panose="02020603050405020304" pitchFamily="18" charset="0"/>
                <a:cs typeface="Calibri" panose="020F0502020204030204" pitchFamily="34" charset="0"/>
              </a:rPr>
              <a:t>Strip out impact of CARD invoices from both invoice exposures and TPEA. This is for analysis purposes only (CARD will stay in TPEA in implementation).  </a:t>
            </a:r>
          </a:p>
          <a:p>
            <a:pPr marL="457200" lvl="1" indent="0">
              <a:spcBef>
                <a:spcPts val="0"/>
              </a:spcBef>
              <a:buNone/>
            </a:pPr>
            <a:r>
              <a:rPr lang="en-US" sz="1000" dirty="0">
                <a:effectLst/>
                <a:latin typeface="Calibri" panose="020F0502020204030204" pitchFamily="34" charset="0"/>
                <a:ea typeface="Calibri" panose="020F0502020204030204" pitchFamily="34" charset="0"/>
                <a:cs typeface="Calibri" panose="020F0502020204030204" pitchFamily="34" charset="0"/>
              </a:rPr>
              <a:t>   </a:t>
            </a:r>
          </a:p>
          <a:p>
            <a:pPr marL="0" indent="0" algn="ctr">
              <a:lnSpc>
                <a:spcPct val="107000"/>
              </a:lnSpc>
              <a:spcBef>
                <a:spcPts val="0"/>
              </a:spcBef>
              <a:buNone/>
            </a:pPr>
            <a:endParaRPr lang="en-US" sz="800" dirty="0">
              <a:solidFill>
                <a:srgbClr val="FF0000"/>
              </a:solidFill>
              <a:effectLst/>
              <a:latin typeface="+mj-lt"/>
              <a:ea typeface="Times New Roman" panose="02020603050405020304" pitchFamily="18" charset="0"/>
            </a:endParaRP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marR="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13291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Current EAL Formula vs. Proposal(s)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27660" y="1066799"/>
            <a:ext cx="8724900" cy="5189913"/>
          </a:xfrm>
        </p:spPr>
        <p:txBody>
          <a:bodyPr/>
          <a:lstStyle/>
          <a:p>
            <a:pPr marL="0" marR="0" indent="0">
              <a:lnSpc>
                <a:spcPct val="107000"/>
              </a:lnSpc>
              <a:spcBef>
                <a:spcPts val="0"/>
              </a:spcBef>
              <a:spcAft>
                <a:spcPts val="0"/>
              </a:spcAft>
              <a:buNone/>
            </a:pPr>
            <a:endParaRPr lang="en-US" sz="1400" b="1" dirty="0">
              <a:ea typeface="Times New Roman" panose="02020603050405020304" pitchFamily="18" charset="0"/>
            </a:endParaRPr>
          </a:p>
          <a:p>
            <a:pPr marL="0" marR="0" indent="0">
              <a:lnSpc>
                <a:spcPct val="107000"/>
              </a:lnSpc>
              <a:spcBef>
                <a:spcPts val="0"/>
              </a:spcBef>
              <a:spcAft>
                <a:spcPts val="0"/>
              </a:spcAft>
              <a:buNone/>
            </a:pPr>
            <a:r>
              <a:rPr lang="en-US" sz="1400" b="1" dirty="0">
                <a:latin typeface="+mj-lt"/>
                <a:ea typeface="Times New Roman" panose="02020603050405020304" pitchFamily="18" charset="0"/>
              </a:rPr>
              <a:t>Current: Apply the forward factor to the </a:t>
            </a:r>
            <a:r>
              <a:rPr lang="en-US" sz="1400" b="1" u="sng" dirty="0">
                <a:latin typeface="+mj-lt"/>
                <a:ea typeface="Times New Roman" panose="02020603050405020304" pitchFamily="18" charset="0"/>
              </a:rPr>
              <a:t>highest</a:t>
            </a:r>
            <a:r>
              <a:rPr lang="en-US" sz="1400" b="1" dirty="0">
                <a:latin typeface="+mj-lt"/>
                <a:ea typeface="Times New Roman" panose="02020603050405020304" pitchFamily="18" charset="0"/>
              </a:rPr>
              <a:t> extrapolated historical RTM average exposures over the look back period.  </a:t>
            </a:r>
          </a:p>
          <a:p>
            <a:pPr marL="0" marR="0" indent="0">
              <a:lnSpc>
                <a:spcPct val="107000"/>
              </a:lnSpc>
              <a:spcBef>
                <a:spcPts val="0"/>
              </a:spcBef>
              <a:spcAft>
                <a:spcPts val="0"/>
              </a:spcAft>
              <a:buNone/>
            </a:pPr>
            <a:endParaRPr lang="en-US" sz="1400" b="1" dirty="0">
              <a:effectLst/>
              <a:latin typeface="+mj-lt"/>
              <a:ea typeface="Times New Roman" panose="02020603050405020304" pitchFamily="18" charset="0"/>
            </a:endParaRPr>
          </a:p>
          <a:p>
            <a:pPr marL="0" marR="0" indent="0">
              <a:lnSpc>
                <a:spcPct val="107000"/>
              </a:lnSpc>
              <a:spcBef>
                <a:spcPts val="0"/>
              </a:spcBef>
              <a:spcAft>
                <a:spcPts val="0"/>
              </a:spcAft>
              <a:buNone/>
            </a:pPr>
            <a:r>
              <a:rPr lang="en-US" sz="1400" dirty="0">
                <a:effectLst/>
                <a:latin typeface="+mj-lt"/>
                <a:ea typeface="Times New Roman" panose="02020603050405020304" pitchFamily="18" charset="0"/>
              </a:rPr>
              <a:t>EAL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Max [IEL during the first 40-day period only beginning on the date that the Counter-Party commences activity in ERCOT markets, </a:t>
            </a:r>
            <a:r>
              <a:rPr lang="en-US" sz="1400" dirty="0">
                <a:effectLst/>
                <a:highlight>
                  <a:srgbClr val="00FFFF"/>
                </a:highlight>
                <a:latin typeface="+mj-lt"/>
                <a:ea typeface="Times New Roman" panose="02020603050405020304" pitchFamily="18" charset="0"/>
              </a:rPr>
              <a:t>RFAF * Max {RTLE during the previous </a:t>
            </a:r>
            <a:r>
              <a:rPr lang="en-US" sz="1400" i="1" dirty="0" err="1">
                <a:effectLst/>
                <a:highlight>
                  <a:srgbClr val="00FFFF"/>
                </a:highlight>
                <a:latin typeface="+mj-lt"/>
                <a:ea typeface="Times New Roman" panose="02020603050405020304" pitchFamily="18" charset="0"/>
              </a:rPr>
              <a:t>lrq</a:t>
            </a:r>
            <a:r>
              <a:rPr lang="en-US" sz="1400" i="1" dirty="0">
                <a:effectLst/>
                <a:highlight>
                  <a:srgbClr val="00FFFF"/>
                </a:highlight>
                <a:latin typeface="+mj-lt"/>
                <a:ea typeface="Times New Roman" panose="02020603050405020304" pitchFamily="18" charset="0"/>
              </a:rPr>
              <a:t> </a:t>
            </a:r>
            <a:r>
              <a:rPr lang="en-US" sz="1400" dirty="0">
                <a:effectLst/>
                <a:highlight>
                  <a:srgbClr val="00FFFF"/>
                </a:highlight>
                <a:latin typeface="+mj-lt"/>
                <a:ea typeface="Times New Roman" panose="02020603050405020304" pitchFamily="18" charset="0"/>
              </a:rPr>
              <a:t>days}, RTLF</a:t>
            </a:r>
            <a:r>
              <a:rPr lang="en-US" sz="1400" dirty="0">
                <a:effectLst/>
                <a:latin typeface="+mj-lt"/>
                <a:ea typeface="Times New Roman" panose="02020603050405020304" pitchFamily="18" charset="0"/>
              </a:rPr>
              <a:t>] + </a:t>
            </a:r>
            <a:r>
              <a:rPr lang="en-US" sz="1400" dirty="0">
                <a:effectLst/>
                <a:highlight>
                  <a:srgbClr val="FF0000"/>
                </a:highlight>
                <a:latin typeface="+mj-lt"/>
                <a:ea typeface="Times New Roman" panose="02020603050405020304" pitchFamily="18" charset="0"/>
              </a:rPr>
              <a:t>DFAF * DALE</a:t>
            </a:r>
            <a:r>
              <a:rPr lang="en-US" sz="1400" dirty="0">
                <a:effectLst/>
                <a:latin typeface="+mj-lt"/>
                <a:ea typeface="Times New Roman" panose="02020603050405020304" pitchFamily="18" charset="0"/>
              </a:rPr>
              <a:t> + </a:t>
            </a:r>
            <a:r>
              <a:rPr lang="en-US" sz="1400" dirty="0">
                <a:effectLst/>
                <a:highlight>
                  <a:srgbClr val="00FF00"/>
                </a:highlight>
                <a:latin typeface="+mj-lt"/>
                <a:ea typeface="Times New Roman" panose="02020603050405020304" pitchFamily="18" charset="0"/>
              </a:rPr>
              <a:t>Max [RTLCNS, Max {URTA during the previous </a:t>
            </a:r>
            <a:r>
              <a:rPr lang="en-US" sz="1400" i="1" dirty="0" err="1">
                <a:effectLst/>
                <a:highlight>
                  <a:srgbClr val="00FF00"/>
                </a:highlight>
                <a:latin typeface="+mj-lt"/>
                <a:ea typeface="Times New Roman" panose="02020603050405020304" pitchFamily="18" charset="0"/>
              </a:rPr>
              <a:t>lrq</a:t>
            </a:r>
            <a:r>
              <a:rPr lang="en-US" sz="1400" i="1" dirty="0">
                <a:effectLst/>
                <a:highlight>
                  <a:srgbClr val="00FF00"/>
                </a:highlight>
                <a:latin typeface="+mj-lt"/>
                <a:ea typeface="Times New Roman" panose="02020603050405020304" pitchFamily="18" charset="0"/>
              </a:rPr>
              <a:t> </a:t>
            </a:r>
            <a:r>
              <a:rPr lang="en-US" sz="1400" dirty="0">
                <a:effectLst/>
                <a:highlight>
                  <a:srgbClr val="00FF00"/>
                </a:highlight>
                <a:latin typeface="+mj-lt"/>
                <a:ea typeface="Times New Roman" panose="02020603050405020304" pitchFamily="18" charset="0"/>
              </a:rPr>
              <a:t>days}]</a:t>
            </a:r>
            <a:r>
              <a:rPr lang="en-US" sz="1400" dirty="0">
                <a:effectLst/>
                <a:latin typeface="+mj-lt"/>
                <a:ea typeface="Times New Roman" panose="02020603050405020304" pitchFamily="18" charset="0"/>
              </a:rPr>
              <a:t> + OUT</a:t>
            </a:r>
            <a:r>
              <a:rPr lang="en-US" sz="1400" i="1" baseline="-25000" dirty="0">
                <a:effectLst/>
                <a:latin typeface="+mj-lt"/>
                <a:ea typeface="Times New Roman" panose="02020603050405020304" pitchFamily="18" charset="0"/>
              </a:rPr>
              <a:t> </a:t>
            </a:r>
            <a:r>
              <a:rPr lang="en-US" sz="1400" dirty="0">
                <a:effectLst/>
                <a:latin typeface="+mj-lt"/>
                <a:ea typeface="Times New Roman" panose="02020603050405020304" pitchFamily="18" charset="0"/>
              </a:rPr>
              <a:t> + ILE</a:t>
            </a:r>
            <a:r>
              <a:rPr lang="en-US" sz="1400" baseline="-25000" dirty="0">
                <a:effectLst/>
                <a:latin typeface="+mj-lt"/>
                <a:ea typeface="Times New Roman" panose="02020603050405020304" pitchFamily="18" charset="0"/>
              </a:rPr>
              <a:t> </a:t>
            </a:r>
            <a:endParaRPr lang="en-US" sz="1400" i="1" baseline="-25000" dirty="0">
              <a:effectLst/>
              <a:latin typeface="+mj-lt"/>
              <a:ea typeface="Times New Roman" panose="02020603050405020304" pitchFamily="18" charset="0"/>
            </a:endParaRP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gn="ctr">
              <a:lnSpc>
                <a:spcPct val="107000"/>
              </a:lnSpc>
              <a:spcBef>
                <a:spcPts val="0"/>
              </a:spcBef>
              <a:buNone/>
            </a:pPr>
            <a:endParaRPr lang="en-US" sz="1400" dirty="0">
              <a:solidFill>
                <a:srgbClr val="FF0000"/>
              </a:solidFill>
              <a:latin typeface="+mj-lt"/>
              <a:ea typeface="Calibri" panose="020F0502020204030204" pitchFamily="34" charset="0"/>
            </a:endParaRPr>
          </a:p>
          <a:p>
            <a:pPr marL="0" indent="0">
              <a:lnSpc>
                <a:spcPct val="107000"/>
              </a:lnSpc>
              <a:spcBef>
                <a:spcPts val="0"/>
              </a:spcBef>
              <a:buNone/>
            </a:pPr>
            <a:r>
              <a:rPr lang="en-US" sz="1400" b="1" dirty="0">
                <a:effectLst/>
                <a:latin typeface="+mj-lt"/>
                <a:ea typeface="Calibri" panose="020F0502020204030204" pitchFamily="34" charset="0"/>
                <a:cs typeface="Calibri" panose="020F0502020204030204" pitchFamily="34" charset="0"/>
              </a:rPr>
              <a:t>Scenario #2c: </a:t>
            </a:r>
            <a:r>
              <a:rPr lang="en-US" sz="1400" b="1" dirty="0">
                <a:latin typeface="+mj-lt"/>
                <a:ea typeface="Times New Roman" panose="02020603050405020304" pitchFamily="18" charset="0"/>
              </a:rPr>
              <a:t>Apply the forward factor to each extrapolated historical average exposures and take the highest over the look back period. </a:t>
            </a:r>
          </a:p>
          <a:p>
            <a:pPr marL="0" indent="0" algn="ctr">
              <a:lnSpc>
                <a:spcPct val="107000"/>
              </a:lnSpc>
              <a:spcBef>
                <a:spcPts val="0"/>
              </a:spcBef>
              <a:buNone/>
            </a:pPr>
            <a:endParaRPr lang="en-US" sz="1400" dirty="0">
              <a:solidFill>
                <a:srgbClr val="FF0000"/>
              </a:solidFill>
              <a:latin typeface="+mj-lt"/>
              <a:ea typeface="Calibri" panose="020F0502020204030204" pitchFamily="34" charset="0"/>
            </a:endParaRPr>
          </a:p>
          <a:p>
            <a:pPr marL="0" indent="0">
              <a:lnSpc>
                <a:spcPct val="107000"/>
              </a:lnSpc>
              <a:spcBef>
                <a:spcPts val="0"/>
              </a:spcBef>
              <a:buNone/>
            </a:pPr>
            <a:r>
              <a:rPr lang="en-US" sz="1400" dirty="0">
                <a:effectLst/>
                <a:latin typeface="Arial-BoldMT"/>
                <a:ea typeface="Calibri" panose="020F0502020204030204" pitchFamily="34" charset="0"/>
                <a:cs typeface="Arial-BoldMT"/>
              </a:rPr>
              <a:t>EAL q = Max [IEL during the first 40-day period only beginning on the date that the Counter-Party commences activity in ERCOT markets, </a:t>
            </a:r>
            <a:r>
              <a:rPr lang="en-US" sz="1400" dirty="0">
                <a:solidFill>
                  <a:srgbClr val="FF0000"/>
                </a:solidFill>
                <a:effectLst/>
                <a:highlight>
                  <a:srgbClr val="FFFF00"/>
                </a:highlight>
                <a:latin typeface="Arial-BoldMT"/>
                <a:ea typeface="Calibri" panose="020F0502020204030204" pitchFamily="34" charset="0"/>
                <a:cs typeface="Arial-BoldMT"/>
              </a:rPr>
              <a:t>Max{(</a:t>
            </a:r>
            <a:r>
              <a:rPr lang="en-US" sz="1400" dirty="0">
                <a:effectLst/>
                <a:highlight>
                  <a:srgbClr val="FFFF00"/>
                </a:highlight>
                <a:latin typeface="Arial-BoldMT"/>
                <a:ea typeface="Calibri" panose="020F0502020204030204" pitchFamily="34" charset="0"/>
                <a:cs typeface="Arial-BoldMT"/>
              </a:rPr>
              <a:t>RFAF * </a:t>
            </a:r>
            <a:r>
              <a:rPr lang="en-US" sz="1400" strike="sngStrike" dirty="0">
                <a:solidFill>
                  <a:srgbClr val="FF0000"/>
                </a:solidFill>
                <a:effectLst/>
                <a:highlight>
                  <a:srgbClr val="FFFF00"/>
                </a:highlight>
                <a:latin typeface="Arial-BoldMT"/>
                <a:ea typeface="Calibri" panose="020F0502020204030204" pitchFamily="34" charset="0"/>
                <a:cs typeface="Arial-BoldMT"/>
              </a:rPr>
              <a:t>Max {</a:t>
            </a:r>
            <a:r>
              <a:rPr lang="en-US" sz="1400" dirty="0">
                <a:effectLst/>
                <a:highlight>
                  <a:srgbClr val="FFFF00"/>
                </a:highlight>
                <a:latin typeface="Arial-BoldMT"/>
                <a:ea typeface="Calibri" panose="020F0502020204030204" pitchFamily="34" charset="0"/>
                <a:cs typeface="Arial-BoldMT"/>
              </a:rPr>
              <a:t>RTLE</a:t>
            </a:r>
            <a:r>
              <a:rPr lang="en-US" sz="1400" dirty="0">
                <a:solidFill>
                  <a:srgbClr val="FF0000"/>
                </a:solidFill>
                <a:effectLst/>
                <a:highlight>
                  <a:srgbClr val="FFFF00"/>
                </a:highlight>
                <a:latin typeface="Arial-BoldMT"/>
                <a:ea typeface="Calibri" panose="020F0502020204030204" pitchFamily="34" charset="0"/>
                <a:cs typeface="Arial-BoldMT"/>
              </a:rPr>
              <a:t>)</a:t>
            </a:r>
            <a:r>
              <a:rPr lang="en-US" sz="1400" dirty="0">
                <a:effectLst/>
                <a:highlight>
                  <a:srgbClr val="FFFF00"/>
                </a:highlight>
                <a:latin typeface="Arial-BoldMT"/>
                <a:ea typeface="Calibri" panose="020F0502020204030204" pitchFamily="34" charset="0"/>
                <a:cs typeface="Arial-BoldMT"/>
              </a:rPr>
              <a:t> </a:t>
            </a:r>
            <a:r>
              <a:rPr lang="en-US" sz="1400" dirty="0">
                <a:effectLst/>
                <a:latin typeface="Arial-BoldMT"/>
                <a:ea typeface="Calibri" panose="020F0502020204030204" pitchFamily="34" charset="0"/>
                <a:cs typeface="Arial-BoldMT"/>
              </a:rPr>
              <a:t>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RTLF] + </a:t>
            </a:r>
            <a:r>
              <a:rPr lang="en-US" sz="1400" dirty="0">
                <a:effectLst/>
                <a:highlight>
                  <a:srgbClr val="FF0000"/>
                </a:highlight>
                <a:latin typeface="Arial-BoldMT"/>
                <a:ea typeface="Calibri" panose="020F0502020204030204" pitchFamily="34" charset="0"/>
                <a:cs typeface="Arial-BoldMT"/>
              </a:rPr>
              <a:t>DFAF * DALE </a:t>
            </a:r>
            <a:r>
              <a:rPr lang="en-US" sz="1400" dirty="0">
                <a:effectLst/>
                <a:latin typeface="Arial-BoldMT"/>
                <a:ea typeface="Calibri" panose="020F0502020204030204" pitchFamily="34" charset="0"/>
                <a:cs typeface="Arial-BoldMT"/>
              </a:rPr>
              <a:t>+ </a:t>
            </a:r>
            <a:r>
              <a:rPr lang="en-US" sz="1400" dirty="0">
                <a:effectLst/>
                <a:highlight>
                  <a:srgbClr val="00FF00"/>
                </a:highlight>
                <a:latin typeface="Arial-BoldMT"/>
                <a:ea typeface="Calibri" panose="020F0502020204030204" pitchFamily="34" charset="0"/>
                <a:cs typeface="Arial-BoldMT"/>
              </a:rPr>
              <a:t>Max [RTLCNS, Max {URTA during the previous </a:t>
            </a:r>
            <a:r>
              <a:rPr lang="en-US" sz="1400" dirty="0" err="1">
                <a:effectLst/>
                <a:highlight>
                  <a:srgbClr val="00FF00"/>
                </a:highlight>
                <a:latin typeface="Arial-BoldMT"/>
                <a:ea typeface="Calibri" panose="020F0502020204030204" pitchFamily="34" charset="0"/>
                <a:cs typeface="Arial-BoldMT"/>
              </a:rPr>
              <a:t>lrq</a:t>
            </a:r>
            <a:r>
              <a:rPr lang="en-US" sz="1400" dirty="0">
                <a:effectLst/>
                <a:highlight>
                  <a:srgbClr val="00FF00"/>
                </a:highlight>
                <a:latin typeface="Arial-BoldMT"/>
                <a:ea typeface="Calibri" panose="020F0502020204030204" pitchFamily="34" charset="0"/>
                <a:cs typeface="Arial-BoldMT"/>
              </a:rPr>
              <a:t> days}] </a:t>
            </a:r>
            <a:r>
              <a:rPr lang="en-US" sz="1400" dirty="0">
                <a:effectLst/>
                <a:latin typeface="Arial-BoldMT"/>
                <a:ea typeface="Calibri" panose="020F0502020204030204" pitchFamily="34" charset="0"/>
                <a:cs typeface="Arial-BoldMT"/>
              </a:rPr>
              <a:t>+ OUT + ILE </a:t>
            </a:r>
          </a:p>
          <a:p>
            <a:pPr marL="0" indent="0" algn="ctr">
              <a:lnSpc>
                <a:spcPct val="107000"/>
              </a:lnSpc>
              <a:spcBef>
                <a:spcPts val="0"/>
              </a:spcBef>
              <a:buNone/>
            </a:pPr>
            <a:endParaRPr lang="en-US" sz="1400" dirty="0">
              <a:solidFill>
                <a:srgbClr val="FF0000"/>
              </a:solidFill>
              <a:effectLst/>
              <a:latin typeface="+mj-lt"/>
              <a:ea typeface="Times New Roman" panose="02020603050405020304" pitchFamily="18" charset="0"/>
            </a:endParaRPr>
          </a:p>
          <a:p>
            <a:pPr lvl="1">
              <a:spcBef>
                <a:spcPts val="0"/>
              </a:spcBef>
              <a:buFont typeface="+mj-lt"/>
              <a:buAutoNum type="arabicPeriod"/>
            </a:pPr>
            <a:r>
              <a:rPr lang="en-US" sz="1000" dirty="0">
                <a:effectLst/>
                <a:latin typeface="Calibri" panose="020F0502020204030204" pitchFamily="34" charset="0"/>
                <a:ea typeface="Calibri" panose="020F0502020204030204" pitchFamily="34" charset="0"/>
                <a:cs typeface="Calibri" panose="020F0502020204030204" pitchFamily="34" charset="0"/>
              </a:rPr>
              <a:t>Minimum of 2 days for MCE for load (vs. 1 day for the current framework) </a:t>
            </a:r>
          </a:p>
          <a:p>
            <a:pPr lvl="1">
              <a:spcBef>
                <a:spcPts val="0"/>
              </a:spcBef>
              <a:buFont typeface="+mj-lt"/>
              <a:buAutoNum type="arabicPeriod"/>
            </a:pPr>
            <a:r>
              <a:rPr lang="en-US" sz="1000" dirty="0">
                <a:effectLst/>
                <a:latin typeface="Calibri" panose="020F0502020204030204" pitchFamily="34" charset="0"/>
                <a:ea typeface="Times New Roman" panose="02020603050405020304" pitchFamily="18" charset="0"/>
                <a:cs typeface="Calibri" panose="020F0502020204030204" pitchFamily="34" charset="0"/>
              </a:rPr>
              <a:t>Look-back periods:</a:t>
            </a:r>
            <a:endParaRPr lang="en-US" sz="1000" dirty="0">
              <a:effectLst/>
              <a:latin typeface="Calibri" panose="020F0502020204030204" pitchFamily="34" charset="0"/>
              <a:cs typeface="Calibri" panose="020F0502020204030204" pitchFamily="34" charset="0"/>
            </a:endParaRPr>
          </a:p>
          <a:p>
            <a:pPr marL="1143000" marR="0" lvl="2" indent="-228600">
              <a:spcBef>
                <a:spcPts val="0"/>
              </a:spcBef>
              <a:spcAft>
                <a:spcPts val="0"/>
              </a:spcAft>
              <a:buFont typeface="+mj-lt"/>
              <a:buAutoNum type="alphaLcParenR"/>
              <a:tabLst>
                <a:tab pos="1371600" algn="l"/>
              </a:tabLst>
            </a:pPr>
            <a:r>
              <a:rPr lang="en-US" sz="1000" kern="100" dirty="0">
                <a:effectLst/>
                <a:latin typeface="Calibri" panose="020F0502020204030204" pitchFamily="34" charset="0"/>
                <a:ea typeface="Calibri" panose="020F0502020204030204" pitchFamily="34" charset="0"/>
                <a:cs typeface="Calibri" panose="020F0502020204030204" pitchFamily="34" charset="0"/>
              </a:rPr>
              <a:t>40 days from May 16 through Sep 15 (summer months) and 20 days lookback from Sep 16 through May 15 (non summer months)</a:t>
            </a:r>
          </a:p>
          <a:p>
            <a:pPr marL="1143000" marR="0" lvl="2" indent="-228600">
              <a:spcBef>
                <a:spcPts val="0"/>
              </a:spcBef>
              <a:spcAft>
                <a:spcPts val="0"/>
              </a:spcAft>
              <a:buFont typeface="+mj-lt"/>
              <a:buAutoNum type="alphaLcParenR"/>
              <a:tabLst>
                <a:tab pos="1371600" algn="l"/>
              </a:tabLst>
            </a:pPr>
            <a:r>
              <a:rPr lang="en-US" sz="1000" kern="100" dirty="0">
                <a:effectLst/>
                <a:latin typeface="Calibri" panose="020F0502020204030204" pitchFamily="34" charset="0"/>
                <a:ea typeface="Calibri" panose="020F0502020204030204" pitchFamily="34" charset="0"/>
                <a:cs typeface="Calibri" panose="020F0502020204030204" pitchFamily="34" charset="0"/>
              </a:rPr>
              <a:t>Traders 20 days irrespective of months.</a:t>
            </a:r>
          </a:p>
          <a:p>
            <a:pPr marL="0" indent="0" algn="ctr">
              <a:lnSpc>
                <a:spcPct val="107000"/>
              </a:lnSpc>
              <a:spcBef>
                <a:spcPts val="0"/>
              </a:spcBef>
              <a:buNone/>
            </a:pPr>
            <a:endParaRPr lang="en-US" sz="1400" dirty="0">
              <a:solidFill>
                <a:srgbClr val="FF0000"/>
              </a:solidFill>
              <a:latin typeface="+mj-lt"/>
              <a:ea typeface="Times New Roman" panose="02020603050405020304" pitchFamily="18" charset="0"/>
            </a:endParaRPr>
          </a:p>
          <a:p>
            <a:pPr marL="0" marR="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89085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43682"/>
            <a:ext cx="8606481" cy="715414"/>
          </a:xfrm>
        </p:spPr>
        <p:txBody>
          <a:bodyPr/>
          <a:lstStyle/>
          <a:p>
            <a:r>
              <a:rPr lang="en-US" sz="2000" dirty="0"/>
              <a:t>TPEA-Current vs TPEA for Final proposal: 1/1/2022 through 8/30/2024</a:t>
            </a:r>
            <a:br>
              <a:rPr lang="en-US" sz="2000" dirty="0"/>
            </a:br>
            <a:r>
              <a:rPr lang="en-US" sz="2000" dirty="0"/>
              <a:t>Overall market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16CB508D-F3FE-3F78-669E-87A242B2AD16}"/>
              </a:ext>
            </a:extLst>
          </p:cNvPr>
          <p:cNvSpPr txBox="1">
            <a:spLocks/>
          </p:cNvSpPr>
          <p:nvPr/>
        </p:nvSpPr>
        <p:spPr>
          <a:xfrm>
            <a:off x="116359" y="5410200"/>
            <a:ext cx="8987481" cy="88554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US" sz="1400" dirty="0">
              <a:ea typeface="Times New Roman" panose="02020603050405020304"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5DC0B01C-106A-4F4F-3AB2-2726C144F30E}"/>
              </a:ext>
            </a:extLst>
          </p:cNvPr>
          <p:cNvSpPr txBox="1">
            <a:spLocks/>
          </p:cNvSpPr>
          <p:nvPr/>
        </p:nvSpPr>
        <p:spPr>
          <a:xfrm>
            <a:off x="497359" y="5542900"/>
            <a:ext cx="8606481" cy="88554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dirty="0">
                <a:ea typeface="Times New Roman" panose="02020603050405020304" pitchFamily="18" charset="0"/>
                <a:cs typeface="Arial" panose="020B0604020202020204" pitchFamily="34" charset="0"/>
              </a:rPr>
              <a:t>Overcollateralization issue caused by “Double top/higher 2</a:t>
            </a:r>
            <a:r>
              <a:rPr lang="en-US" sz="1400" baseline="30000" dirty="0">
                <a:ea typeface="Times New Roman" panose="02020603050405020304" pitchFamily="18" charset="0"/>
                <a:cs typeface="Arial" panose="020B0604020202020204" pitchFamily="34" charset="0"/>
              </a:rPr>
              <a:t>nd</a:t>
            </a:r>
            <a:r>
              <a:rPr lang="en-US" sz="1400" dirty="0">
                <a:ea typeface="Times New Roman" panose="02020603050405020304" pitchFamily="18" charset="0"/>
                <a:cs typeface="Arial" panose="020B0604020202020204" pitchFamily="34" charset="0"/>
              </a:rPr>
              <a:t> top” is resolved </a:t>
            </a:r>
          </a:p>
          <a:p>
            <a:pPr>
              <a:spcBef>
                <a:spcPts val="0"/>
              </a:spcBef>
            </a:pPr>
            <a:r>
              <a:rPr lang="en-US" sz="1400" dirty="0">
                <a:ea typeface="Times New Roman" panose="02020603050405020304" pitchFamily="18" charset="0"/>
                <a:cs typeface="Arial" panose="020B0604020202020204" pitchFamily="34" charset="0"/>
              </a:rPr>
              <a:t>Lower peaks and higher valleys </a:t>
            </a:r>
          </a:p>
          <a:p>
            <a:pPr>
              <a:spcBef>
                <a:spcPts val="0"/>
              </a:spcBef>
            </a:pPr>
            <a:r>
              <a:rPr lang="en-US" sz="1400" dirty="0">
                <a:ea typeface="Times New Roman" panose="02020603050405020304" pitchFamily="18" charset="0"/>
                <a:cs typeface="Arial" panose="020B0604020202020204" pitchFamily="34" charset="0"/>
              </a:rPr>
              <a:t>Less sharp up/down volatility </a:t>
            </a:r>
          </a:p>
        </p:txBody>
      </p:sp>
      <p:pic>
        <p:nvPicPr>
          <p:cNvPr id="8" name="Picture 7">
            <a:extLst>
              <a:ext uri="{FF2B5EF4-FFF2-40B4-BE49-F238E27FC236}">
                <a16:creationId xmlns:a16="http://schemas.microsoft.com/office/drawing/2014/main" id="{176CDA57-4D79-1DE1-E0F5-1B60EBBB11C0}"/>
              </a:ext>
            </a:extLst>
          </p:cNvPr>
          <p:cNvPicPr>
            <a:picLocks noChangeAspect="1"/>
          </p:cNvPicPr>
          <p:nvPr/>
        </p:nvPicPr>
        <p:blipFill>
          <a:blip r:embed="rId2"/>
          <a:stretch>
            <a:fillRect/>
          </a:stretch>
        </p:blipFill>
        <p:spPr>
          <a:xfrm>
            <a:off x="303389" y="959097"/>
            <a:ext cx="7773811" cy="4441206"/>
          </a:xfrm>
          <a:prstGeom prst="rect">
            <a:avLst/>
          </a:prstGeom>
        </p:spPr>
      </p:pic>
    </p:spTree>
    <p:extLst>
      <p:ext uri="{BB962C8B-B14F-4D97-AF65-F5344CB8AC3E}">
        <p14:creationId xmlns:p14="http://schemas.microsoft.com/office/powerpoint/2010/main" val="893095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C6C1-7F73-BA74-3D4E-9AB66AC882EE}"/>
              </a:ext>
            </a:extLst>
          </p:cNvPr>
          <p:cNvSpPr>
            <a:spLocks noGrp="1"/>
          </p:cNvSpPr>
          <p:nvPr>
            <p:ph type="title"/>
          </p:nvPr>
        </p:nvSpPr>
        <p:spPr/>
        <p:txBody>
          <a:bodyPr/>
          <a:lstStyle/>
          <a:p>
            <a:r>
              <a:rPr lang="en-US" dirty="0"/>
              <a:t>Double top or 2</a:t>
            </a:r>
            <a:r>
              <a:rPr lang="en-US" baseline="30000" dirty="0"/>
              <a:t>nd</a:t>
            </a:r>
            <a:r>
              <a:rPr lang="en-US" dirty="0"/>
              <a:t> higher top example - TPEA </a:t>
            </a:r>
          </a:p>
        </p:txBody>
      </p:sp>
      <p:sp>
        <p:nvSpPr>
          <p:cNvPr id="4" name="Slide Number Placeholder 3">
            <a:extLst>
              <a:ext uri="{FF2B5EF4-FFF2-40B4-BE49-F238E27FC236}">
                <a16:creationId xmlns:a16="http://schemas.microsoft.com/office/drawing/2014/main" id="{75277CCF-A63B-D772-2049-8516D3C29EF8}"/>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2">
            <a:extLst>
              <a:ext uri="{FF2B5EF4-FFF2-40B4-BE49-F238E27FC236}">
                <a16:creationId xmlns:a16="http://schemas.microsoft.com/office/drawing/2014/main" id="{1CD81FFA-5988-7755-B03E-A53C0A0185A7}"/>
              </a:ext>
            </a:extLst>
          </p:cNvPr>
          <p:cNvSpPr>
            <a:spLocks noGrp="1"/>
          </p:cNvSpPr>
          <p:nvPr>
            <p:ph idx="1"/>
          </p:nvPr>
        </p:nvSpPr>
        <p:spPr>
          <a:xfrm>
            <a:off x="304800" y="723900"/>
            <a:ext cx="8534400" cy="5676900"/>
          </a:xfrm>
        </p:spPr>
        <p:txBody>
          <a:bodyPr/>
          <a:lstStyle/>
          <a:p>
            <a:pPr marL="0" marR="0" lvl="0" indent="0">
              <a:spcBef>
                <a:spcPts val="0"/>
              </a:spcBef>
              <a:spcAft>
                <a:spcPts val="0"/>
              </a:spcAft>
              <a:buNone/>
            </a:pPr>
            <a:endParaRPr lang="en-US" sz="1400" b="1"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400" b="1" dirty="0">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400" b="1" dirty="0">
              <a:effectLst/>
              <a:latin typeface="Calibri" panose="020F050202020403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A174FE46-EC23-4CE6-9C19-5F19E3D3700F}"/>
              </a:ext>
            </a:extLst>
          </p:cNvPr>
          <p:cNvPicPr>
            <a:picLocks noChangeAspect="1"/>
          </p:cNvPicPr>
          <p:nvPr/>
        </p:nvPicPr>
        <p:blipFill>
          <a:blip r:embed="rId2"/>
          <a:stretch>
            <a:fillRect/>
          </a:stretch>
        </p:blipFill>
        <p:spPr>
          <a:xfrm>
            <a:off x="112373" y="925613"/>
            <a:ext cx="6256562" cy="5006774"/>
          </a:xfrm>
          <a:prstGeom prst="rect">
            <a:avLst/>
          </a:prstGeom>
        </p:spPr>
      </p:pic>
      <p:sp>
        <p:nvSpPr>
          <p:cNvPr id="7" name="Content Placeholder 2">
            <a:extLst>
              <a:ext uri="{FF2B5EF4-FFF2-40B4-BE49-F238E27FC236}">
                <a16:creationId xmlns:a16="http://schemas.microsoft.com/office/drawing/2014/main" id="{F2512281-96CE-9EE8-08CE-CE7BB92AEAF0}"/>
              </a:ext>
            </a:extLst>
          </p:cNvPr>
          <p:cNvSpPr txBox="1">
            <a:spLocks/>
          </p:cNvSpPr>
          <p:nvPr/>
        </p:nvSpPr>
        <p:spPr>
          <a:xfrm>
            <a:off x="6781800" y="925612"/>
            <a:ext cx="2201638" cy="623718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400" b="1" dirty="0">
                <a:latin typeface="Calibri" panose="020F0502020204030204" pitchFamily="34" charset="0"/>
                <a:ea typeface="Times New Roman" panose="02020603050405020304" pitchFamily="18" charset="0"/>
              </a:rPr>
              <a:t>Disadvantage of the current EAL formula:</a:t>
            </a:r>
          </a:p>
          <a:p>
            <a:pPr marL="0" indent="0">
              <a:spcBef>
                <a:spcPts val="0"/>
              </a:spcBef>
              <a:buNone/>
            </a:pPr>
            <a:r>
              <a:rPr lang="en-US" sz="1400" dirty="0">
                <a:latin typeface="Calibri" panose="020F0502020204030204" pitchFamily="34" charset="0"/>
                <a:ea typeface="Times New Roman" panose="02020603050405020304" pitchFamily="18" charset="0"/>
              </a:rPr>
              <a:t>Overcollateralization and the related cost to the marketplace caused by “Double top or higher 2</a:t>
            </a:r>
            <a:r>
              <a:rPr lang="en-US" sz="1400" baseline="30000" dirty="0">
                <a:latin typeface="Calibri" panose="020F0502020204030204" pitchFamily="34" charset="0"/>
                <a:ea typeface="Times New Roman" panose="02020603050405020304" pitchFamily="18" charset="0"/>
              </a:rPr>
              <a:t>nd</a:t>
            </a:r>
            <a:r>
              <a:rPr lang="en-US" sz="1400" dirty="0">
                <a:latin typeface="Calibri" panose="020F0502020204030204" pitchFamily="34" charset="0"/>
                <a:ea typeface="Times New Roman" panose="02020603050405020304" pitchFamily="18" charset="0"/>
              </a:rPr>
              <a:t> top”, which was brought up by a number of market participants. The current EAL/TPEA framework could lead to unreasonably high collateralization (large positive gaps), especially when the high volatility event is followed up by another price surge.  This is due to the current framework applying the forward factor against the highest extrapolated historical exposure.    </a:t>
            </a:r>
          </a:p>
          <a:p>
            <a:pPr marL="0" indent="0">
              <a:spcBef>
                <a:spcPts val="0"/>
              </a:spcBef>
              <a:buFont typeface="Arial" panose="020B0604020202020204" pitchFamily="34" charset="0"/>
              <a:buNone/>
            </a:pPr>
            <a:endParaRPr lang="en-US" sz="1400" b="1" dirty="0">
              <a:latin typeface="Calibri" panose="020F0502020204030204" pitchFamily="34" charset="0"/>
              <a:ea typeface="Times New Roman" panose="02020603050405020304" pitchFamily="18" charset="0"/>
            </a:endParaRPr>
          </a:p>
          <a:p>
            <a:pPr marL="0" indent="0">
              <a:spcBef>
                <a:spcPts val="0"/>
              </a:spcBef>
              <a:buFont typeface="Arial" panose="020B0604020202020204" pitchFamily="34" charset="0"/>
              <a:buNone/>
            </a:pPr>
            <a:endParaRPr lang="en-US" sz="1400" b="1" dirty="0">
              <a:latin typeface="Calibri" panose="020F0502020204030204" pitchFamily="34" charset="0"/>
              <a:ea typeface="Times New Roman" panose="02020603050405020304" pitchFamily="18" charset="0"/>
            </a:endParaRPr>
          </a:p>
          <a:p>
            <a:pPr marL="0" indent="0">
              <a:spcBef>
                <a:spcPts val="0"/>
              </a:spcBef>
              <a:buFont typeface="Arial" panose="020B0604020202020204" pitchFamily="34" charset="0"/>
              <a:buNone/>
            </a:pPr>
            <a:endParaRPr lang="en-US" sz="14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56983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C6C1-7F73-BA74-3D4E-9AB66AC882EE}"/>
              </a:ext>
            </a:extLst>
          </p:cNvPr>
          <p:cNvSpPr>
            <a:spLocks noGrp="1"/>
          </p:cNvSpPr>
          <p:nvPr>
            <p:ph type="title"/>
          </p:nvPr>
        </p:nvSpPr>
        <p:spPr/>
        <p:txBody>
          <a:bodyPr/>
          <a:lstStyle/>
          <a:p>
            <a:r>
              <a:rPr lang="en-US" dirty="0"/>
              <a:t>Double top or 2</a:t>
            </a:r>
            <a:r>
              <a:rPr lang="en-US" baseline="30000" dirty="0"/>
              <a:t>nd</a:t>
            </a:r>
            <a:r>
              <a:rPr lang="en-US" dirty="0"/>
              <a:t> higher top example - gaps </a:t>
            </a:r>
          </a:p>
        </p:txBody>
      </p:sp>
      <p:sp>
        <p:nvSpPr>
          <p:cNvPr id="4" name="Slide Number Placeholder 3">
            <a:extLst>
              <a:ext uri="{FF2B5EF4-FFF2-40B4-BE49-F238E27FC236}">
                <a16:creationId xmlns:a16="http://schemas.microsoft.com/office/drawing/2014/main" id="{75277CCF-A63B-D772-2049-8516D3C29EF8}"/>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2">
            <a:extLst>
              <a:ext uri="{FF2B5EF4-FFF2-40B4-BE49-F238E27FC236}">
                <a16:creationId xmlns:a16="http://schemas.microsoft.com/office/drawing/2014/main" id="{1CD81FFA-5988-7755-B03E-A53C0A0185A7}"/>
              </a:ext>
            </a:extLst>
          </p:cNvPr>
          <p:cNvSpPr>
            <a:spLocks noGrp="1"/>
          </p:cNvSpPr>
          <p:nvPr>
            <p:ph idx="1"/>
          </p:nvPr>
        </p:nvSpPr>
        <p:spPr>
          <a:xfrm>
            <a:off x="304800" y="723900"/>
            <a:ext cx="8534400" cy="5676900"/>
          </a:xfrm>
        </p:spPr>
        <p:txBody>
          <a:bodyPr/>
          <a:lstStyle/>
          <a:p>
            <a:pPr marL="0" marR="0" lvl="0" indent="0">
              <a:spcBef>
                <a:spcPts val="0"/>
              </a:spcBef>
              <a:spcAft>
                <a:spcPts val="0"/>
              </a:spcAft>
              <a:buNone/>
            </a:pPr>
            <a:endParaRPr lang="en-US" sz="1400" b="1"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400" b="1" dirty="0">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400" b="1" dirty="0">
              <a:effectLst/>
              <a:latin typeface="Calibri" panose="020F050202020403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0ECAFD98-1554-28B3-7626-D82E14C3A6B3}"/>
              </a:ext>
            </a:extLst>
          </p:cNvPr>
          <p:cNvPicPr>
            <a:picLocks noChangeAspect="1"/>
          </p:cNvPicPr>
          <p:nvPr/>
        </p:nvPicPr>
        <p:blipFill>
          <a:blip r:embed="rId2"/>
          <a:stretch>
            <a:fillRect/>
          </a:stretch>
        </p:blipFill>
        <p:spPr>
          <a:xfrm>
            <a:off x="418406" y="1100888"/>
            <a:ext cx="5601393" cy="5047862"/>
          </a:xfrm>
          <a:prstGeom prst="rect">
            <a:avLst/>
          </a:prstGeom>
        </p:spPr>
      </p:pic>
      <p:sp>
        <p:nvSpPr>
          <p:cNvPr id="7" name="Content Placeholder 2">
            <a:extLst>
              <a:ext uri="{FF2B5EF4-FFF2-40B4-BE49-F238E27FC236}">
                <a16:creationId xmlns:a16="http://schemas.microsoft.com/office/drawing/2014/main" id="{F62E2474-5B44-270B-7135-8443FEF2E924}"/>
              </a:ext>
            </a:extLst>
          </p:cNvPr>
          <p:cNvSpPr txBox="1">
            <a:spLocks/>
          </p:cNvSpPr>
          <p:nvPr/>
        </p:nvSpPr>
        <p:spPr>
          <a:xfrm>
            <a:off x="6248400" y="2743201"/>
            <a:ext cx="2590800" cy="18287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400" b="1" dirty="0">
                <a:latin typeface="Calibri" panose="020F0502020204030204" pitchFamily="34" charset="0"/>
                <a:ea typeface="Times New Roman" panose="02020603050405020304" pitchFamily="18" charset="0"/>
              </a:rPr>
              <a:t>Both proposals will address the “double top” issue. </a:t>
            </a:r>
          </a:p>
          <a:p>
            <a:pPr>
              <a:spcBef>
                <a:spcPts val="0"/>
              </a:spcBef>
            </a:pPr>
            <a:r>
              <a:rPr lang="en-US" sz="1400" b="1" dirty="0">
                <a:latin typeface="Calibri" panose="020F0502020204030204" pitchFamily="34" charset="0"/>
                <a:ea typeface="Times New Roman" panose="02020603050405020304" pitchFamily="18" charset="0"/>
              </a:rPr>
              <a:t>However, S6 results in an increase in negative gaps vs. S2c in high stress events. </a:t>
            </a:r>
          </a:p>
          <a:p>
            <a:pPr marL="0" indent="0">
              <a:spcBef>
                <a:spcPts val="0"/>
              </a:spcBef>
              <a:buFont typeface="Arial" panose="020B0604020202020204" pitchFamily="34" charset="0"/>
              <a:buNone/>
            </a:pPr>
            <a:endParaRPr lang="en-US" sz="14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8627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overall 1/1/22 through 8/30/24</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a:extLst>
              <a:ext uri="{FF2B5EF4-FFF2-40B4-BE49-F238E27FC236}">
                <a16:creationId xmlns:a16="http://schemas.microsoft.com/office/drawing/2014/main" id="{FC5A145F-5A56-7075-8960-B8CD8F28BC7A}"/>
              </a:ext>
            </a:extLst>
          </p:cNvPr>
          <p:cNvPicPr>
            <a:picLocks noChangeAspect="1"/>
          </p:cNvPicPr>
          <p:nvPr/>
        </p:nvPicPr>
        <p:blipFill>
          <a:blip r:embed="rId2"/>
          <a:stretch>
            <a:fillRect/>
          </a:stretch>
        </p:blipFill>
        <p:spPr>
          <a:xfrm>
            <a:off x="2286000" y="685799"/>
            <a:ext cx="4724400" cy="5710171"/>
          </a:xfrm>
          <a:prstGeom prst="rect">
            <a:avLst/>
          </a:prstGeom>
        </p:spPr>
      </p:pic>
    </p:spTree>
    <p:extLst>
      <p:ext uri="{BB962C8B-B14F-4D97-AF65-F5344CB8AC3E}">
        <p14:creationId xmlns:p14="http://schemas.microsoft.com/office/powerpoint/2010/main" val="26859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Elliott (December 2022) </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a:extLst>
              <a:ext uri="{FF2B5EF4-FFF2-40B4-BE49-F238E27FC236}">
                <a16:creationId xmlns:a16="http://schemas.microsoft.com/office/drawing/2014/main" id="{ABCC10F7-1BD6-994D-0C8A-BC95E31D6A0E}"/>
              </a:ext>
            </a:extLst>
          </p:cNvPr>
          <p:cNvPicPr>
            <a:picLocks noChangeAspect="1"/>
          </p:cNvPicPr>
          <p:nvPr/>
        </p:nvPicPr>
        <p:blipFill>
          <a:blip r:embed="rId2"/>
          <a:stretch>
            <a:fillRect/>
          </a:stretch>
        </p:blipFill>
        <p:spPr>
          <a:xfrm>
            <a:off x="2286000" y="609601"/>
            <a:ext cx="4774290" cy="5770470"/>
          </a:xfrm>
          <a:prstGeom prst="rect">
            <a:avLst/>
          </a:prstGeom>
        </p:spPr>
      </p:pic>
    </p:spTree>
    <p:extLst>
      <p:ext uri="{BB962C8B-B14F-4D97-AF65-F5344CB8AC3E}">
        <p14:creationId xmlns:p14="http://schemas.microsoft.com/office/powerpoint/2010/main" val="392393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Heather (January 2024)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5" name="Picture 4">
            <a:extLst>
              <a:ext uri="{FF2B5EF4-FFF2-40B4-BE49-F238E27FC236}">
                <a16:creationId xmlns:a16="http://schemas.microsoft.com/office/drawing/2014/main" id="{C00DD0B4-25C2-C8CC-2596-215EB55314E4}"/>
              </a:ext>
            </a:extLst>
          </p:cNvPr>
          <p:cNvPicPr>
            <a:picLocks noChangeAspect="1"/>
          </p:cNvPicPr>
          <p:nvPr/>
        </p:nvPicPr>
        <p:blipFill>
          <a:blip r:embed="rId2"/>
          <a:stretch>
            <a:fillRect/>
          </a:stretch>
        </p:blipFill>
        <p:spPr>
          <a:xfrm>
            <a:off x="2239082" y="685800"/>
            <a:ext cx="4665838" cy="5639390"/>
          </a:xfrm>
          <a:prstGeom prst="rect">
            <a:avLst/>
          </a:prstGeom>
        </p:spPr>
      </p:pic>
    </p:spTree>
    <p:extLst>
      <p:ext uri="{BB962C8B-B14F-4D97-AF65-F5344CB8AC3E}">
        <p14:creationId xmlns:p14="http://schemas.microsoft.com/office/powerpoint/2010/main" val="173814818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infopath/2007/PartnerControls"/>
    <ds:schemaRef ds:uri="http://www.w3.org/XML/1998/namespace"/>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49324</TotalTime>
  <Words>1198</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13</vt:i4>
      </vt:variant>
    </vt:vector>
  </HeadingPairs>
  <TitlesOfParts>
    <vt:vector size="21" baseType="lpstr">
      <vt:lpstr>Arial</vt:lpstr>
      <vt:lpstr>Arial-BoldMT</vt:lpstr>
      <vt:lpstr>Calibri</vt:lpstr>
      <vt:lpstr>Times New Roman</vt:lpstr>
      <vt:lpstr>Wingdings</vt:lpstr>
      <vt:lpstr>1_Custom Design</vt:lpstr>
      <vt:lpstr>Office Theme</vt:lpstr>
      <vt:lpstr>Custom Design</vt:lpstr>
      <vt:lpstr>PowerPoint Presentation</vt:lpstr>
      <vt:lpstr>Current EAL Formula vs. Proposal(s)  </vt:lpstr>
      <vt:lpstr>Current EAL Formula vs. Proposal(s)  </vt:lpstr>
      <vt:lpstr>TPEA-Current vs TPEA for Final proposal: 1/1/2022 through 8/30/2024 Overall market </vt:lpstr>
      <vt:lpstr>Double top or 2nd higher top example - TPEA </vt:lpstr>
      <vt:lpstr>Double top or 2nd higher top example - gaps </vt:lpstr>
      <vt:lpstr>Negative and Positive Gaps: overall 1/1/22 through 8/30/24</vt:lpstr>
      <vt:lpstr>Negative and Positive Gaps: Elliott (December 2022) </vt:lpstr>
      <vt:lpstr>Negative and Positive Gaps: Heather (January 2024) </vt:lpstr>
      <vt:lpstr>Negative and Positive Gaps: Summer of 2022 </vt:lpstr>
      <vt:lpstr>Negative and Positive Gaps: Summer of 2023 </vt:lpstr>
      <vt:lpstr>Cost of the proposed framework:  1/1/2022 through 8/30/24</vt:lpstr>
      <vt:lpstr>ERCOT recommendation: S2c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575</cp:revision>
  <cp:lastPrinted>2016-01-21T20:53:15Z</cp:lastPrinted>
  <dcterms:created xsi:type="dcterms:W3CDTF">2016-01-21T15:20:31Z</dcterms:created>
  <dcterms:modified xsi:type="dcterms:W3CDTF">2024-11-13T17:06:20Z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2023-10-06T20:34:45Z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c0b2b8ba-cace-4c3c-96d7-e426ee90befd</vt:lpwstr>
  </property>
  <property fmtid="{D5CDD505-2E9C-101B-9397-08002B2CF9AE}" pid="9" name="MSIP_Label_7084cbda-52b8-46fb-a7b7-cb5bd465ed85_ContentBits">
    <vt:lpwstr>0</vt:lpwstr>
  </property>
</Properties>
</file>