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443" r:id="rId7"/>
    <p:sldId id="330" r:id="rId8"/>
    <p:sldId id="331" r:id="rId9"/>
    <p:sldId id="44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130" autoAdjust="0"/>
  </p:normalViewPr>
  <p:slideViewPr>
    <p:cSldViewPr showGuides="1">
      <p:cViewPr varScale="1">
        <p:scale>
          <a:sx n="113" d="100"/>
          <a:sy n="113" d="100"/>
        </p:scale>
        <p:origin x="159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172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78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294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Update on Credit </a:t>
            </a:r>
            <a:r>
              <a:rPr lang="en-US" sz="2000" b="1" dirty="0">
                <a:solidFill>
                  <a:srgbClr val="212529"/>
                </a:solidFill>
                <a:latin typeface="Roboto" panose="02000000000000000000" pitchFamily="2" charset="0"/>
              </a:rPr>
              <a:t>S</a:t>
            </a:r>
            <a:r>
              <a:rPr lang="en-US" sz="2000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ystem </a:t>
            </a:r>
            <a:r>
              <a:rPr lang="en-US" sz="2000" b="1" dirty="0">
                <a:solidFill>
                  <a:srgbClr val="212529"/>
                </a:solidFill>
                <a:latin typeface="Roboto" panose="02000000000000000000" pitchFamily="2" charset="0"/>
              </a:rPr>
              <a:t>E</a:t>
            </a:r>
            <a:r>
              <a:rPr lang="en-US" sz="2000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nhancements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Maruthi Gaddam </a:t>
            </a:r>
          </a:p>
          <a:p>
            <a:r>
              <a:rPr lang="en-US" dirty="0"/>
              <a:t>ERCOT Credit System Lead Analyst  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November 15, 2024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746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CMM System and Report Enhancements in December 2024 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Starting December 11, 2024, ERCOT will implement the following changes:  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1) NPRR1184 will be fully implemented, specifically the following parts of Section 16 of the Protocols will be “unboxed”: </a:t>
            </a:r>
          </a:p>
          <a:p>
            <a:pPr lvl="1">
              <a:spcAft>
                <a:spcPts val="600"/>
              </a:spcAft>
              <a:buFont typeface="+mj-lt"/>
              <a:buAutoNum type="alphaLcParenR"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16.11.3 (1) (c) (iii)  Alternative Means of Satisfying ERCOT Creditworthiness Requirements </a:t>
            </a:r>
          </a:p>
          <a:p>
            <a:pPr lvl="1">
              <a:spcAft>
                <a:spcPts val="600"/>
              </a:spcAft>
              <a:buFont typeface="+mj-lt"/>
              <a:buAutoNum type="alphaLcParenR"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16.11.4.7 (2) and (3) Credit Monitoring and Management Reports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As a result, ERCOT market participants will be able to see the following reports on MIS: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Collateral History and Interest – Annual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Collateral History and Interest – Monthly</a:t>
            </a:r>
          </a:p>
          <a:p>
            <a:pPr marL="0" lvl="2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2) Letter of Credit (LC) and Surety Bond (SB) – Add/Amend/Terminate Email Notifications</a:t>
            </a:r>
          </a:p>
          <a:p>
            <a:pPr marL="801688" lvl="3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Automated Emails to all CP Credit contacts will be sent whenever there is a change in LC/SB postings, including addition/acceptance, amendment or termination. 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3) ACL Report Changes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Daily ACL reports will list Letters of Credit / Surety Bonds with the respective current balances for each instrument. 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B22700F-3B91-729D-E439-AF1D92923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Upcoming CMM Report Enhancements – Market Notice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CF3225-D2C1-37A4-76F6-40E51E755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00538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411206D-7F84-8C71-7F6F-72EBA5D675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839" y="1143000"/>
            <a:ext cx="8305657" cy="480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357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B22700F-3B91-729D-E439-AF1D92923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Upcoming CMM Report Enhancements – New Reports timeline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CF3225-D2C1-37A4-76F6-40E51E755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005388"/>
          </a:xfrm>
        </p:spPr>
        <p:txBody>
          <a:bodyPr/>
          <a:lstStyle/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Collateral History and Interest – Annual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Prior years 2010 to 2023 Annual Reports will be published between December 11, 2024 to December 13, 2024.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2024 Annual 1</a:t>
            </a:r>
            <a:r>
              <a:rPr lang="en-US" sz="1000" baseline="30000" dirty="0">
                <a:solidFill>
                  <a:srgbClr val="5B6770"/>
                </a:solidFill>
                <a:cs typeface="Times New Roman" panose="02020603050405020304" pitchFamily="18" charset="0"/>
              </a:rPr>
              <a:t>st</a:t>
            </a: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version of Report will be published on January 1, 2025  and every January 1</a:t>
            </a:r>
            <a:r>
              <a:rPr lang="en-US" sz="1000" baseline="30000" dirty="0">
                <a:solidFill>
                  <a:srgbClr val="5B6770"/>
                </a:solidFill>
                <a:cs typeface="Times New Roman" panose="02020603050405020304" pitchFamily="18" charset="0"/>
              </a:rPr>
              <a:t>st</a:t>
            </a: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thereafter.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2024 2</a:t>
            </a:r>
            <a:r>
              <a:rPr lang="en-US" sz="1000" baseline="30000" dirty="0">
                <a:solidFill>
                  <a:srgbClr val="5B6770"/>
                </a:solidFill>
                <a:cs typeface="Times New Roman" panose="02020603050405020304" pitchFamily="18" charset="0"/>
              </a:rPr>
              <a:t>nd</a:t>
            </a: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version of Report will be published on January 10, 2025  and every January 10</a:t>
            </a:r>
            <a:r>
              <a:rPr lang="en-US" sz="1000" baseline="30000" dirty="0">
                <a:solidFill>
                  <a:srgbClr val="5B6770"/>
                </a:solidFill>
                <a:cs typeface="Times New Roman" panose="02020603050405020304" pitchFamily="18" charset="0"/>
              </a:rPr>
              <a:t>th</a:t>
            </a: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thereafter.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If 10</a:t>
            </a:r>
            <a:r>
              <a:rPr lang="en-US" sz="1000" baseline="30000" dirty="0">
                <a:solidFill>
                  <a:srgbClr val="5B6770"/>
                </a:solidFill>
                <a:cs typeface="Times New Roman" panose="02020603050405020304" pitchFamily="18" charset="0"/>
              </a:rPr>
              <a:t>th</a:t>
            </a: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day falls under weekend/holiday, then it will be published on next Business Day.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1</a:t>
            </a:r>
            <a:r>
              <a:rPr lang="en-US" sz="1000" baseline="30000" dirty="0">
                <a:solidFill>
                  <a:srgbClr val="5B6770"/>
                </a:solidFill>
                <a:cs typeface="Times New Roman" panose="02020603050405020304" pitchFamily="18" charset="0"/>
              </a:rPr>
              <a:t>st</a:t>
            </a: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version of report will only have collateral history details and will not have interest details of December, while 2</a:t>
            </a:r>
            <a:r>
              <a:rPr lang="en-US" sz="1000" baseline="30000" dirty="0">
                <a:solidFill>
                  <a:srgbClr val="5B6770"/>
                </a:solidFill>
                <a:cs typeface="Times New Roman" panose="02020603050405020304" pitchFamily="18" charset="0"/>
              </a:rPr>
              <a:t>nd</a:t>
            </a: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version of report will include interest details of December.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Collateral History and Interest – Monthly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2024 months January to November Monthly Reports will be published between December 11, 2024 to December 13, 2024.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December 2024 Month 1</a:t>
            </a:r>
            <a:r>
              <a:rPr lang="en-US" sz="1000" baseline="30000" dirty="0">
                <a:solidFill>
                  <a:srgbClr val="5B6770"/>
                </a:solidFill>
                <a:cs typeface="Times New Roman" panose="02020603050405020304" pitchFamily="18" charset="0"/>
              </a:rPr>
              <a:t>st</a:t>
            </a: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version of Report will be published on January 1, 2025  and every 1</a:t>
            </a:r>
            <a:r>
              <a:rPr lang="en-US" sz="1000" baseline="30000" dirty="0">
                <a:solidFill>
                  <a:srgbClr val="5B6770"/>
                </a:solidFill>
                <a:cs typeface="Times New Roman" panose="02020603050405020304" pitchFamily="18" charset="0"/>
              </a:rPr>
              <a:t>st</a:t>
            </a: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of the month thereafter.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December 2024 Month 2</a:t>
            </a:r>
            <a:r>
              <a:rPr lang="en-US" sz="1000" baseline="30000" dirty="0">
                <a:solidFill>
                  <a:srgbClr val="5B6770"/>
                </a:solidFill>
                <a:cs typeface="Times New Roman" panose="02020603050405020304" pitchFamily="18" charset="0"/>
              </a:rPr>
              <a:t>nd</a:t>
            </a: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version of Report will be published on January 10, 2025  and every 10</a:t>
            </a:r>
            <a:r>
              <a:rPr lang="en-US" sz="1000" baseline="30000" dirty="0">
                <a:solidFill>
                  <a:srgbClr val="5B6770"/>
                </a:solidFill>
                <a:cs typeface="Times New Roman" panose="02020603050405020304" pitchFamily="18" charset="0"/>
              </a:rPr>
              <a:t>th</a:t>
            </a: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day of the month thereafter.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If 10th day falls under weekend/holiday, then Report will be published on next Business Day.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1</a:t>
            </a:r>
            <a:r>
              <a:rPr lang="en-US" sz="1000" baseline="30000" dirty="0">
                <a:solidFill>
                  <a:srgbClr val="5B6770"/>
                </a:solidFill>
                <a:cs typeface="Times New Roman" panose="02020603050405020304" pitchFamily="18" charset="0"/>
              </a:rPr>
              <a:t>st</a:t>
            </a: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version of report will only have collateral history details and will not have interest details, while 2</a:t>
            </a:r>
            <a:r>
              <a:rPr lang="en-US" sz="1000" baseline="30000" dirty="0">
                <a:solidFill>
                  <a:srgbClr val="5B6770"/>
                </a:solidFill>
                <a:cs typeface="Times New Roman" panose="02020603050405020304" pitchFamily="18" charset="0"/>
              </a:rPr>
              <a:t>nd</a:t>
            </a: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version of report will include interest details.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32040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179222</TotalTime>
  <Words>455</Words>
  <Application>Microsoft Office PowerPoint</Application>
  <PresentationFormat>On-screen Show (4:3)</PresentationFormat>
  <Paragraphs>53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Roboto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CMM System and Report Enhancements in December 2024 </vt:lpstr>
      <vt:lpstr>Upcoming CMM Report Enhancements – Market Notice</vt:lpstr>
      <vt:lpstr>Upcoming CMM Report Enhancements – New Reports timeline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Gaddam, Maruthi</cp:lastModifiedBy>
  <cp:revision>1175</cp:revision>
  <cp:lastPrinted>2019-06-18T19:02:16Z</cp:lastPrinted>
  <dcterms:created xsi:type="dcterms:W3CDTF">2016-01-21T15:20:31Z</dcterms:created>
  <dcterms:modified xsi:type="dcterms:W3CDTF">2024-11-13T15:53:49Z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