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694" r:id="rId7"/>
    <p:sldId id="695" r:id="rId8"/>
    <p:sldId id="689" r:id="rId9"/>
    <p:sldId id="688" r:id="rId10"/>
    <p:sldId id="693" r:id="rId11"/>
    <p:sldId id="576"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3831BD2-3014-FC08-390A-9936949E1516}" name="Maggio, Dave" initials="DM" userId="S::David.Maggio@ercot.com::ac169136-3d92-4093-a1ee-cd2fa0ab6301"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6F7F73-7018-4FFE-B1DE-83E7E8BB4B3D}" v="1" dt="2024-11-11T23:06:21.3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0" d="100"/>
          <a:sy n="80" d="100"/>
        </p:scale>
        <p:origin x="1522" y="5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sanna Gari, Abhi" userId="574f73dd-89c7-4e5e-92e9-5cd2150b236a" providerId="ADAL" clId="{8F6F7F73-7018-4FFE-B1DE-83E7E8BB4B3D}"/>
    <pc:docChg chg="undo custSel addSld modSld sldOrd">
      <pc:chgData name="Masanna Gari, Abhi" userId="574f73dd-89c7-4e5e-92e9-5cd2150b236a" providerId="ADAL" clId="{8F6F7F73-7018-4FFE-B1DE-83E7E8BB4B3D}" dt="2024-11-12T14:39:27.974" v="148" actId="20577"/>
      <pc:docMkLst>
        <pc:docMk/>
      </pc:docMkLst>
      <pc:sldChg chg="modSp mod">
        <pc:chgData name="Masanna Gari, Abhi" userId="574f73dd-89c7-4e5e-92e9-5cd2150b236a" providerId="ADAL" clId="{8F6F7F73-7018-4FFE-B1DE-83E7E8BB4B3D}" dt="2024-11-11T23:08:47.918" v="101" actId="20577"/>
        <pc:sldMkLst>
          <pc:docMk/>
          <pc:sldMk cId="730603795" sldId="260"/>
        </pc:sldMkLst>
        <pc:spChg chg="mod">
          <ac:chgData name="Masanna Gari, Abhi" userId="574f73dd-89c7-4e5e-92e9-5cd2150b236a" providerId="ADAL" clId="{8F6F7F73-7018-4FFE-B1DE-83E7E8BB4B3D}" dt="2024-11-11T23:08:47.918" v="101" actId="20577"/>
          <ac:spMkLst>
            <pc:docMk/>
            <pc:sldMk cId="730603795" sldId="260"/>
            <ac:spMk id="2" creationId="{049940DC-F6B9-2C12-4B7B-99459F5C02A5}"/>
          </ac:spMkLst>
        </pc:spChg>
      </pc:sldChg>
      <pc:sldChg chg="addSp delSp modSp new mod ord">
        <pc:chgData name="Masanna Gari, Abhi" userId="574f73dd-89c7-4e5e-92e9-5cd2150b236a" providerId="ADAL" clId="{8F6F7F73-7018-4FFE-B1DE-83E7E8BB4B3D}" dt="2024-11-12T14:39:27.974" v="148" actId="20577"/>
        <pc:sldMkLst>
          <pc:docMk/>
          <pc:sldMk cId="878198433" sldId="694"/>
        </pc:sldMkLst>
        <pc:spChg chg="mod">
          <ac:chgData name="Masanna Gari, Abhi" userId="574f73dd-89c7-4e5e-92e9-5cd2150b236a" providerId="ADAL" clId="{8F6F7F73-7018-4FFE-B1DE-83E7E8BB4B3D}" dt="2024-11-11T23:07:48.660" v="74" actId="20577"/>
          <ac:spMkLst>
            <pc:docMk/>
            <pc:sldMk cId="878198433" sldId="694"/>
            <ac:spMk id="2" creationId="{9E37B9B3-AB13-7244-CB6A-E0D28132C126}"/>
          </ac:spMkLst>
        </pc:spChg>
        <pc:spChg chg="del mod">
          <ac:chgData name="Masanna Gari, Abhi" userId="574f73dd-89c7-4e5e-92e9-5cd2150b236a" providerId="ADAL" clId="{8F6F7F73-7018-4FFE-B1DE-83E7E8BB4B3D}" dt="2024-11-11T23:06:21.307" v="4"/>
          <ac:spMkLst>
            <pc:docMk/>
            <pc:sldMk cId="878198433" sldId="694"/>
            <ac:spMk id="3" creationId="{7DA7127F-543F-E183-528E-AEA291EDD839}"/>
          </ac:spMkLst>
        </pc:spChg>
        <pc:spChg chg="add mod">
          <ac:chgData name="Masanna Gari, Abhi" userId="574f73dd-89c7-4e5e-92e9-5cd2150b236a" providerId="ADAL" clId="{8F6F7F73-7018-4FFE-B1DE-83E7E8BB4B3D}" dt="2024-11-12T14:39:27.974" v="148" actId="20577"/>
          <ac:spMkLst>
            <pc:docMk/>
            <pc:sldMk cId="878198433" sldId="694"/>
            <ac:spMk id="7" creationId="{1379DDFE-3345-98C2-041B-571E334C9123}"/>
          </ac:spMkLst>
        </pc:spChg>
        <pc:graphicFrameChg chg="add del mod">
          <ac:chgData name="Masanna Gari, Abhi" userId="574f73dd-89c7-4e5e-92e9-5cd2150b236a" providerId="ADAL" clId="{8F6F7F73-7018-4FFE-B1DE-83E7E8BB4B3D}" dt="2024-11-11T23:06:23.382" v="5" actId="478"/>
          <ac:graphicFrameMkLst>
            <pc:docMk/>
            <pc:sldMk cId="878198433" sldId="694"/>
            <ac:graphicFrameMk id="5" creationId="{DD6AB20F-8E51-917B-DEEB-C53F5869B891}"/>
          </ac:graphicFrameMkLst>
        </pc:graphicFrameChg>
      </pc:sldChg>
      <pc:sldChg chg="delSp modSp new mod">
        <pc:chgData name="Masanna Gari, Abhi" userId="574f73dd-89c7-4e5e-92e9-5cd2150b236a" providerId="ADAL" clId="{8F6F7F73-7018-4FFE-B1DE-83E7E8BB4B3D}" dt="2024-11-11T23:08:25.161" v="95" actId="255"/>
        <pc:sldMkLst>
          <pc:docMk/>
          <pc:sldMk cId="1423898430" sldId="695"/>
        </pc:sldMkLst>
        <pc:spChg chg="del">
          <ac:chgData name="Masanna Gari, Abhi" userId="574f73dd-89c7-4e5e-92e9-5cd2150b236a" providerId="ADAL" clId="{8F6F7F73-7018-4FFE-B1DE-83E7E8BB4B3D}" dt="2024-11-11T23:07:58.630" v="76" actId="478"/>
          <ac:spMkLst>
            <pc:docMk/>
            <pc:sldMk cId="1423898430" sldId="695"/>
            <ac:spMk id="2" creationId="{50E79C8B-6763-4799-E304-606AE4FE2500}"/>
          </ac:spMkLst>
        </pc:spChg>
        <pc:spChg chg="mod">
          <ac:chgData name="Masanna Gari, Abhi" userId="574f73dd-89c7-4e5e-92e9-5cd2150b236a" providerId="ADAL" clId="{8F6F7F73-7018-4FFE-B1DE-83E7E8BB4B3D}" dt="2024-11-11T23:08:25.161" v="95" actId="255"/>
          <ac:spMkLst>
            <pc:docMk/>
            <pc:sldMk cId="1423898430" sldId="695"/>
            <ac:spMk id="3" creationId="{16182C5F-D7C8-FEFF-4592-7CE448C1B27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11/12/2024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11/12/2024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348287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 Id="rId5" Type="http://schemas.openxmlformats.org/officeDocument/2006/relationships/image" Target="../media/image90.png"/><Relationship Id="rId4" Type="http://schemas.openxmlformats.org/officeDocument/2006/relationships/image" Target="../media/image80.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49940DC-F6B9-2C12-4B7B-99459F5C02A5}"/>
              </a:ext>
            </a:extLst>
          </p:cNvPr>
          <p:cNvSpPr txBox="1"/>
          <p:nvPr/>
        </p:nvSpPr>
        <p:spPr>
          <a:xfrm>
            <a:off x="4267200" y="1600200"/>
            <a:ext cx="4572000" cy="1908215"/>
          </a:xfrm>
          <a:prstGeom prst="rect">
            <a:avLst/>
          </a:prstGeom>
          <a:noFill/>
        </p:spPr>
        <p:txBody>
          <a:bodyPr wrap="square">
            <a:spAutoFit/>
          </a:bodyPr>
          <a:lstStyle/>
          <a:p>
            <a:r>
              <a:rPr lang="en-US" sz="2800" b="1" dirty="0">
                <a:solidFill>
                  <a:schemeClr val="tx2"/>
                </a:solidFill>
              </a:rPr>
              <a:t>Scaling Factors</a:t>
            </a:r>
          </a:p>
          <a:p>
            <a:endParaRPr lang="en-US" sz="1800" b="1" dirty="0">
              <a:solidFill>
                <a:schemeClr val="tx2"/>
              </a:solidFill>
            </a:endParaRPr>
          </a:p>
          <a:p>
            <a:endParaRPr lang="en-US" dirty="0">
              <a:solidFill>
                <a:schemeClr val="tx2"/>
              </a:solidFill>
            </a:endParaRPr>
          </a:p>
          <a:p>
            <a:r>
              <a:rPr lang="en-US" dirty="0">
                <a:solidFill>
                  <a:schemeClr val="tx2"/>
                </a:solidFill>
              </a:rPr>
              <a:t>ERCOT Staff</a:t>
            </a:r>
          </a:p>
          <a:p>
            <a:endParaRPr lang="en-US" dirty="0">
              <a:solidFill>
                <a:schemeClr val="tx2"/>
              </a:solidFill>
            </a:endParaRPr>
          </a:p>
          <a:p>
            <a:r>
              <a:rPr lang="en-US" dirty="0">
                <a:solidFill>
                  <a:schemeClr val="tx2"/>
                </a:solidFill>
              </a:rPr>
              <a:t>11/13/2024</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7B9B3-AB13-7244-CB6A-E0D28132C126}"/>
              </a:ext>
            </a:extLst>
          </p:cNvPr>
          <p:cNvSpPr>
            <a:spLocks noGrp="1"/>
          </p:cNvSpPr>
          <p:nvPr>
            <p:ph type="title"/>
          </p:nvPr>
        </p:nvSpPr>
        <p:spPr/>
        <p:txBody>
          <a:bodyPr/>
          <a:lstStyle/>
          <a:p>
            <a:r>
              <a:rPr lang="en-US" dirty="0"/>
              <a:t>Protocol reference to Scaling Factors</a:t>
            </a:r>
          </a:p>
        </p:txBody>
      </p:sp>
      <p:sp>
        <p:nvSpPr>
          <p:cNvPr id="4" name="Slide Number Placeholder 3">
            <a:extLst>
              <a:ext uri="{FF2B5EF4-FFF2-40B4-BE49-F238E27FC236}">
                <a16:creationId xmlns:a16="http://schemas.microsoft.com/office/drawing/2014/main" id="{B9410C87-853F-A16F-6540-DD51793E07CE}"/>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7" name="Content Placeholder 6">
            <a:extLst>
              <a:ext uri="{FF2B5EF4-FFF2-40B4-BE49-F238E27FC236}">
                <a16:creationId xmlns:a16="http://schemas.microsoft.com/office/drawing/2014/main" id="{1379DDFE-3345-98C2-041B-571E334C9123}"/>
              </a:ext>
            </a:extLst>
          </p:cNvPr>
          <p:cNvSpPr>
            <a:spLocks noGrp="1"/>
          </p:cNvSpPr>
          <p:nvPr>
            <p:ph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schemeClr val="accent1"/>
                </a:solidFill>
                <a:effectLst/>
                <a:uLnTx/>
                <a:uFillTx/>
                <a:latin typeface="Arial"/>
                <a:ea typeface="+mn-ea"/>
                <a:cs typeface="+mn-cs"/>
              </a:rPr>
              <a:t>Potential additional language in Section 6.5.7.3 (12) grey box </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000" b="0" i="0" u="none" strike="noStrike" kern="1200" cap="none" spc="0" normalizeH="0" baseline="0" noProof="0" dirty="0">
              <a:ln>
                <a:noFill/>
              </a:ln>
              <a:solidFill>
                <a:schemeClr val="accent1"/>
              </a:solidFill>
              <a:effectLst/>
              <a:uLnTx/>
              <a:uFillTx/>
              <a:latin typeface="Arial"/>
              <a:ea typeface="+mn-ea"/>
              <a:cs typeface="+mn-cs"/>
            </a:endParaRPr>
          </a:p>
          <a:p>
            <a:pPr marR="0" lvl="0" algn="l" defTabSz="914400" rtl="0" eaLnBrk="1" fontAlgn="auto" latinLnBrk="0" hangingPunct="1">
              <a:lnSpc>
                <a:spcPct val="100000"/>
              </a:lnSpc>
              <a:spcBef>
                <a:spcPct val="20000"/>
              </a:spcBef>
              <a:spcAft>
                <a:spcPts val="0"/>
              </a:spcAft>
              <a:buClrTx/>
              <a:buSzTx/>
              <a:buFont typeface="Arial" panose="020B0604020202020204" pitchFamily="34" charset="0"/>
              <a:buAutoNum type="arabicParenBoth" startAt="12"/>
              <a:tabLst/>
              <a:defRPr/>
            </a:pPr>
            <a:r>
              <a:rPr kumimoji="0" lang="en-US" sz="1800" b="0" i="0" u="none" strike="noStrike" kern="1200" cap="none" spc="0" normalizeH="0" baseline="0" noProof="0" dirty="0">
                <a:ln>
                  <a:noFill/>
                </a:ln>
                <a:solidFill>
                  <a:srgbClr val="2D3338"/>
                </a:solidFill>
                <a:effectLst/>
                <a:uLnTx/>
                <a:uFillTx/>
                <a:latin typeface="Arial"/>
                <a:ea typeface="+mn-ea"/>
                <a:cs typeface="+mn-cs"/>
              </a:rPr>
              <a:t>SCED will enforce Resource-specific Ancillary Service constraints to ensure that Ancillary Service awards are aligned with a Resource’s qualifications and telemetered Ancillary Service capabilities.</a:t>
            </a:r>
          </a:p>
          <a:p>
            <a:pPr marL="0" marR="0" lvl="0" indent="0" algn="l" defTabSz="914400" rtl="0" eaLnBrk="1" fontAlgn="auto" latinLnBrk="0" hangingPunct="1">
              <a:lnSpc>
                <a:spcPct val="100000"/>
              </a:lnSpc>
              <a:spcBef>
                <a:spcPct val="20000"/>
              </a:spcBef>
              <a:spcAft>
                <a:spcPts val="0"/>
              </a:spcAft>
              <a:buClrTx/>
              <a:buSzTx/>
              <a:buNone/>
              <a:tabLst/>
              <a:defRPr/>
            </a:pPr>
            <a:endParaRPr kumimoji="0" lang="en-US" sz="1800" b="0" i="0" u="none" strike="noStrike" kern="1200" cap="none" spc="0" normalizeH="0" baseline="0" noProof="0" dirty="0">
              <a:ln>
                <a:noFill/>
              </a:ln>
              <a:solidFill>
                <a:srgbClr val="2D3338"/>
              </a:solidFill>
              <a:effectLst/>
              <a:uLnTx/>
              <a:uFillTx/>
              <a:latin typeface="Arial"/>
              <a:ea typeface="+mn-ea"/>
              <a:cs typeface="+mn-cs"/>
            </a:endParaRPr>
          </a:p>
          <a:p>
            <a:pPr lvl="1">
              <a:buAutoNum type="alphaLcParenBoth"/>
              <a:defRPr/>
            </a:pPr>
            <a:r>
              <a:rPr kumimoji="0" lang="en-US" sz="1400" b="0" i="0" u="none" strike="noStrike" kern="1200" cap="none" spc="0" normalizeH="0" baseline="0" noProof="0" dirty="0">
                <a:ln>
                  <a:noFill/>
                </a:ln>
                <a:solidFill>
                  <a:srgbClr val="2D3338"/>
                </a:solidFill>
                <a:effectLst/>
                <a:highlight>
                  <a:srgbClr val="FFFF00"/>
                </a:highlight>
                <a:uLnTx/>
                <a:uFillTx/>
                <a:latin typeface="Arial"/>
                <a:ea typeface="+mn-ea"/>
                <a:cs typeface="+mn-cs"/>
              </a:rPr>
              <a:t>A scaling factor of 5/7 shall be used for Regulation Up award when ensuring that the SCED Base Point plus the product of this scaling factor and the Regulation Up award does not exceed HDL</a:t>
            </a:r>
          </a:p>
          <a:p>
            <a:pPr marR="0" lvl="1" fontAlgn="auto">
              <a:lnSpc>
                <a:spcPct val="100000"/>
              </a:lnSpc>
              <a:spcAft>
                <a:spcPts val="0"/>
              </a:spcAft>
              <a:buClrTx/>
              <a:buSzTx/>
              <a:buFont typeface="Arial" panose="020B0604020202020204" pitchFamily="34" charset="0"/>
              <a:buAutoNum type="alphaLcParenBoth"/>
              <a:tabLst/>
              <a:defRPr/>
            </a:pPr>
            <a:endParaRPr lang="en-US" sz="1400" dirty="0">
              <a:solidFill>
                <a:srgbClr val="2D3338"/>
              </a:solidFill>
              <a:highlight>
                <a:srgbClr val="FFFF00"/>
              </a:highlight>
              <a:latin typeface="Arial"/>
            </a:endParaRPr>
          </a:p>
          <a:p>
            <a:pPr lvl="1">
              <a:buFont typeface="Arial" panose="020B0604020202020204" pitchFamily="34" charset="0"/>
              <a:buAutoNum type="alphaLcParenBoth"/>
              <a:defRPr/>
            </a:pPr>
            <a:r>
              <a:rPr lang="en-US" sz="1400">
                <a:solidFill>
                  <a:srgbClr val="2D3338"/>
                </a:solidFill>
                <a:highlight>
                  <a:srgbClr val="FFFF00"/>
                </a:highlight>
                <a:latin typeface="Arial"/>
              </a:rPr>
              <a:t>A </a:t>
            </a:r>
            <a:r>
              <a:rPr lang="en-US" sz="1400" dirty="0">
                <a:solidFill>
                  <a:srgbClr val="2D3338"/>
                </a:solidFill>
                <a:highlight>
                  <a:srgbClr val="FFFF00"/>
                </a:highlight>
                <a:latin typeface="Arial"/>
              </a:rPr>
              <a:t>scaling factor of 5/7 shall be used for Regulation Down award when ensuring that the SCED  Base Point minus the product of this scaling factor and the Regulation Up award does not go below LDL</a:t>
            </a:r>
          </a:p>
          <a:p>
            <a:pPr marL="0" marR="0" lvl="0" indent="0" algn="l" defTabSz="914400" rtl="0" eaLnBrk="1" fontAlgn="auto" latinLnBrk="0" hangingPunct="1">
              <a:lnSpc>
                <a:spcPct val="100000"/>
              </a:lnSpc>
              <a:spcBef>
                <a:spcPct val="20000"/>
              </a:spcBef>
              <a:spcAft>
                <a:spcPts val="0"/>
              </a:spcAft>
              <a:buClrTx/>
              <a:buSzTx/>
              <a:buNone/>
              <a:tabLst/>
              <a:defRPr/>
            </a:pPr>
            <a:endParaRPr kumimoji="0" lang="en-US" sz="1400" b="0" i="0" u="none" strike="noStrike" kern="1200" cap="none" spc="0" normalizeH="0" baseline="0" noProof="0" dirty="0">
              <a:ln>
                <a:noFill/>
              </a:ln>
              <a:solidFill>
                <a:srgbClr val="2D3338"/>
              </a:solidFill>
              <a:effectLst/>
              <a:highlight>
                <a:srgbClr val="FFFF00"/>
              </a:highlight>
              <a:uLnTx/>
              <a:uFillTx/>
              <a:latin typeface="Arial"/>
              <a:ea typeface="+mn-ea"/>
              <a:cs typeface="+mn-cs"/>
            </a:endParaRPr>
          </a:p>
          <a:p>
            <a:pPr marL="0" indent="0">
              <a:buNone/>
            </a:pPr>
            <a:endParaRPr lang="en-US" dirty="0"/>
          </a:p>
        </p:txBody>
      </p:sp>
    </p:spTree>
    <p:extLst>
      <p:ext uri="{BB962C8B-B14F-4D97-AF65-F5344CB8AC3E}">
        <p14:creationId xmlns:p14="http://schemas.microsoft.com/office/powerpoint/2010/main" val="878198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182C5F-D7C8-FEFF-4592-7CE448C1B27F}"/>
              </a:ext>
            </a:extLst>
          </p:cNvPr>
          <p:cNvSpPr>
            <a:spLocks noGrp="1"/>
          </p:cNvSpPr>
          <p:nvPr>
            <p:ph idx="1"/>
          </p:nvPr>
        </p:nvSpPr>
        <p:spPr/>
        <p:txBody>
          <a:bodyPr/>
          <a:lstStyle/>
          <a:p>
            <a:pPr marL="0" indent="0" algn="ctr">
              <a:buNone/>
            </a:pPr>
            <a:endParaRPr lang="en-US" i="1" dirty="0"/>
          </a:p>
          <a:p>
            <a:pPr marL="0" indent="0" algn="ctr">
              <a:buNone/>
            </a:pPr>
            <a:endParaRPr lang="en-US" i="1" dirty="0"/>
          </a:p>
          <a:p>
            <a:pPr marL="0" indent="0" algn="ctr">
              <a:buNone/>
            </a:pPr>
            <a:endParaRPr lang="en-US" i="1" dirty="0"/>
          </a:p>
          <a:p>
            <a:pPr marL="0" indent="0" algn="ctr">
              <a:buNone/>
            </a:pPr>
            <a:endParaRPr lang="en-US" i="1" dirty="0"/>
          </a:p>
          <a:p>
            <a:pPr marL="0" indent="0" algn="ctr">
              <a:buNone/>
            </a:pPr>
            <a:r>
              <a:rPr lang="en-US" sz="2800" i="1" dirty="0"/>
              <a:t>Appendix</a:t>
            </a:r>
          </a:p>
          <a:p>
            <a:pPr marL="0" indent="0">
              <a:buNone/>
            </a:pPr>
            <a:endParaRPr lang="en-US" dirty="0"/>
          </a:p>
        </p:txBody>
      </p:sp>
      <p:sp>
        <p:nvSpPr>
          <p:cNvPr id="4" name="Slide Number Placeholder 3">
            <a:extLst>
              <a:ext uri="{FF2B5EF4-FFF2-40B4-BE49-F238E27FC236}">
                <a16:creationId xmlns:a16="http://schemas.microsoft.com/office/drawing/2014/main" id="{69AF3246-E15D-80FE-CB67-160B101A3E28}"/>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423898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1500"/>
          </a:xfrm>
        </p:spPr>
        <p:txBody>
          <a:bodyPr/>
          <a:lstStyle/>
          <a:p>
            <a:r>
              <a:rPr lang="en-US" dirty="0"/>
              <a:t>Scaling Factor Up</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mc:AlternateContent xmlns:mc="http://schemas.openxmlformats.org/markup-compatibility/2006" xmlns:a14="http://schemas.microsoft.com/office/drawing/2010/main">
        <mc:Choice Requires="a14">
          <p:sp>
            <p:nvSpPr>
              <p:cNvPr id="19" name="Content Placeholder 18"/>
              <p:cNvSpPr>
                <a:spLocks noGrp="1"/>
              </p:cNvSpPr>
              <p:nvPr>
                <p:ph idx="1"/>
              </p:nvPr>
            </p:nvSpPr>
            <p:spPr>
              <a:xfrm>
                <a:off x="342900" y="1049357"/>
                <a:ext cx="8534400" cy="4759285"/>
              </a:xfrm>
            </p:spPr>
            <p:txBody>
              <a:bodyPr/>
              <a:lstStyle/>
              <a:p>
                <a:r>
                  <a:rPr lang="en-US" sz="1800" dirty="0"/>
                  <a:t>Determines amount of ramp sharing between Base Point(energy) and Reg-Up Award.</a:t>
                </a:r>
              </a:p>
              <a:p>
                <a:r>
                  <a:rPr lang="en-US" sz="1800" dirty="0"/>
                  <a:t>Used in HDL constraint to ensure energy and Reg-Up awards are feasible most of time but recognizes that it’s rare for a Resource be fully ramped up for both energy and Reg-Up simultaneously</a:t>
                </a:r>
              </a:p>
              <a:p>
                <a:pPr marL="0" indent="0">
                  <a:buNone/>
                </a:pPr>
                <a:endParaRPr lang="en-US" sz="1800" i="1" dirty="0"/>
              </a:p>
              <a:p>
                <a:pPr marL="0" indent="0">
                  <a:buNone/>
                </a:pPr>
                <a14:m>
                  <m:oMathPara xmlns:m="http://schemas.openxmlformats.org/officeDocument/2006/math">
                    <m:oMathParaPr>
                      <m:jc m:val="centerGroup"/>
                    </m:oMathParaPr>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𝐻𝐷𝐿</m:t>
                          </m:r>
                        </m:e>
                        <m:sub>
                          <m:r>
                            <a:rPr lang="en-US" sz="1800" i="1">
                              <a:latin typeface="Cambria Math" panose="02040503050406030204" pitchFamily="18" charset="0"/>
                            </a:rPr>
                            <m:t>𝑖</m:t>
                          </m:r>
                        </m:sub>
                      </m:sSub>
                      <m:r>
                        <a:rPr lang="en-US" sz="1800" i="1">
                          <a:latin typeface="Cambria Math" panose="02040503050406030204" pitchFamily="18" charset="0"/>
                        </a:rPr>
                        <m:t>−</m:t>
                      </m:r>
                      <m:sSubSup>
                        <m:sSubSupPr>
                          <m:ctrlPr>
                            <a:rPr lang="en-US" sz="1800" i="1">
                              <a:latin typeface="Cambria Math" panose="02040503050406030204" pitchFamily="18" charset="0"/>
                            </a:rPr>
                          </m:ctrlPr>
                        </m:sSubSupPr>
                        <m:e>
                          <m:r>
                            <a:rPr lang="en-US" sz="1800" i="1">
                              <a:latin typeface="Cambria Math" panose="02040503050406030204" pitchFamily="18" charset="0"/>
                            </a:rPr>
                            <m:t>𝑀𝑊</m:t>
                          </m:r>
                        </m:e>
                        <m:sub>
                          <m:r>
                            <a:rPr lang="en-US" sz="1800" i="1">
                              <a:latin typeface="Cambria Math" panose="02040503050406030204" pitchFamily="18" charset="0"/>
                            </a:rPr>
                            <m:t>𝑖</m:t>
                          </m:r>
                        </m:sub>
                        <m:sup>
                          <m:r>
                            <a:rPr lang="en-US" sz="1800" i="1">
                              <a:latin typeface="Cambria Math" panose="02040503050406030204" pitchFamily="18" charset="0"/>
                            </a:rPr>
                            <m:t>𝐸𝑛𝑒𝑟𝑔𝑦𝑂𝑓𝑓𝑒𝑟𝐴𝑤𝑎𝑟𝑑</m:t>
                          </m:r>
                        </m:sup>
                      </m:sSubSup>
                      <m:r>
                        <a:rPr lang="en-US" sz="1800" i="1">
                          <a:latin typeface="Cambria Math" panose="02040503050406030204" pitchFamily="18" charset="0"/>
                        </a:rPr>
                        <m:t>−</m:t>
                      </m:r>
                      <m:sSubSup>
                        <m:sSubSupPr>
                          <m:ctrlPr>
                            <a:rPr lang="en-US" sz="1800" i="1">
                              <a:latin typeface="Cambria Math" panose="02040503050406030204" pitchFamily="18" charset="0"/>
                            </a:rPr>
                          </m:ctrlPr>
                        </m:sSubSupPr>
                        <m:e>
                          <m:r>
                            <a:rPr lang="en-US" sz="1800" i="1">
                              <a:latin typeface="Cambria Math" panose="02040503050406030204" pitchFamily="18" charset="0"/>
                            </a:rPr>
                            <m:t>𝑆𝑐𝑎𝑙𝑖𝑛𝑔𝐹𝑎𝑐𝑡𝑜𝑟𝑈𝑝</m:t>
                          </m:r>
                          <m:r>
                            <a:rPr lang="en-US" sz="1800" i="1">
                              <a:latin typeface="Cambria Math" panose="02040503050406030204" pitchFamily="18" charset="0"/>
                            </a:rPr>
                            <m:t>×</m:t>
                          </m:r>
                          <m:r>
                            <a:rPr lang="en-US" sz="1800" i="1">
                              <a:latin typeface="Cambria Math" panose="02040503050406030204" pitchFamily="18" charset="0"/>
                            </a:rPr>
                            <m:t>𝑀𝑊</m:t>
                          </m:r>
                        </m:e>
                        <m:sub>
                          <m:r>
                            <a:rPr lang="en-US" sz="1800" i="1">
                              <a:latin typeface="Cambria Math" panose="02040503050406030204" pitchFamily="18" charset="0"/>
                            </a:rPr>
                            <m:t>𝑖</m:t>
                          </m:r>
                        </m:sub>
                        <m:sup>
                          <m:r>
                            <a:rPr lang="en-US" sz="1800" i="1">
                              <a:latin typeface="Cambria Math" panose="02040503050406030204" pitchFamily="18" charset="0"/>
                            </a:rPr>
                            <m:t>𝑅𝑒𝑔𝑈𝑝𝐴𝑤𝑎𝑟𝑑</m:t>
                          </m:r>
                        </m:sup>
                      </m:sSubSup>
                      <m:r>
                        <a:rPr lang="en-US" sz="1800" i="1">
                          <a:latin typeface="Cambria Math" panose="02040503050406030204" pitchFamily="18" charset="0"/>
                        </a:rPr>
                        <m:t> ≥0</m:t>
                      </m:r>
                    </m:oMath>
                  </m:oMathPara>
                </a14:m>
                <a:endParaRPr lang="en-US" sz="1800" dirty="0"/>
              </a:p>
              <a:p>
                <a:pPr marL="0" indent="0">
                  <a:buNone/>
                </a:pPr>
                <a:endParaRPr lang="en-US" sz="1800" i="1" dirty="0"/>
              </a:p>
              <a:p>
                <a:endParaRPr lang="en-US" sz="1800" dirty="0"/>
              </a:p>
              <a:p>
                <a:endParaRPr lang="en-US" sz="1800" dirty="0"/>
              </a:p>
              <a:p>
                <a:endParaRPr lang="en-US" sz="1800" dirty="0"/>
              </a:p>
              <a:p>
                <a:endParaRPr lang="en-US" sz="1800" dirty="0"/>
              </a:p>
            </p:txBody>
          </p:sp>
        </mc:Choice>
        <mc:Fallback xmlns="">
          <p:sp>
            <p:nvSpPr>
              <p:cNvPr id="19" name="Content Placeholder 18"/>
              <p:cNvSpPr>
                <a:spLocks noGrp="1" noRot="1" noChangeAspect="1" noMove="1" noResize="1" noEditPoints="1" noAdjustHandles="1" noChangeArrowheads="1" noChangeShapeType="1" noTextEdit="1"/>
              </p:cNvSpPr>
              <p:nvPr>
                <p:ph idx="1"/>
              </p:nvPr>
            </p:nvSpPr>
            <p:spPr>
              <a:xfrm>
                <a:off x="342900" y="1049357"/>
                <a:ext cx="8534400" cy="4759285"/>
              </a:xfrm>
              <a:blipFill>
                <a:blip r:embed="rId2"/>
                <a:stretch>
                  <a:fillRect l="-429" t="-640"/>
                </a:stretch>
              </a:blipFill>
            </p:spPr>
            <p:txBody>
              <a:bodyPr/>
              <a:lstStyle/>
              <a:p>
                <a:r>
                  <a:rPr lang="en-US">
                    <a:noFill/>
                  </a:rPr>
                  <a:t> </a:t>
                </a:r>
              </a:p>
            </p:txBody>
          </p:sp>
        </mc:Fallback>
      </mc:AlternateContent>
      <p:grpSp>
        <p:nvGrpSpPr>
          <p:cNvPr id="34" name="Group 33"/>
          <p:cNvGrpSpPr/>
          <p:nvPr/>
        </p:nvGrpSpPr>
        <p:grpSpPr>
          <a:xfrm>
            <a:off x="1371600" y="3441715"/>
            <a:ext cx="6120680" cy="2959085"/>
            <a:chOff x="0" y="-95250"/>
            <a:chExt cx="4210050" cy="1200150"/>
          </a:xfrm>
        </p:grpSpPr>
        <mc:AlternateContent xmlns:mc="http://schemas.openxmlformats.org/markup-compatibility/2006" xmlns:a14="http://schemas.microsoft.com/office/drawing/2010/main">
          <mc:Choice Requires="a14">
            <p:sp>
              <p:nvSpPr>
                <p:cNvPr id="35" name="Text Box 2"/>
                <p:cNvSpPr txBox="1">
                  <a:spLocks noChangeArrowheads="1"/>
                </p:cNvSpPr>
                <p:nvPr/>
              </p:nvSpPr>
              <p:spPr bwMode="auto">
                <a:xfrm>
                  <a:off x="1485900" y="-95250"/>
                  <a:ext cx="1562100" cy="390525"/>
                </a:xfrm>
                <a:prstGeom prst="rect">
                  <a:avLst/>
                </a:prstGeom>
                <a:solidFill>
                  <a:srgbClr val="FFFFFF"/>
                </a:solidFill>
                <a:ln w="9525">
                  <a:noFill/>
                  <a:miter lim="800000"/>
                  <a:headEnd/>
                  <a:tailEnd/>
                </a:ln>
              </p:spPr>
              <p:txBody>
                <a:bodyPr rot="0" vert="horz" wrap="square" lIns="0" tIns="0" rIns="0" bIns="0" anchor="ctr" anchorCtr="0">
                  <a:noAutofit/>
                </a:bodyPr>
                <a:lstStyle/>
                <a:p>
                  <a:pPr marL="0" marR="0">
                    <a:lnSpc>
                      <a:spcPct val="107000"/>
                    </a:lnSpc>
                    <a:spcBef>
                      <a:spcPts val="0"/>
                    </a:spcBef>
                    <a:spcAft>
                      <a:spcPts val="800"/>
                    </a:spcAft>
                  </a:pPr>
                  <a14:m>
                    <m:oMathPara xmlns:m="http://schemas.openxmlformats.org/officeDocument/2006/math">
                      <m:oMathParaPr>
                        <m:jc m:val="centerGroup"/>
                      </m:oMathParaPr>
                      <m:oMath xmlns:m="http://schemas.openxmlformats.org/officeDocument/2006/math">
                        <m:sSubSup>
                          <m:sSubSup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i="1">
                                <a:effectLst/>
                                <a:latin typeface="Cambria Math" panose="02040503050406030204" pitchFamily="18" charset="0"/>
                                <a:ea typeface="Calibri" panose="020F0502020204030204" pitchFamily="34" charset="0"/>
                                <a:cs typeface="Times New Roman" panose="02020603050405020304" pitchFamily="18" charset="0"/>
                              </a:rPr>
                              <m:t>𝑀𝑊</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m:t>
                            </m:r>
                          </m:sub>
                          <m:sup>
                            <m:r>
                              <a:rPr lang="en-US" i="1">
                                <a:effectLst/>
                                <a:latin typeface="Cambria Math" panose="02040503050406030204" pitchFamily="18" charset="0"/>
                                <a:ea typeface="Calibri" panose="020F0502020204030204" pitchFamily="34" charset="0"/>
                                <a:cs typeface="Times New Roman" panose="02020603050405020304" pitchFamily="18" charset="0"/>
                              </a:rPr>
                              <m:t>𝑅𝑒𝑔𝑈𝑝𝐴𝑤𝑎𝑟𝑑</m:t>
                            </m:r>
                          </m:sup>
                        </m:sSubSup>
                      </m:oMath>
                    </m:oMathPara>
                  </a14:m>
                  <a:endParaRPr lang="en-US">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35" name="Text Box 2"/>
                <p:cNvSpPr txBox="1">
                  <a:spLocks noRot="1" noChangeAspect="1" noMove="1" noResize="1" noEditPoints="1" noAdjustHandles="1" noChangeArrowheads="1" noChangeShapeType="1" noTextEdit="1"/>
                </p:cNvSpPr>
                <p:nvPr/>
              </p:nvSpPr>
              <p:spPr bwMode="auto">
                <a:xfrm>
                  <a:off x="1485900" y="-95250"/>
                  <a:ext cx="1562100" cy="390525"/>
                </a:xfrm>
                <a:prstGeom prst="rect">
                  <a:avLst/>
                </a:prstGeom>
                <a:blipFill rotWithShape="0">
                  <a:blip r:embed="rId4"/>
                  <a:stretch>
                    <a:fillRect/>
                  </a:stretch>
                </a:blipFill>
                <a:ln w="9525">
                  <a:noFill/>
                  <a:miter lim="800000"/>
                  <a:headEnd/>
                  <a:tailEnd/>
                </a:ln>
              </p:spPr>
              <p:txBody>
                <a:bodyPr/>
                <a:lstStyle/>
                <a:p>
                  <a:r>
                    <a:rPr lang="en-US">
                      <a:noFill/>
                    </a:rPr>
                    <a:t> </a:t>
                  </a:r>
                </a:p>
              </p:txBody>
            </p:sp>
          </mc:Fallback>
        </mc:AlternateContent>
        <p:grpSp>
          <p:nvGrpSpPr>
            <p:cNvPr id="36" name="Group 35"/>
            <p:cNvGrpSpPr/>
            <p:nvPr/>
          </p:nvGrpSpPr>
          <p:grpSpPr>
            <a:xfrm>
              <a:off x="0" y="295275"/>
              <a:ext cx="4210050" cy="809625"/>
              <a:chOff x="0" y="0"/>
              <a:chExt cx="4210050" cy="809625"/>
            </a:xfrm>
          </p:grpSpPr>
          <p:cxnSp>
            <p:nvCxnSpPr>
              <p:cNvPr id="41" name="Straight Connector 40"/>
              <p:cNvCxnSpPr/>
              <p:nvPr/>
            </p:nvCxnSpPr>
            <p:spPr>
              <a:xfrm flipV="1">
                <a:off x="0" y="180975"/>
                <a:ext cx="4210050" cy="95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38150" y="0"/>
                <a:ext cx="0" cy="3905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866775" y="0"/>
                <a:ext cx="0" cy="3905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009775" y="0"/>
                <a:ext cx="0" cy="3905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019425" y="0"/>
                <a:ext cx="0" cy="3905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3752850" y="0"/>
                <a:ext cx="0" cy="39052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9" name="Text Box 2"/>
              <p:cNvSpPr txBox="1">
                <a:spLocks noChangeArrowheads="1"/>
              </p:cNvSpPr>
              <p:nvPr/>
            </p:nvSpPr>
            <p:spPr bwMode="auto">
              <a:xfrm>
                <a:off x="342900" y="409575"/>
                <a:ext cx="228600" cy="152400"/>
              </a:xfrm>
              <a:prstGeom prst="rect">
                <a:avLst/>
              </a:prstGeom>
              <a:solidFill>
                <a:srgbClr val="FFFFFF"/>
              </a:solidFill>
              <a:ln w="9525">
                <a:noFill/>
                <a:miter lim="800000"/>
                <a:headEnd/>
                <a:tailEnd/>
              </a:ln>
            </p:spPr>
            <p:txBody>
              <a:bodyPr rot="0" vert="horz" wrap="square" lIns="0" tIns="0" rIns="0" bIns="0" anchor="ctr" anchorCtr="0">
                <a:noAutofit/>
              </a:bodyPr>
              <a:lstStyle/>
              <a:p>
                <a:pPr marL="0" marR="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LSL</a:t>
                </a:r>
              </a:p>
            </p:txBody>
          </p:sp>
          <p:sp>
            <p:nvSpPr>
              <p:cNvPr id="50" name="Text Box 2"/>
              <p:cNvSpPr txBox="1">
                <a:spLocks noChangeArrowheads="1"/>
              </p:cNvSpPr>
              <p:nvPr/>
            </p:nvSpPr>
            <p:spPr bwMode="auto">
              <a:xfrm>
                <a:off x="790575" y="409575"/>
                <a:ext cx="266700" cy="152400"/>
              </a:xfrm>
              <a:prstGeom prst="rect">
                <a:avLst/>
              </a:prstGeom>
              <a:solidFill>
                <a:srgbClr val="FFFFFF"/>
              </a:solidFill>
              <a:ln w="9525">
                <a:noFill/>
                <a:miter lim="800000"/>
                <a:headEnd/>
                <a:tailEnd/>
              </a:ln>
            </p:spPr>
            <p:txBody>
              <a:bodyPr rot="0" vert="horz" wrap="square" lIns="0" tIns="0" rIns="0" bIns="0" anchor="ctr" anchorCtr="0">
                <a:noAutofit/>
              </a:bodyPr>
              <a:lstStyle/>
              <a:p>
                <a:pPr marL="0" marR="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LDL</a:t>
                </a:r>
              </a:p>
            </p:txBody>
          </p:sp>
          <p:sp>
            <p:nvSpPr>
              <p:cNvPr id="51" name="Text Box 2"/>
              <p:cNvSpPr txBox="1">
                <a:spLocks noChangeArrowheads="1"/>
              </p:cNvSpPr>
              <p:nvPr/>
            </p:nvSpPr>
            <p:spPr bwMode="auto">
              <a:xfrm>
                <a:off x="2905125" y="419100"/>
                <a:ext cx="285750" cy="152400"/>
              </a:xfrm>
              <a:prstGeom prst="rect">
                <a:avLst/>
              </a:prstGeom>
              <a:solidFill>
                <a:srgbClr val="FFFFFF"/>
              </a:solidFill>
              <a:ln w="9525">
                <a:noFill/>
                <a:miter lim="800000"/>
                <a:headEnd/>
                <a:tailEnd/>
              </a:ln>
            </p:spPr>
            <p:txBody>
              <a:bodyPr rot="0" vert="horz" wrap="square" lIns="0" tIns="0" rIns="0" bIns="0" anchor="ctr" anchorCtr="0">
                <a:noAutofit/>
              </a:bodyPr>
              <a:lstStyle/>
              <a:p>
                <a:pPr marL="0" marR="0">
                  <a:lnSpc>
                    <a:spcPct val="107000"/>
                  </a:lnSpc>
                  <a:spcBef>
                    <a:spcPts val="0"/>
                  </a:spcBef>
                  <a:spcAft>
                    <a:spcPts val="800"/>
                  </a:spcAft>
                </a:pPr>
                <a:r>
                  <a:rPr lang="en-US">
                    <a:effectLst/>
                    <a:latin typeface="Calibri" panose="020F0502020204030204" pitchFamily="34" charset="0"/>
                    <a:ea typeface="Calibri" panose="020F0502020204030204" pitchFamily="34" charset="0"/>
                    <a:cs typeface="Times New Roman" panose="02020603050405020304" pitchFamily="18" charset="0"/>
                  </a:rPr>
                  <a:t>HDL</a:t>
                </a:r>
              </a:p>
            </p:txBody>
          </p:sp>
          <p:sp>
            <p:nvSpPr>
              <p:cNvPr id="52" name="Text Box 2"/>
              <p:cNvSpPr txBox="1">
                <a:spLocks noChangeArrowheads="1"/>
              </p:cNvSpPr>
              <p:nvPr/>
            </p:nvSpPr>
            <p:spPr bwMode="auto">
              <a:xfrm>
                <a:off x="3676650" y="390525"/>
                <a:ext cx="285750" cy="152400"/>
              </a:xfrm>
              <a:prstGeom prst="rect">
                <a:avLst/>
              </a:prstGeom>
              <a:solidFill>
                <a:srgbClr val="FFFFFF"/>
              </a:solidFill>
              <a:ln w="9525">
                <a:noFill/>
                <a:miter lim="800000"/>
                <a:headEnd/>
                <a:tailEnd/>
              </a:ln>
            </p:spPr>
            <p:txBody>
              <a:bodyPr rot="0" vert="horz" wrap="square" lIns="0" tIns="0" rIns="0" bIns="0" anchor="ctr" anchorCtr="0">
                <a:noAutofit/>
              </a:bodyPr>
              <a:lstStyle/>
              <a:p>
                <a:pPr marL="0" marR="0">
                  <a:lnSpc>
                    <a:spcPct val="107000"/>
                  </a:lnSpc>
                  <a:spcBef>
                    <a:spcPts val="0"/>
                  </a:spcBef>
                  <a:spcAft>
                    <a:spcPts val="800"/>
                  </a:spcAft>
                </a:pPr>
                <a:r>
                  <a:rPr lang="en-US">
                    <a:effectLst/>
                    <a:latin typeface="Calibri" panose="020F0502020204030204" pitchFamily="34" charset="0"/>
                    <a:ea typeface="Calibri" panose="020F0502020204030204" pitchFamily="34" charset="0"/>
                    <a:cs typeface="Times New Roman" panose="02020603050405020304" pitchFamily="18" charset="0"/>
                  </a:rPr>
                  <a:t>HSL</a:t>
                </a:r>
              </a:p>
            </p:txBody>
          </p:sp>
          <mc:AlternateContent xmlns:mc="http://schemas.openxmlformats.org/markup-compatibility/2006" xmlns:a14="http://schemas.microsoft.com/office/drawing/2010/main">
            <mc:Choice Requires="a14">
              <p:sp>
                <p:nvSpPr>
                  <p:cNvPr id="53" name="Text Box 2"/>
                  <p:cNvSpPr txBox="1">
                    <a:spLocks noChangeArrowheads="1"/>
                  </p:cNvSpPr>
                  <p:nvPr/>
                </p:nvSpPr>
                <p:spPr bwMode="auto">
                  <a:xfrm>
                    <a:off x="1276350" y="419100"/>
                    <a:ext cx="1562100" cy="390525"/>
                  </a:xfrm>
                  <a:prstGeom prst="rect">
                    <a:avLst/>
                  </a:prstGeom>
                  <a:solidFill>
                    <a:srgbClr val="FFFFFF"/>
                  </a:solidFill>
                  <a:ln w="9525">
                    <a:noFill/>
                    <a:miter lim="800000"/>
                    <a:headEnd/>
                    <a:tailEnd/>
                  </a:ln>
                </p:spPr>
                <p:txBody>
                  <a:bodyPr rot="0" vert="horz" wrap="square" lIns="0" tIns="0" rIns="0" bIns="0" anchor="ctr" anchorCtr="0">
                    <a:noAutofit/>
                  </a:bodyPr>
                  <a:lstStyle/>
                  <a:p>
                    <a:pPr marL="0" marR="0">
                      <a:lnSpc>
                        <a:spcPct val="107000"/>
                      </a:lnSpc>
                      <a:spcBef>
                        <a:spcPts val="0"/>
                      </a:spcBef>
                      <a:spcAft>
                        <a:spcPts val="800"/>
                      </a:spcAft>
                    </a:pPr>
                    <a14:m>
                      <m:oMathPara xmlns:m="http://schemas.openxmlformats.org/officeDocument/2006/math">
                        <m:oMathParaPr>
                          <m:jc m:val="centerGroup"/>
                        </m:oMathParaPr>
                        <m:oMath xmlns:m="http://schemas.openxmlformats.org/officeDocument/2006/math">
                          <m:sSubSup>
                            <m:sSubSup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i="1">
                                  <a:effectLst/>
                                  <a:latin typeface="Cambria Math" panose="02040503050406030204" pitchFamily="18" charset="0"/>
                                  <a:ea typeface="Calibri" panose="020F0502020204030204" pitchFamily="34" charset="0"/>
                                  <a:cs typeface="Times New Roman" panose="02020603050405020304" pitchFamily="18" charset="0"/>
                                </a:rPr>
                                <m:t>𝑀𝑊</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m:t>
                              </m:r>
                            </m:sub>
                            <m:sup>
                              <m:r>
                                <a:rPr lang="en-US" i="1">
                                  <a:effectLst/>
                                  <a:latin typeface="Cambria Math" panose="02040503050406030204" pitchFamily="18" charset="0"/>
                                  <a:ea typeface="Calibri" panose="020F0502020204030204" pitchFamily="34" charset="0"/>
                                  <a:cs typeface="Times New Roman" panose="02020603050405020304" pitchFamily="18" charset="0"/>
                                </a:rPr>
                                <m:t>𝐸𝑛𝑒𝑟𝑔𝑦𝑂𝑓𝑓𝑒𝑟𝐴𝑤𝑎𝑟𝑑</m:t>
                              </m:r>
                            </m:sup>
                          </m:sSubSup>
                        </m:oMath>
                      </m:oMathPara>
                    </a14:m>
                    <a:endParaRPr lang="en-US">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53" name="Text Box 2"/>
                  <p:cNvSpPr txBox="1">
                    <a:spLocks noRot="1" noChangeAspect="1" noMove="1" noResize="1" noEditPoints="1" noAdjustHandles="1" noChangeArrowheads="1" noChangeShapeType="1" noTextEdit="1"/>
                  </p:cNvSpPr>
                  <p:nvPr/>
                </p:nvSpPr>
                <p:spPr bwMode="auto">
                  <a:xfrm>
                    <a:off x="1276350" y="419100"/>
                    <a:ext cx="1562100" cy="390525"/>
                  </a:xfrm>
                  <a:prstGeom prst="rect">
                    <a:avLst/>
                  </a:prstGeom>
                  <a:blipFill rotWithShape="0">
                    <a:blip r:embed="rId5"/>
                    <a:stretch>
                      <a:fillRect/>
                    </a:stretch>
                  </a:blipFill>
                  <a:ln w="9525">
                    <a:noFill/>
                    <a:miter lim="800000"/>
                    <a:headEnd/>
                    <a:tailEnd/>
                  </a:ln>
                </p:spPr>
                <p:txBody>
                  <a:bodyPr/>
                  <a:lstStyle/>
                  <a:p>
                    <a:r>
                      <a:rPr lang="en-US">
                        <a:noFill/>
                      </a:rPr>
                      <a:t> </a:t>
                    </a:r>
                  </a:p>
                </p:txBody>
              </p:sp>
            </mc:Fallback>
          </mc:AlternateContent>
        </p:grpSp>
        <p:cxnSp>
          <p:nvCxnSpPr>
            <p:cNvPr id="37" name="Straight Arrow Connector 36"/>
            <p:cNvCxnSpPr/>
            <p:nvPr/>
          </p:nvCxnSpPr>
          <p:spPr>
            <a:xfrm flipV="1">
              <a:off x="1724025" y="476250"/>
              <a:ext cx="285750" cy="2095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cxnSpLocks/>
            </p:cNvCxnSpPr>
            <p:nvPr/>
          </p:nvCxnSpPr>
          <p:spPr>
            <a:xfrm>
              <a:off x="2009776" y="381000"/>
              <a:ext cx="6572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2667000" y="295275"/>
              <a:ext cx="0" cy="3905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2124075" y="95250"/>
              <a:ext cx="228600" cy="2857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95874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1500"/>
          </a:xfrm>
        </p:spPr>
        <p:txBody>
          <a:bodyPr/>
          <a:lstStyle/>
          <a:p>
            <a:r>
              <a:rPr lang="en-US" dirty="0"/>
              <a:t>Scaling Factor Down</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mc:AlternateContent xmlns:mc="http://schemas.openxmlformats.org/markup-compatibility/2006" xmlns:a14="http://schemas.microsoft.com/office/drawing/2010/main">
        <mc:Choice Requires="a14">
          <p:sp>
            <p:nvSpPr>
              <p:cNvPr id="19" name="Content Placeholder 18"/>
              <p:cNvSpPr>
                <a:spLocks noGrp="1"/>
              </p:cNvSpPr>
              <p:nvPr>
                <p:ph idx="1"/>
              </p:nvPr>
            </p:nvSpPr>
            <p:spPr/>
            <p:txBody>
              <a:bodyPr/>
              <a:lstStyle/>
              <a:p>
                <a:r>
                  <a:rPr lang="en-US" sz="1800" dirty="0"/>
                  <a:t>Determined the amount of ramp sharing between Base Point (energy) and Reg-Down Award</a:t>
                </a:r>
              </a:p>
              <a:p>
                <a:r>
                  <a:rPr lang="en-US" sz="1800" dirty="0"/>
                  <a:t>Used in LDL constraints to ensure energy and Reg-Down awards are feasible most of time but recognizes that it’s rare for a Resource be fully ramped down for both energy and Reg-Down simultaneously </a:t>
                </a:r>
              </a:p>
              <a:p>
                <a:pPr marL="0" indent="0">
                  <a:buNone/>
                </a:pPr>
                <a:endParaRPr lang="en-US" sz="1800" i="1" dirty="0"/>
              </a:p>
              <a:p>
                <a:pPr marL="0" indent="0">
                  <a:buNone/>
                </a:pPr>
                <a14:m>
                  <m:oMathPara xmlns:m="http://schemas.openxmlformats.org/officeDocument/2006/math">
                    <m:oMathParaPr>
                      <m:jc m:val="centerGroup"/>
                    </m:oMathParaPr>
                    <m:oMath xmlns:m="http://schemas.openxmlformats.org/officeDocument/2006/math">
                      <m:sSubSup>
                        <m:sSubSupPr>
                          <m:ctrlPr>
                            <a:rPr lang="en-US" sz="1800" i="1">
                              <a:latin typeface="Cambria Math" panose="02040503050406030204" pitchFamily="18" charset="0"/>
                            </a:rPr>
                          </m:ctrlPr>
                        </m:sSubSupPr>
                        <m:e>
                          <m:r>
                            <a:rPr lang="en-US" sz="1800" i="1">
                              <a:latin typeface="Cambria Math" panose="02040503050406030204" pitchFamily="18" charset="0"/>
                            </a:rPr>
                            <m:t>𝑀𝑊</m:t>
                          </m:r>
                        </m:e>
                        <m:sub>
                          <m:r>
                            <a:rPr lang="en-US" sz="1800" i="1">
                              <a:latin typeface="Cambria Math" panose="02040503050406030204" pitchFamily="18" charset="0"/>
                            </a:rPr>
                            <m:t>𝑖</m:t>
                          </m:r>
                        </m:sub>
                        <m:sup>
                          <m:r>
                            <a:rPr lang="en-US" sz="1800" i="1">
                              <a:latin typeface="Cambria Math" panose="02040503050406030204" pitchFamily="18" charset="0"/>
                            </a:rPr>
                            <m:t>𝐸𝑛𝑒𝑟𝑔𝑦𝑂𝑓𝑓𝑒𝑟𝐴𝑤𝑎𝑟𝑑</m:t>
                          </m:r>
                        </m:sup>
                      </m:sSubSup>
                      <m:r>
                        <a:rPr lang="en-US" sz="1800" i="1">
                          <a:latin typeface="Cambria Math" panose="02040503050406030204" pitchFamily="18" charset="0"/>
                        </a:rPr>
                        <m:t>−</m:t>
                      </m:r>
                      <m:sSubSup>
                        <m:sSubSupPr>
                          <m:ctrlPr>
                            <a:rPr lang="en-US" sz="1800" i="1">
                              <a:latin typeface="Cambria Math" panose="02040503050406030204" pitchFamily="18" charset="0"/>
                            </a:rPr>
                          </m:ctrlPr>
                        </m:sSubSupPr>
                        <m:e>
                          <m:r>
                            <a:rPr lang="en-US" sz="1800" i="1">
                              <a:latin typeface="Cambria Math" panose="02040503050406030204" pitchFamily="18" charset="0"/>
                            </a:rPr>
                            <m:t>𝑆𝑐𝑎𝑙𝑖𝑛𝑔𝐹𝑎𝑐𝑡𝑜𝑟𝐷𝑛</m:t>
                          </m:r>
                          <m:r>
                            <a:rPr lang="en-US" sz="1800" i="1">
                              <a:latin typeface="Cambria Math" panose="02040503050406030204" pitchFamily="18" charset="0"/>
                            </a:rPr>
                            <m:t>×</m:t>
                          </m:r>
                          <m:r>
                            <a:rPr lang="en-US" sz="1800" i="1">
                              <a:latin typeface="Cambria Math" panose="02040503050406030204" pitchFamily="18" charset="0"/>
                            </a:rPr>
                            <m:t>𝑀𝑊</m:t>
                          </m:r>
                        </m:e>
                        <m:sub>
                          <m:r>
                            <a:rPr lang="en-US" sz="1800" i="1">
                              <a:latin typeface="Cambria Math" panose="02040503050406030204" pitchFamily="18" charset="0"/>
                            </a:rPr>
                            <m:t>𝑖</m:t>
                          </m:r>
                        </m:sub>
                        <m:sup>
                          <m:r>
                            <a:rPr lang="en-US" sz="1800" i="1">
                              <a:latin typeface="Cambria Math" panose="02040503050406030204" pitchFamily="18" charset="0"/>
                            </a:rPr>
                            <m:t>𝑅𝑒𝑔𝐷𝑛𝐴𝑤𝑎𝑟𝑑</m:t>
                          </m:r>
                        </m:sup>
                      </m:sSubSup>
                      <m:r>
                        <a:rPr lang="en-US" sz="1800" i="1">
                          <a:latin typeface="Cambria Math" panose="02040503050406030204" pitchFamily="18" charset="0"/>
                        </a:rPr>
                        <m:t>−</m:t>
                      </m:r>
                      <m:sSub>
                        <m:sSubPr>
                          <m:ctrlPr>
                            <a:rPr lang="en-US" sz="1800" i="1">
                              <a:latin typeface="Cambria Math" panose="02040503050406030204" pitchFamily="18" charset="0"/>
                            </a:rPr>
                          </m:ctrlPr>
                        </m:sSubPr>
                        <m:e>
                          <m:r>
                            <a:rPr lang="en-US" sz="1800" i="1">
                              <a:latin typeface="Cambria Math" panose="02040503050406030204" pitchFamily="18" charset="0"/>
                            </a:rPr>
                            <m:t>𝐿𝐷𝐿</m:t>
                          </m:r>
                        </m:e>
                        <m:sub>
                          <m:r>
                            <a:rPr lang="en-US" sz="1800" i="1">
                              <a:latin typeface="Cambria Math" panose="02040503050406030204" pitchFamily="18" charset="0"/>
                            </a:rPr>
                            <m:t>𝑖</m:t>
                          </m:r>
                        </m:sub>
                      </m:sSub>
                      <m:r>
                        <a:rPr lang="en-US" sz="1800" i="1">
                          <a:latin typeface="Cambria Math" panose="02040503050406030204" pitchFamily="18" charset="0"/>
                        </a:rPr>
                        <m:t> ≥0</m:t>
                      </m:r>
                    </m:oMath>
                  </m:oMathPara>
                </a14:m>
                <a:endParaRPr lang="en-US" sz="1800" dirty="0"/>
              </a:p>
              <a:p>
                <a:pPr marL="0" indent="0">
                  <a:buNone/>
                </a:pPr>
                <a:endParaRPr lang="en-US" sz="1800" i="1" dirty="0"/>
              </a:p>
              <a:p>
                <a:pPr marL="0" indent="0">
                  <a:buNone/>
                </a:pPr>
                <a:endParaRPr lang="en-US" sz="1800" dirty="0"/>
              </a:p>
              <a:p>
                <a:endParaRPr lang="en-US" sz="1800" dirty="0"/>
              </a:p>
              <a:p>
                <a:endParaRPr lang="en-US" sz="1800" dirty="0"/>
              </a:p>
              <a:p>
                <a:endParaRPr lang="en-US" sz="1800" dirty="0"/>
              </a:p>
            </p:txBody>
          </p:sp>
        </mc:Choice>
        <mc:Fallback xmlns="">
          <p:sp>
            <p:nvSpPr>
              <p:cNvPr id="19" name="Content Placeholder 18"/>
              <p:cNvSpPr>
                <a:spLocks noGrp="1" noRot="1" noChangeAspect="1" noMove="1" noResize="1" noEditPoints="1" noAdjustHandles="1" noChangeArrowheads="1" noChangeShapeType="1" noTextEdit="1"/>
              </p:cNvSpPr>
              <p:nvPr>
                <p:ph idx="1"/>
              </p:nvPr>
            </p:nvSpPr>
            <p:spPr>
              <a:blipFill>
                <a:blip r:embed="rId2"/>
                <a:stretch>
                  <a:fillRect l="-429" t="-725"/>
                </a:stretch>
              </a:blipFill>
            </p:spPr>
            <p:txBody>
              <a:bodyPr/>
              <a:lstStyle/>
              <a:p>
                <a:r>
                  <a:rPr lang="en-US">
                    <a:noFill/>
                  </a:rPr>
                  <a:t> </a:t>
                </a:r>
              </a:p>
            </p:txBody>
          </p:sp>
        </mc:Fallback>
      </mc:AlternateContent>
      <p:grpSp>
        <p:nvGrpSpPr>
          <p:cNvPr id="17" name="Group 16"/>
          <p:cNvGrpSpPr/>
          <p:nvPr/>
        </p:nvGrpSpPr>
        <p:grpSpPr>
          <a:xfrm>
            <a:off x="1295400" y="3599099"/>
            <a:ext cx="6192688" cy="2192101"/>
            <a:chOff x="0" y="0"/>
            <a:chExt cx="4210050" cy="1104900"/>
          </a:xfrm>
        </p:grpSpPr>
        <mc:AlternateContent xmlns:mc="http://schemas.openxmlformats.org/markup-compatibility/2006" xmlns:a14="http://schemas.microsoft.com/office/drawing/2010/main">
          <mc:Choice Requires="a14">
            <p:sp>
              <p:nvSpPr>
                <p:cNvPr id="18" name="Text Box 2"/>
                <p:cNvSpPr txBox="1">
                  <a:spLocks noChangeArrowheads="1"/>
                </p:cNvSpPr>
                <p:nvPr/>
              </p:nvSpPr>
              <p:spPr bwMode="auto">
                <a:xfrm>
                  <a:off x="1228725" y="0"/>
                  <a:ext cx="1562100" cy="390525"/>
                </a:xfrm>
                <a:prstGeom prst="rect">
                  <a:avLst/>
                </a:prstGeom>
                <a:solidFill>
                  <a:srgbClr val="FFFFFF"/>
                </a:solidFill>
                <a:ln w="9525">
                  <a:noFill/>
                  <a:miter lim="800000"/>
                  <a:headEnd/>
                  <a:tailEnd/>
                </a:ln>
              </p:spPr>
              <p:txBody>
                <a:bodyPr rot="0" vert="horz" wrap="square" lIns="0" tIns="0" rIns="0" bIns="0" anchor="ctr" anchorCtr="0">
                  <a:noAutofit/>
                </a:bodyPr>
                <a:lstStyle/>
                <a:p>
                  <a:pPr marL="0" marR="0">
                    <a:lnSpc>
                      <a:spcPct val="107000"/>
                    </a:lnSpc>
                    <a:spcBef>
                      <a:spcPts val="0"/>
                    </a:spcBef>
                    <a:spcAft>
                      <a:spcPts val="800"/>
                    </a:spcAft>
                  </a:pPr>
                  <a14:m>
                    <m:oMathPara xmlns:m="http://schemas.openxmlformats.org/officeDocument/2006/math">
                      <m:oMathParaPr>
                        <m:jc m:val="centerGroup"/>
                      </m:oMathParaPr>
                      <m:oMath xmlns:m="http://schemas.openxmlformats.org/officeDocument/2006/math">
                        <m:sSubSup>
                          <m:sSubSup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i="1">
                                <a:effectLst/>
                                <a:latin typeface="Cambria Math" panose="02040503050406030204" pitchFamily="18" charset="0"/>
                                <a:ea typeface="Calibri" panose="020F0502020204030204" pitchFamily="34" charset="0"/>
                                <a:cs typeface="Times New Roman" panose="02020603050405020304" pitchFamily="18" charset="0"/>
                              </a:rPr>
                              <m:t>𝑀𝑊</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m:t>
                            </m:r>
                          </m:sub>
                          <m:sup>
                            <m:r>
                              <a:rPr lang="en-US" i="1">
                                <a:effectLst/>
                                <a:latin typeface="Cambria Math" panose="02040503050406030204" pitchFamily="18" charset="0"/>
                                <a:ea typeface="Calibri" panose="020F0502020204030204" pitchFamily="34" charset="0"/>
                                <a:cs typeface="Times New Roman" panose="02020603050405020304" pitchFamily="18" charset="0"/>
                              </a:rPr>
                              <m:t>𝑅𝑒𝑔𝐷𝑛𝐴𝑤𝑎𝑟𝑑</m:t>
                            </m:r>
                          </m:sup>
                        </m:sSubSup>
                      </m:oMath>
                    </m:oMathPara>
                  </a14:m>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18" name="Text Box 2"/>
                <p:cNvSpPr txBox="1">
                  <a:spLocks noRot="1" noChangeAspect="1" noMove="1" noResize="1" noEditPoints="1" noAdjustHandles="1" noChangeArrowheads="1" noChangeShapeType="1" noTextEdit="1"/>
                </p:cNvSpPr>
                <p:nvPr/>
              </p:nvSpPr>
              <p:spPr bwMode="auto">
                <a:xfrm>
                  <a:off x="1228725" y="0"/>
                  <a:ext cx="1562100" cy="390525"/>
                </a:xfrm>
                <a:prstGeom prst="rect">
                  <a:avLst/>
                </a:prstGeom>
                <a:blipFill rotWithShape="0">
                  <a:blip r:embed="rId4"/>
                  <a:stretch>
                    <a:fillRect/>
                  </a:stretch>
                </a:blipFill>
                <a:ln w="9525">
                  <a:noFill/>
                  <a:miter lim="800000"/>
                  <a:headEnd/>
                  <a:tailEnd/>
                </a:ln>
              </p:spPr>
              <p:txBody>
                <a:bodyPr/>
                <a:lstStyle/>
                <a:p>
                  <a:r>
                    <a:rPr lang="en-US">
                      <a:noFill/>
                    </a:rPr>
                    <a:t> </a:t>
                  </a:r>
                </a:p>
              </p:txBody>
            </p:sp>
          </mc:Fallback>
        </mc:AlternateContent>
        <p:grpSp>
          <p:nvGrpSpPr>
            <p:cNvPr id="20" name="Group 19"/>
            <p:cNvGrpSpPr/>
            <p:nvPr/>
          </p:nvGrpSpPr>
          <p:grpSpPr>
            <a:xfrm>
              <a:off x="0" y="295275"/>
              <a:ext cx="4210050" cy="809625"/>
              <a:chOff x="0" y="0"/>
              <a:chExt cx="4210050" cy="809625"/>
            </a:xfrm>
          </p:grpSpPr>
          <p:cxnSp>
            <p:nvCxnSpPr>
              <p:cNvPr id="25" name="Straight Connector 24"/>
              <p:cNvCxnSpPr/>
              <p:nvPr/>
            </p:nvCxnSpPr>
            <p:spPr>
              <a:xfrm flipV="1">
                <a:off x="0" y="180975"/>
                <a:ext cx="4210050" cy="95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38150" y="0"/>
                <a:ext cx="0" cy="3905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866775" y="0"/>
                <a:ext cx="0" cy="3905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009775" y="0"/>
                <a:ext cx="0" cy="3905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019425" y="0"/>
                <a:ext cx="0" cy="3905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752850" y="0"/>
                <a:ext cx="0" cy="39052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1" name="Text Box 2"/>
              <p:cNvSpPr txBox="1">
                <a:spLocks noChangeArrowheads="1"/>
              </p:cNvSpPr>
              <p:nvPr/>
            </p:nvSpPr>
            <p:spPr bwMode="auto">
              <a:xfrm>
                <a:off x="342900" y="409575"/>
                <a:ext cx="228600" cy="152400"/>
              </a:xfrm>
              <a:prstGeom prst="rect">
                <a:avLst/>
              </a:prstGeom>
              <a:solidFill>
                <a:srgbClr val="FFFFFF"/>
              </a:solidFill>
              <a:ln w="9525">
                <a:noFill/>
                <a:miter lim="800000"/>
                <a:headEnd/>
                <a:tailEnd/>
              </a:ln>
            </p:spPr>
            <p:txBody>
              <a:bodyPr rot="0" vert="horz" wrap="square" lIns="0" tIns="0" rIns="0" bIns="0" anchor="ctr" anchorCtr="0">
                <a:noAutofit/>
              </a:bodyPr>
              <a:lstStyle/>
              <a:p>
                <a:pPr marL="0" marR="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LSL</a:t>
                </a:r>
              </a:p>
            </p:txBody>
          </p:sp>
          <p:sp>
            <p:nvSpPr>
              <p:cNvPr id="32" name="Text Box 2"/>
              <p:cNvSpPr txBox="1">
                <a:spLocks noChangeArrowheads="1"/>
              </p:cNvSpPr>
              <p:nvPr/>
            </p:nvSpPr>
            <p:spPr bwMode="auto">
              <a:xfrm>
                <a:off x="790575" y="409575"/>
                <a:ext cx="228600" cy="152400"/>
              </a:xfrm>
              <a:prstGeom prst="rect">
                <a:avLst/>
              </a:prstGeom>
              <a:solidFill>
                <a:srgbClr val="FFFFFF"/>
              </a:solidFill>
              <a:ln w="9525">
                <a:noFill/>
                <a:miter lim="800000"/>
                <a:headEnd/>
                <a:tailEnd/>
              </a:ln>
            </p:spPr>
            <p:txBody>
              <a:bodyPr rot="0" vert="horz" wrap="square" lIns="0" tIns="0" rIns="0" bIns="0" anchor="ctr" anchorCtr="0">
                <a:noAutofit/>
              </a:bodyPr>
              <a:lstStyle/>
              <a:p>
                <a:pPr marL="0" marR="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LDL</a:t>
                </a:r>
              </a:p>
            </p:txBody>
          </p:sp>
          <p:sp>
            <p:nvSpPr>
              <p:cNvPr id="33" name="Text Box 2"/>
              <p:cNvSpPr txBox="1">
                <a:spLocks noChangeArrowheads="1"/>
              </p:cNvSpPr>
              <p:nvPr/>
            </p:nvSpPr>
            <p:spPr bwMode="auto">
              <a:xfrm>
                <a:off x="2905125" y="419100"/>
                <a:ext cx="285750" cy="152400"/>
              </a:xfrm>
              <a:prstGeom prst="rect">
                <a:avLst/>
              </a:prstGeom>
              <a:solidFill>
                <a:srgbClr val="FFFFFF"/>
              </a:solidFill>
              <a:ln w="9525">
                <a:noFill/>
                <a:miter lim="800000"/>
                <a:headEnd/>
                <a:tailEnd/>
              </a:ln>
            </p:spPr>
            <p:txBody>
              <a:bodyPr rot="0" vert="horz" wrap="square" lIns="0" tIns="0" rIns="0" bIns="0" anchor="ctr" anchorCtr="0">
                <a:noAutofit/>
              </a:bodyPr>
              <a:lstStyle/>
              <a:p>
                <a:pPr marL="0" marR="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HDL</a:t>
                </a:r>
              </a:p>
            </p:txBody>
          </p:sp>
          <p:sp>
            <p:nvSpPr>
              <p:cNvPr id="46" name="Text Box 2"/>
              <p:cNvSpPr txBox="1">
                <a:spLocks noChangeArrowheads="1"/>
              </p:cNvSpPr>
              <p:nvPr/>
            </p:nvSpPr>
            <p:spPr bwMode="auto">
              <a:xfrm>
                <a:off x="3676650" y="390525"/>
                <a:ext cx="285750" cy="152400"/>
              </a:xfrm>
              <a:prstGeom prst="rect">
                <a:avLst/>
              </a:prstGeom>
              <a:solidFill>
                <a:srgbClr val="FFFFFF"/>
              </a:solidFill>
              <a:ln w="9525">
                <a:noFill/>
                <a:miter lim="800000"/>
                <a:headEnd/>
                <a:tailEnd/>
              </a:ln>
            </p:spPr>
            <p:txBody>
              <a:bodyPr rot="0" vert="horz" wrap="square" lIns="0" tIns="0" rIns="0" bIns="0" anchor="ctr" anchorCtr="0">
                <a:noAutofit/>
              </a:bodyPr>
              <a:lstStyle/>
              <a:p>
                <a:pPr marL="0" marR="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HSL</a:t>
                </a:r>
              </a:p>
            </p:txBody>
          </p:sp>
          <mc:AlternateContent xmlns:mc="http://schemas.openxmlformats.org/markup-compatibility/2006" xmlns:a14="http://schemas.microsoft.com/office/drawing/2010/main">
            <mc:Choice Requires="a14">
              <p:sp>
                <p:nvSpPr>
                  <p:cNvPr id="47" name="Text Box 2"/>
                  <p:cNvSpPr txBox="1">
                    <a:spLocks noChangeArrowheads="1"/>
                  </p:cNvSpPr>
                  <p:nvPr/>
                </p:nvSpPr>
                <p:spPr bwMode="auto">
                  <a:xfrm>
                    <a:off x="1276350" y="419100"/>
                    <a:ext cx="1562100" cy="390525"/>
                  </a:xfrm>
                  <a:prstGeom prst="rect">
                    <a:avLst/>
                  </a:prstGeom>
                  <a:solidFill>
                    <a:srgbClr val="FFFFFF"/>
                  </a:solidFill>
                  <a:ln w="9525">
                    <a:noFill/>
                    <a:miter lim="800000"/>
                    <a:headEnd/>
                    <a:tailEnd/>
                  </a:ln>
                </p:spPr>
                <p:txBody>
                  <a:bodyPr rot="0" vert="horz" wrap="square" lIns="0" tIns="0" rIns="0" bIns="0" anchor="ctr" anchorCtr="0">
                    <a:noAutofit/>
                  </a:bodyPr>
                  <a:lstStyle/>
                  <a:p>
                    <a:pPr marL="0" marR="0">
                      <a:lnSpc>
                        <a:spcPct val="107000"/>
                      </a:lnSpc>
                      <a:spcBef>
                        <a:spcPts val="0"/>
                      </a:spcBef>
                      <a:spcAft>
                        <a:spcPts val="800"/>
                      </a:spcAft>
                    </a:pPr>
                    <a14:m>
                      <m:oMathPara xmlns:m="http://schemas.openxmlformats.org/officeDocument/2006/math">
                        <m:oMathParaPr>
                          <m:jc m:val="centerGroup"/>
                        </m:oMathParaPr>
                        <m:oMath xmlns:m="http://schemas.openxmlformats.org/officeDocument/2006/math">
                          <m:sSubSup>
                            <m:sSubSup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i="1">
                                  <a:effectLst/>
                                  <a:latin typeface="Cambria Math" panose="02040503050406030204" pitchFamily="18" charset="0"/>
                                  <a:ea typeface="Calibri" panose="020F0502020204030204" pitchFamily="34" charset="0"/>
                                  <a:cs typeface="Times New Roman" panose="02020603050405020304" pitchFamily="18" charset="0"/>
                                </a:rPr>
                                <m:t>𝑀𝑊</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m:t>
                              </m:r>
                            </m:sub>
                            <m:sup>
                              <m:r>
                                <a:rPr lang="en-US" i="1">
                                  <a:effectLst/>
                                  <a:latin typeface="Cambria Math" panose="02040503050406030204" pitchFamily="18" charset="0"/>
                                  <a:ea typeface="Calibri" panose="020F0502020204030204" pitchFamily="34" charset="0"/>
                                  <a:cs typeface="Times New Roman" panose="02020603050405020304" pitchFamily="18" charset="0"/>
                                </a:rPr>
                                <m:t>𝐸𝑛𝑒𝑟𝑔𝑦𝑂𝑓𝑓𝑒𝑟𝐴𝑤𝑎𝑟𝑑</m:t>
                              </m:r>
                            </m:sup>
                          </m:sSubSup>
                        </m:oMath>
                      </m:oMathPara>
                    </a14:m>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47" name="Text Box 2"/>
                  <p:cNvSpPr txBox="1">
                    <a:spLocks noRot="1" noChangeAspect="1" noMove="1" noResize="1" noEditPoints="1" noAdjustHandles="1" noChangeArrowheads="1" noChangeShapeType="1" noTextEdit="1"/>
                  </p:cNvSpPr>
                  <p:nvPr/>
                </p:nvSpPr>
                <p:spPr bwMode="auto">
                  <a:xfrm>
                    <a:off x="1276350" y="419100"/>
                    <a:ext cx="1562100" cy="390525"/>
                  </a:xfrm>
                  <a:prstGeom prst="rect">
                    <a:avLst/>
                  </a:prstGeom>
                  <a:blipFill rotWithShape="0">
                    <a:blip r:embed="rId5"/>
                    <a:stretch>
                      <a:fillRect/>
                    </a:stretch>
                  </a:blipFill>
                  <a:ln w="9525">
                    <a:noFill/>
                    <a:miter lim="800000"/>
                    <a:headEnd/>
                    <a:tailEnd/>
                  </a:ln>
                </p:spPr>
                <p:txBody>
                  <a:bodyPr/>
                  <a:lstStyle/>
                  <a:p>
                    <a:r>
                      <a:rPr lang="en-US">
                        <a:noFill/>
                      </a:rPr>
                      <a:t> </a:t>
                    </a:r>
                  </a:p>
                </p:txBody>
              </p:sp>
            </mc:Fallback>
          </mc:AlternateContent>
        </p:grpSp>
        <p:cxnSp>
          <p:nvCxnSpPr>
            <p:cNvPr id="21" name="Straight Arrow Connector 20"/>
            <p:cNvCxnSpPr/>
            <p:nvPr/>
          </p:nvCxnSpPr>
          <p:spPr>
            <a:xfrm flipV="1">
              <a:off x="1724025" y="476250"/>
              <a:ext cx="285750" cy="2095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1123950" y="381000"/>
              <a:ext cx="885825" cy="95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123950" y="304800"/>
              <a:ext cx="0" cy="3905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a:off x="1552575" y="190500"/>
              <a:ext cx="342900" cy="2000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84225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83AE389-01D0-8C23-3E4B-790B511DD38A}"/>
              </a:ext>
            </a:extLst>
          </p:cNvPr>
          <p:cNvSpPr>
            <a:spLocks noGrp="1"/>
          </p:cNvSpPr>
          <p:nvPr>
            <p:ph type="sldNum" sz="quarter" idx="11"/>
          </p:nvPr>
        </p:nvSpPr>
        <p:spPr/>
        <p:txBody>
          <a:bodyPr/>
          <a:lstStyle/>
          <a:p>
            <a:fld id="{1D93BD3E-1E9A-4970-A6F7-E7AC52762E0C}" type="slidenum">
              <a:rPr lang="en-US" smtClean="0"/>
              <a:pPr/>
              <a:t>6</a:t>
            </a:fld>
            <a:endParaRPr lang="en-US"/>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A4B76A0-67A5-055C-9B0B-C1E476DB1A2F}"/>
                  </a:ext>
                </a:extLst>
              </p:cNvPr>
              <p:cNvSpPr>
                <a:spLocks noGrp="1"/>
              </p:cNvSpPr>
              <p:nvPr>
                <p:ph sz="half" idx="1"/>
              </p:nvPr>
            </p:nvSpPr>
            <p:spPr>
              <a:xfrm>
                <a:off x="359122" y="802341"/>
                <a:ext cx="4114800" cy="4800600"/>
              </a:xfrm>
            </p:spPr>
            <p:txBody>
              <a:bodyPr/>
              <a:lstStyle/>
              <a:p>
                <a:pPr marL="0" indent="0">
                  <a:buNone/>
                </a:pPr>
                <a:r>
                  <a:rPr lang="en-US" sz="1800" u="sng" dirty="0">
                    <a:solidFill>
                      <a:schemeClr val="accent1"/>
                    </a:solidFill>
                  </a:rPr>
                  <a:t>What we do now:</a:t>
                </a:r>
              </a:p>
              <a:p>
                <a:pPr marL="0" indent="0">
                  <a:buNone/>
                </a:pPr>
                <a:r>
                  <a:rPr lang="en-US" sz="1400" dirty="0"/>
                  <a:t>ERCOT RLC calculates the SCED up and SCED down ramp rates(MW/Min) by subtracting the ramp rate required for regulation service from the normal ramp rate values. </a:t>
                </a:r>
              </a:p>
              <a:p>
                <a:pPr marL="0" indent="0">
                  <a:buNone/>
                </a:pPr>
                <a:endParaRPr lang="en-US" sz="1400" dirty="0"/>
              </a:p>
              <a:p>
                <a:pPr marL="0" indent="0">
                  <a:buNone/>
                </a:pPr>
                <a14:m>
                  <m:oMath xmlns:m="http://schemas.openxmlformats.org/officeDocument/2006/math">
                    <m:r>
                      <a:rPr lang="en-US" sz="1100" b="0" i="1" smtClean="0">
                        <a:latin typeface="Cambria Math" panose="02040503050406030204" pitchFamily="18" charset="0"/>
                      </a:rPr>
                      <m:t>𝑆𝑈𝑅𝐴𝑀𝑃</m:t>
                    </m:r>
                    <m:r>
                      <a:rPr lang="en-US" sz="1100" b="0" i="1" smtClean="0">
                        <a:latin typeface="Cambria Math" panose="02040503050406030204" pitchFamily="18" charset="0"/>
                      </a:rPr>
                      <m:t>=</m:t>
                    </m:r>
                    <m:r>
                      <a:rPr lang="en-US" sz="1100" b="0" i="1" smtClean="0">
                        <a:latin typeface="Cambria Math" panose="02040503050406030204" pitchFamily="18" charset="0"/>
                      </a:rPr>
                      <m:t>𝑁𝑈𝑅𝑅</m:t>
                    </m:r>
                    <m:r>
                      <a:rPr lang="en-US" sz="1100" b="0" i="1" smtClean="0">
                        <a:latin typeface="Cambria Math" panose="02040503050406030204" pitchFamily="18" charset="0"/>
                      </a:rPr>
                      <m:t> −</m:t>
                    </m:r>
                    <m:r>
                      <a:rPr lang="en-US" sz="1100" b="0" i="1" smtClean="0">
                        <a:latin typeface="Cambria Math" panose="02040503050406030204" pitchFamily="18" charset="0"/>
                      </a:rPr>
                      <m:t>𝑅𝑎𝑚𝑝</m:t>
                    </m:r>
                    <m:r>
                      <a:rPr lang="en-US" sz="1100" b="0" i="1" smtClean="0">
                        <a:latin typeface="Cambria Math" panose="02040503050406030204" pitchFamily="18" charset="0"/>
                      </a:rPr>
                      <m:t> </m:t>
                    </m:r>
                    <m:r>
                      <a:rPr lang="en-US" sz="1100" b="0" i="1" smtClean="0">
                        <a:latin typeface="Cambria Math" panose="02040503050406030204" pitchFamily="18" charset="0"/>
                      </a:rPr>
                      <m:t>𝑅𝑎𝑡𝑒</m:t>
                    </m:r>
                    <m:r>
                      <a:rPr lang="en-US" sz="1100" b="0" i="1" smtClean="0">
                        <a:latin typeface="Cambria Math" panose="02040503050406030204" pitchFamily="18" charset="0"/>
                      </a:rPr>
                      <m:t> </m:t>
                    </m:r>
                    <m:r>
                      <a:rPr lang="en-US" sz="1100" b="0" i="1" smtClean="0">
                        <a:latin typeface="Cambria Math" panose="02040503050406030204" pitchFamily="18" charset="0"/>
                      </a:rPr>
                      <m:t>𝑅𝑒𝑠𝑒𝑟𝑣𝑒𝑑</m:t>
                    </m:r>
                    <m:r>
                      <a:rPr lang="en-US" sz="1100" b="0" i="1" smtClean="0">
                        <a:latin typeface="Cambria Math" panose="02040503050406030204" pitchFamily="18" charset="0"/>
                      </a:rPr>
                      <m:t> </m:t>
                    </m:r>
                    <m:r>
                      <a:rPr lang="en-US" sz="1100" b="0" i="1" smtClean="0">
                        <a:latin typeface="Cambria Math" panose="02040503050406030204" pitchFamily="18" charset="0"/>
                      </a:rPr>
                      <m:t>𝑓𝑜𝑟</m:t>
                    </m:r>
                    <m:r>
                      <a:rPr lang="en-US" sz="1100" b="0" i="1" smtClean="0">
                        <a:latin typeface="Cambria Math" panose="02040503050406030204" pitchFamily="18" charset="0"/>
                      </a:rPr>
                      <m:t> </m:t>
                    </m:r>
                    <m:r>
                      <a:rPr lang="en-US" sz="1100" b="0" i="1" smtClean="0">
                        <a:latin typeface="Cambria Math" panose="02040503050406030204" pitchFamily="18" charset="0"/>
                      </a:rPr>
                      <m:t>𝑅𝑒𝑔</m:t>
                    </m:r>
                    <m:r>
                      <a:rPr lang="en-US" sz="1100" b="0" i="1" smtClean="0">
                        <a:latin typeface="Cambria Math" panose="02040503050406030204" pitchFamily="18" charset="0"/>
                      </a:rPr>
                      <m:t> </m:t>
                    </m:r>
                    <m:r>
                      <a:rPr lang="en-US" sz="1100" b="0" i="1" smtClean="0">
                        <a:latin typeface="Cambria Math" panose="02040503050406030204" pitchFamily="18" charset="0"/>
                      </a:rPr>
                      <m:t>𝑈</m:t>
                    </m:r>
                  </m:oMath>
                </a14:m>
                <a:r>
                  <a:rPr lang="en-US" sz="1100" b="0" i="1" dirty="0">
                    <a:latin typeface="Cambria Math" panose="02040503050406030204" pitchFamily="18" charset="0"/>
                  </a:rPr>
                  <a:t>p</a:t>
                </a:r>
              </a:p>
              <a:p>
                <a:pPr marL="0" indent="0">
                  <a:buNone/>
                </a:pPr>
                <a14:m>
                  <m:oMath xmlns:m="http://schemas.openxmlformats.org/officeDocument/2006/math">
                    <m:r>
                      <a:rPr lang="en-US" sz="1100" b="0" i="1" smtClean="0">
                        <a:latin typeface="Cambria Math" panose="02040503050406030204" pitchFamily="18" charset="0"/>
                      </a:rPr>
                      <m:t>𝑆𝐷𝑅𝐴𝑀𝑃</m:t>
                    </m:r>
                    <m:r>
                      <a:rPr lang="en-US" sz="1100" b="0" i="1" smtClean="0">
                        <a:latin typeface="Cambria Math" panose="02040503050406030204" pitchFamily="18" charset="0"/>
                      </a:rPr>
                      <m:t>=</m:t>
                    </m:r>
                    <m:r>
                      <a:rPr lang="en-US" sz="1100" b="0" i="1" smtClean="0">
                        <a:latin typeface="Cambria Math" panose="02040503050406030204" pitchFamily="18" charset="0"/>
                      </a:rPr>
                      <m:t>𝑁𝐷𝑅𝑅</m:t>
                    </m:r>
                    <m:r>
                      <a:rPr lang="en-US" sz="1100" b="0" i="1" smtClean="0">
                        <a:latin typeface="Cambria Math" panose="02040503050406030204" pitchFamily="18" charset="0"/>
                      </a:rPr>
                      <m:t> −</m:t>
                    </m:r>
                    <m:r>
                      <a:rPr lang="en-US" sz="1100" b="0" i="1" smtClean="0">
                        <a:latin typeface="Cambria Math" panose="02040503050406030204" pitchFamily="18" charset="0"/>
                      </a:rPr>
                      <m:t>𝑅𝑎𝑚𝑝</m:t>
                    </m:r>
                    <m:r>
                      <a:rPr lang="en-US" sz="1100" b="0" i="1" smtClean="0">
                        <a:latin typeface="Cambria Math" panose="02040503050406030204" pitchFamily="18" charset="0"/>
                      </a:rPr>
                      <m:t> </m:t>
                    </m:r>
                    <m:r>
                      <a:rPr lang="en-US" sz="1100" b="0" i="1" smtClean="0">
                        <a:latin typeface="Cambria Math" panose="02040503050406030204" pitchFamily="18" charset="0"/>
                      </a:rPr>
                      <m:t>𝑅𝑎𝑡𝑒</m:t>
                    </m:r>
                    <m:r>
                      <a:rPr lang="en-US" sz="1100" b="0" i="1" smtClean="0">
                        <a:latin typeface="Cambria Math" panose="02040503050406030204" pitchFamily="18" charset="0"/>
                      </a:rPr>
                      <m:t> </m:t>
                    </m:r>
                    <m:r>
                      <a:rPr lang="en-US" sz="1100" b="0" i="1" smtClean="0">
                        <a:latin typeface="Cambria Math" panose="02040503050406030204" pitchFamily="18" charset="0"/>
                      </a:rPr>
                      <m:t>𝑅𝑒𝑠𝑒𝑟𝑣𝑒𝑑</m:t>
                    </m:r>
                    <m:r>
                      <a:rPr lang="en-US" sz="1100" b="0" i="1" smtClean="0">
                        <a:latin typeface="Cambria Math" panose="02040503050406030204" pitchFamily="18" charset="0"/>
                      </a:rPr>
                      <m:t> </m:t>
                    </m:r>
                    <m:r>
                      <a:rPr lang="en-US" sz="1100" b="0" i="1" smtClean="0">
                        <a:latin typeface="Cambria Math" panose="02040503050406030204" pitchFamily="18" charset="0"/>
                      </a:rPr>
                      <m:t>𝑓𝑜𝑟</m:t>
                    </m:r>
                    <m:r>
                      <a:rPr lang="en-US" sz="1100" b="0" i="1" smtClean="0">
                        <a:latin typeface="Cambria Math" panose="02040503050406030204" pitchFamily="18" charset="0"/>
                      </a:rPr>
                      <m:t> </m:t>
                    </m:r>
                    <m:r>
                      <a:rPr lang="en-US" sz="1100" b="0" i="1" smtClean="0">
                        <a:latin typeface="Cambria Math" panose="02040503050406030204" pitchFamily="18" charset="0"/>
                      </a:rPr>
                      <m:t>𝑅𝑒𝑔</m:t>
                    </m:r>
                    <m:r>
                      <a:rPr lang="en-US" sz="1100" b="0" i="1" smtClean="0">
                        <a:latin typeface="Cambria Math" panose="02040503050406030204" pitchFamily="18" charset="0"/>
                      </a:rPr>
                      <m:t> </m:t>
                    </m:r>
                    <m:r>
                      <a:rPr lang="en-US" sz="1100" b="0" i="1" smtClean="0">
                        <a:latin typeface="Cambria Math" panose="02040503050406030204" pitchFamily="18" charset="0"/>
                      </a:rPr>
                      <m:t>𝐷𝑜𝑤𝑛</m:t>
                    </m:r>
                  </m:oMath>
                </a14:m>
                <a:r>
                  <a:rPr lang="en-US" sz="1100" dirty="0"/>
                  <a:t>        </a:t>
                </a:r>
                <a14:m>
                  <m:oMath xmlns:m="http://schemas.openxmlformats.org/officeDocument/2006/math">
                    <m:r>
                      <a:rPr lang="en-US" sz="1100" i="1">
                        <a:latin typeface="Cambria Math" panose="02040503050406030204" pitchFamily="18" charset="0"/>
                      </a:rPr>
                      <m:t>𝑅𝑎𝑚𝑝</m:t>
                    </m:r>
                    <m:r>
                      <a:rPr lang="en-US" sz="1100" i="1">
                        <a:latin typeface="Cambria Math" panose="02040503050406030204" pitchFamily="18" charset="0"/>
                      </a:rPr>
                      <m:t> </m:t>
                    </m:r>
                    <m:r>
                      <a:rPr lang="en-US" sz="1100" i="1">
                        <a:latin typeface="Cambria Math" panose="02040503050406030204" pitchFamily="18" charset="0"/>
                      </a:rPr>
                      <m:t>𝑅𝑎𝑡𝑒</m:t>
                    </m:r>
                    <m:r>
                      <a:rPr lang="en-US" sz="1100" b="0" i="1" smtClean="0">
                        <a:latin typeface="Cambria Math" panose="02040503050406030204" pitchFamily="18" charset="0"/>
                      </a:rPr>
                      <m:t> (</m:t>
                    </m:r>
                    <m:f>
                      <m:fPr>
                        <m:ctrlPr>
                          <a:rPr lang="en-US" sz="1100" b="0" i="1" smtClean="0">
                            <a:latin typeface="Cambria Math" panose="02040503050406030204" pitchFamily="18" charset="0"/>
                          </a:rPr>
                        </m:ctrlPr>
                      </m:fPr>
                      <m:num>
                        <m:r>
                          <a:rPr lang="en-US" sz="1100" b="0" i="1" smtClean="0">
                            <a:latin typeface="Cambria Math" panose="02040503050406030204" pitchFamily="18" charset="0"/>
                          </a:rPr>
                          <m:t>𝑀𝑊</m:t>
                        </m:r>
                      </m:num>
                      <m:den>
                        <m:r>
                          <a:rPr lang="en-US" sz="1100" b="0" i="1" smtClean="0">
                            <a:latin typeface="Cambria Math" panose="02040503050406030204" pitchFamily="18" charset="0"/>
                          </a:rPr>
                          <m:t>𝑀𝑖𝑛</m:t>
                        </m:r>
                      </m:den>
                    </m:f>
                    <m:r>
                      <a:rPr lang="en-US" sz="1100" b="0" i="1" smtClean="0">
                        <a:latin typeface="Cambria Math" panose="02040503050406030204" pitchFamily="18" charset="0"/>
                      </a:rPr>
                      <m:t>)</m:t>
                    </m:r>
                    <m:r>
                      <a:rPr lang="en-US" sz="1100" i="1">
                        <a:latin typeface="Cambria Math" panose="02040503050406030204" pitchFamily="18" charset="0"/>
                      </a:rPr>
                      <m:t> </m:t>
                    </m:r>
                    <m:r>
                      <a:rPr lang="en-US" sz="1100" i="1">
                        <a:latin typeface="Cambria Math" panose="02040503050406030204" pitchFamily="18" charset="0"/>
                      </a:rPr>
                      <m:t>𝑅𝑒𝑠𝑒𝑟𝑣𝑒𝑑</m:t>
                    </m:r>
                    <m:r>
                      <a:rPr lang="en-US" sz="1100" i="1">
                        <a:latin typeface="Cambria Math" panose="02040503050406030204" pitchFamily="18" charset="0"/>
                      </a:rPr>
                      <m:t> </m:t>
                    </m:r>
                    <m:r>
                      <a:rPr lang="en-US" sz="1100" i="1">
                        <a:latin typeface="Cambria Math" panose="02040503050406030204" pitchFamily="18" charset="0"/>
                      </a:rPr>
                      <m:t>𝑓𝑜𝑟</m:t>
                    </m:r>
                    <m:r>
                      <a:rPr lang="en-US" sz="1100" i="1">
                        <a:latin typeface="Cambria Math" panose="02040503050406030204" pitchFamily="18" charset="0"/>
                      </a:rPr>
                      <m:t> </m:t>
                    </m:r>
                    <m:r>
                      <a:rPr lang="en-US" sz="1100" i="1">
                        <a:latin typeface="Cambria Math" panose="02040503050406030204" pitchFamily="18" charset="0"/>
                      </a:rPr>
                      <m:t>𝑅𝑒𝑔</m:t>
                    </m:r>
                    <m:r>
                      <a:rPr lang="en-US" sz="1100" i="1">
                        <a:latin typeface="Cambria Math" panose="02040503050406030204" pitchFamily="18" charset="0"/>
                      </a:rPr>
                      <m:t> </m:t>
                    </m:r>
                    <m:r>
                      <a:rPr lang="en-US" sz="1100" i="1">
                        <a:latin typeface="Cambria Math" panose="02040503050406030204" pitchFamily="18" charset="0"/>
                      </a:rPr>
                      <m:t>𝑈</m:t>
                    </m:r>
                  </m:oMath>
                </a14:m>
                <a:r>
                  <a:rPr lang="en-US" sz="1100" i="1" dirty="0">
                    <a:latin typeface="Cambria Math" panose="02040503050406030204" pitchFamily="18" charset="0"/>
                  </a:rPr>
                  <a:t>p </a:t>
                </a:r>
                <a:r>
                  <a:rPr lang="en-US" sz="1100" dirty="0"/>
                  <a:t>=  </a:t>
                </a:r>
                <a14:m>
                  <m:oMath xmlns:m="http://schemas.openxmlformats.org/officeDocument/2006/math">
                    <m:d>
                      <m:dPr>
                        <m:ctrlPr>
                          <a:rPr lang="en-US" sz="1100" b="0" i="1" smtClean="0">
                            <a:latin typeface="Cambria Math" panose="02040503050406030204" pitchFamily="18" charset="0"/>
                          </a:rPr>
                        </m:ctrlPr>
                      </m:dPr>
                      <m:e>
                        <m:r>
                          <a:rPr lang="en-US" sz="1100" b="0" i="1" smtClean="0">
                            <a:latin typeface="Cambria Math" panose="02040503050406030204" pitchFamily="18" charset="0"/>
                          </a:rPr>
                          <m:t>1−</m:t>
                        </m:r>
                        <m:r>
                          <a:rPr lang="en-US" sz="1100" b="0" i="1" smtClean="0">
                            <a:latin typeface="Cambria Math" panose="02040503050406030204" pitchFamily="18" charset="0"/>
                          </a:rPr>
                          <m:t>𝑅𝐷𝑆𝐷𝐸𝑃𝐿𝑃</m:t>
                        </m:r>
                      </m:e>
                    </m:d>
                    <m:r>
                      <a:rPr lang="en-US" sz="1100" b="0" i="1" smtClean="0">
                        <a:latin typeface="Cambria Math" panose="02040503050406030204" pitchFamily="18" charset="0"/>
                      </a:rPr>
                      <m:t>∗(</m:t>
                    </m:r>
                    <m:f>
                      <m:fPr>
                        <m:ctrlPr>
                          <a:rPr lang="en-US" sz="1100" b="0" i="1" smtClean="0">
                            <a:latin typeface="Cambria Math" panose="02040503050406030204" pitchFamily="18" charset="0"/>
                          </a:rPr>
                        </m:ctrlPr>
                      </m:fPr>
                      <m:num>
                        <m:r>
                          <a:rPr lang="en-US" sz="1100" b="0" i="1" smtClean="0">
                            <a:latin typeface="Cambria Math" panose="02040503050406030204" pitchFamily="18" charset="0"/>
                          </a:rPr>
                          <m:t>𝑅𝑈𝑅𝑆</m:t>
                        </m:r>
                      </m:num>
                      <m:den>
                        <m:r>
                          <a:rPr lang="en-US" sz="1100" b="0" i="1" smtClean="0">
                            <a:latin typeface="Cambria Math" panose="02040503050406030204" pitchFamily="18" charset="0"/>
                          </a:rPr>
                          <m:t>5</m:t>
                        </m:r>
                      </m:den>
                    </m:f>
                    <m:r>
                      <a:rPr lang="en-US" sz="1100" b="0" i="1" smtClean="0">
                        <a:latin typeface="Cambria Math" panose="02040503050406030204" pitchFamily="18" charset="0"/>
                      </a:rPr>
                      <m:t>∗5/7)</m:t>
                    </m:r>
                  </m:oMath>
                </a14:m>
                <a:endParaRPr lang="en-US" sz="1100" dirty="0"/>
              </a:p>
              <a:p>
                <a:pPr marL="0" indent="0">
                  <a:buNone/>
                </a:pPr>
                <a14:m>
                  <m:oMath xmlns:m="http://schemas.openxmlformats.org/officeDocument/2006/math">
                    <m:r>
                      <a:rPr lang="en-US" sz="1100" i="1">
                        <a:latin typeface="Cambria Math" panose="02040503050406030204" pitchFamily="18" charset="0"/>
                      </a:rPr>
                      <m:t>𝑅𝑎𝑚𝑝</m:t>
                    </m:r>
                    <m:r>
                      <a:rPr lang="en-US" sz="1100" i="1">
                        <a:latin typeface="Cambria Math" panose="02040503050406030204" pitchFamily="18" charset="0"/>
                      </a:rPr>
                      <m:t> </m:t>
                    </m:r>
                    <m:r>
                      <a:rPr lang="en-US" sz="1100" i="1">
                        <a:latin typeface="Cambria Math" panose="02040503050406030204" pitchFamily="18" charset="0"/>
                      </a:rPr>
                      <m:t>𝑅𝑎𝑡𝑒</m:t>
                    </m:r>
                    <m:r>
                      <a:rPr lang="en-US" sz="1100" b="0" i="1" smtClean="0">
                        <a:latin typeface="Cambria Math" panose="02040503050406030204" pitchFamily="18" charset="0"/>
                      </a:rPr>
                      <m:t> (</m:t>
                    </m:r>
                    <m:f>
                      <m:fPr>
                        <m:ctrlPr>
                          <a:rPr lang="en-US" sz="1100" b="0" i="1" smtClean="0">
                            <a:latin typeface="Cambria Math" panose="02040503050406030204" pitchFamily="18" charset="0"/>
                          </a:rPr>
                        </m:ctrlPr>
                      </m:fPr>
                      <m:num>
                        <m:r>
                          <a:rPr lang="en-US" sz="1100" b="0" i="1" smtClean="0">
                            <a:latin typeface="Cambria Math" panose="02040503050406030204" pitchFamily="18" charset="0"/>
                          </a:rPr>
                          <m:t>𝑀𝑊</m:t>
                        </m:r>
                      </m:num>
                      <m:den>
                        <m:r>
                          <a:rPr lang="en-US" sz="1100" b="0" i="1" smtClean="0">
                            <a:latin typeface="Cambria Math" panose="02040503050406030204" pitchFamily="18" charset="0"/>
                          </a:rPr>
                          <m:t>𝑀𝑖𝑛</m:t>
                        </m:r>
                      </m:den>
                    </m:f>
                    <m:r>
                      <a:rPr lang="en-US" sz="1100" b="0" i="1" smtClean="0">
                        <a:latin typeface="Cambria Math" panose="02040503050406030204" pitchFamily="18" charset="0"/>
                      </a:rPr>
                      <m:t>)</m:t>
                    </m:r>
                    <m:r>
                      <a:rPr lang="en-US" sz="1100" i="1">
                        <a:latin typeface="Cambria Math" panose="02040503050406030204" pitchFamily="18" charset="0"/>
                      </a:rPr>
                      <m:t>𝑅𝑒𝑠𝑒𝑟𝑣𝑒𝑑</m:t>
                    </m:r>
                    <m:r>
                      <a:rPr lang="en-US" sz="1100" i="1">
                        <a:latin typeface="Cambria Math" panose="02040503050406030204" pitchFamily="18" charset="0"/>
                      </a:rPr>
                      <m:t> </m:t>
                    </m:r>
                    <m:r>
                      <a:rPr lang="en-US" sz="1100" i="1">
                        <a:latin typeface="Cambria Math" panose="02040503050406030204" pitchFamily="18" charset="0"/>
                      </a:rPr>
                      <m:t>𝑓𝑜𝑟</m:t>
                    </m:r>
                    <m:r>
                      <a:rPr lang="en-US" sz="1100" i="1">
                        <a:latin typeface="Cambria Math" panose="02040503050406030204" pitchFamily="18" charset="0"/>
                      </a:rPr>
                      <m:t> </m:t>
                    </m:r>
                    <m:r>
                      <a:rPr lang="en-US" sz="1100" i="1">
                        <a:latin typeface="Cambria Math" panose="02040503050406030204" pitchFamily="18" charset="0"/>
                      </a:rPr>
                      <m:t>𝑅𝑒𝑔</m:t>
                    </m:r>
                    <m:r>
                      <a:rPr lang="en-US" sz="1100" i="1">
                        <a:latin typeface="Cambria Math" panose="02040503050406030204" pitchFamily="18" charset="0"/>
                      </a:rPr>
                      <m:t> </m:t>
                    </m:r>
                    <m:r>
                      <a:rPr lang="en-US" sz="1100" i="1">
                        <a:latin typeface="Cambria Math" panose="02040503050406030204" pitchFamily="18" charset="0"/>
                      </a:rPr>
                      <m:t>𝐷𝑜𝑤𝑛</m:t>
                    </m:r>
                  </m:oMath>
                </a14:m>
                <a:r>
                  <a:rPr lang="en-US" sz="1100" dirty="0"/>
                  <a:t> = </a:t>
                </a:r>
                <a14:m>
                  <m:oMath xmlns:m="http://schemas.openxmlformats.org/officeDocument/2006/math">
                    <m:d>
                      <m:dPr>
                        <m:ctrlPr>
                          <a:rPr lang="en-US" sz="1100" b="0" i="1" smtClean="0">
                            <a:latin typeface="Cambria Math" panose="02040503050406030204" pitchFamily="18" charset="0"/>
                          </a:rPr>
                        </m:ctrlPr>
                      </m:dPr>
                      <m:e>
                        <m:r>
                          <a:rPr lang="en-US" sz="1100" b="0" i="1" smtClean="0">
                            <a:latin typeface="Cambria Math" panose="02040503050406030204" pitchFamily="18" charset="0"/>
                          </a:rPr>
                          <m:t>1−</m:t>
                        </m:r>
                        <m:r>
                          <a:rPr lang="en-US" sz="1100" b="0" i="1" smtClean="0">
                            <a:latin typeface="Cambria Math" panose="02040503050406030204" pitchFamily="18" charset="0"/>
                          </a:rPr>
                          <m:t>𝑅𝑈𝑆𝐷𝐸𝑃𝐿𝑃</m:t>
                        </m:r>
                      </m:e>
                    </m:d>
                    <m:r>
                      <a:rPr lang="en-US" sz="1100" b="0" i="1" smtClean="0">
                        <a:latin typeface="Cambria Math" panose="02040503050406030204" pitchFamily="18" charset="0"/>
                      </a:rPr>
                      <m:t>∗ (</m:t>
                    </m:r>
                    <m:f>
                      <m:fPr>
                        <m:ctrlPr>
                          <a:rPr lang="en-US" sz="1100" b="0" i="1" smtClean="0">
                            <a:latin typeface="Cambria Math" panose="02040503050406030204" pitchFamily="18" charset="0"/>
                          </a:rPr>
                        </m:ctrlPr>
                      </m:fPr>
                      <m:num>
                        <m:r>
                          <a:rPr lang="en-US" sz="1100" b="0" i="1" smtClean="0">
                            <a:latin typeface="Cambria Math" panose="02040503050406030204" pitchFamily="18" charset="0"/>
                          </a:rPr>
                          <m:t>𝑅𝐷𝑅𝑆</m:t>
                        </m:r>
                      </m:num>
                      <m:den>
                        <m:r>
                          <a:rPr lang="en-US" sz="1100" b="0" i="1" smtClean="0">
                            <a:latin typeface="Cambria Math" panose="02040503050406030204" pitchFamily="18" charset="0"/>
                          </a:rPr>
                          <m:t>5</m:t>
                        </m:r>
                      </m:den>
                    </m:f>
                    <m:r>
                      <a:rPr lang="en-US" sz="1100" b="0" i="1" smtClean="0">
                        <a:latin typeface="Cambria Math" panose="02040503050406030204" pitchFamily="18" charset="0"/>
                      </a:rPr>
                      <m:t>∗5/7)</m:t>
                    </m:r>
                  </m:oMath>
                </a14:m>
                <a:endParaRPr lang="en-US" sz="1100" dirty="0"/>
              </a:p>
              <a:p>
                <a:pPr marL="0" indent="0">
                  <a:buNone/>
                </a:pPr>
                <a:endParaRPr lang="en-US" sz="1100" dirty="0"/>
              </a:p>
              <a:p>
                <a:pPr marL="0" indent="0">
                  <a:buNone/>
                </a:pPr>
                <a:r>
                  <a:rPr lang="en-US" sz="1100" dirty="0"/>
                  <a:t>   were,</a:t>
                </a:r>
              </a:p>
              <a:p>
                <a:pPr marL="457200" marR="0" lvl="1" indent="0" algn="l" defTabSz="914400" rtl="0" eaLnBrk="1" fontAlgn="auto" latinLnBrk="0" hangingPunct="1">
                  <a:lnSpc>
                    <a:spcPct val="100000"/>
                  </a:lnSpc>
                  <a:spcBef>
                    <a:spcPct val="20000"/>
                  </a:spcBef>
                  <a:spcAft>
                    <a:spcPts val="0"/>
                  </a:spcAft>
                  <a:buClrTx/>
                  <a:buSzTx/>
                  <a:buNone/>
                  <a:tabLst/>
                  <a:defRPr/>
                </a:pPr>
                <a:r>
                  <a:rPr kumimoji="0" lang="en-US" sz="1100" b="0" i="1" u="none" strike="noStrike" kern="1200" cap="none" spc="0" normalizeH="0" baseline="0" noProof="0" dirty="0">
                    <a:ln>
                      <a:noFill/>
                    </a:ln>
                    <a:solidFill>
                      <a:srgbClr val="5B6770"/>
                    </a:solidFill>
                    <a:effectLst/>
                    <a:uLnTx/>
                    <a:uFillTx/>
                    <a:latin typeface="Arial" panose="020B0604020202020204"/>
                  </a:rPr>
                  <a:t>RDSDEPLP: Percentage of system-wide Reg-Down deployed by LFC.</a:t>
                </a:r>
              </a:p>
              <a:p>
                <a:pPr marL="457200" marR="0" lvl="1" indent="0" algn="l" defTabSz="914400" rtl="0" eaLnBrk="1" fontAlgn="auto" latinLnBrk="0" hangingPunct="1">
                  <a:lnSpc>
                    <a:spcPct val="100000"/>
                  </a:lnSpc>
                  <a:spcBef>
                    <a:spcPct val="20000"/>
                  </a:spcBef>
                  <a:spcAft>
                    <a:spcPts val="0"/>
                  </a:spcAft>
                  <a:buClrTx/>
                  <a:buSzTx/>
                  <a:buNone/>
                  <a:tabLst/>
                  <a:defRPr/>
                </a:pPr>
                <a:r>
                  <a:rPr kumimoji="0" lang="en-US" sz="1100" b="0" i="1" u="none" strike="noStrike" kern="1200" cap="none" spc="0" normalizeH="0" baseline="0" noProof="0" dirty="0">
                    <a:ln>
                      <a:noFill/>
                    </a:ln>
                    <a:solidFill>
                      <a:srgbClr val="5B6770"/>
                    </a:solidFill>
                    <a:effectLst/>
                    <a:uLnTx/>
                    <a:uFillTx/>
                    <a:latin typeface="Arial" panose="020B0604020202020204"/>
                  </a:rPr>
                  <a:t>RUSDEPLP: Percentage of system-wide Reg-Up deployed by LFC. </a:t>
                </a:r>
              </a:p>
              <a:p>
                <a:pPr marL="457200" marR="0" lvl="1" indent="0" algn="l" defTabSz="914400" rtl="0" eaLnBrk="1" fontAlgn="auto" latinLnBrk="0" hangingPunct="1">
                  <a:lnSpc>
                    <a:spcPct val="100000"/>
                  </a:lnSpc>
                  <a:spcBef>
                    <a:spcPct val="20000"/>
                  </a:spcBef>
                  <a:spcAft>
                    <a:spcPts val="0"/>
                  </a:spcAft>
                  <a:buClrTx/>
                  <a:buSzTx/>
                  <a:buNone/>
                  <a:tabLst/>
                  <a:defRPr/>
                </a:pPr>
                <a:r>
                  <a:rPr lang="en-US" sz="1100" i="1" dirty="0">
                    <a:solidFill>
                      <a:srgbClr val="5B6770"/>
                    </a:solidFill>
                    <a:latin typeface="Arial" panose="020B0604020202020204"/>
                  </a:rPr>
                  <a:t>5/7 is the fraction of Normal Ramp Rate reserved for Regulation Service in Real-time.</a:t>
                </a:r>
                <a:endParaRPr kumimoji="0" lang="en-US" sz="1100" b="0" i="1" u="none" strike="noStrike" kern="1200" cap="none" spc="0" normalizeH="0" baseline="0" noProof="0" dirty="0">
                  <a:ln>
                    <a:noFill/>
                  </a:ln>
                  <a:solidFill>
                    <a:srgbClr val="5B6770"/>
                  </a:solidFill>
                  <a:effectLst/>
                  <a:uLnTx/>
                  <a:uFillTx/>
                  <a:latin typeface="Arial" panose="020B0604020202020204"/>
                </a:endParaRPr>
              </a:p>
              <a:p>
                <a:endParaRPr lang="en-US" sz="1000" dirty="0"/>
              </a:p>
            </p:txBody>
          </p:sp>
        </mc:Choice>
        <mc:Fallback xmlns="">
          <p:sp>
            <p:nvSpPr>
              <p:cNvPr id="3" name="Content Placeholder 2">
                <a:extLst>
                  <a:ext uri="{FF2B5EF4-FFF2-40B4-BE49-F238E27FC236}">
                    <a16:creationId xmlns:a16="http://schemas.microsoft.com/office/drawing/2014/main" id="{FA4B76A0-67A5-055C-9B0B-C1E476DB1A2F}"/>
                  </a:ext>
                </a:extLst>
              </p:cNvPr>
              <p:cNvSpPr>
                <a:spLocks noGrp="1" noRot="1" noChangeAspect="1" noMove="1" noResize="1" noEditPoints="1" noAdjustHandles="1" noChangeArrowheads="1" noChangeShapeType="1" noTextEdit="1"/>
              </p:cNvSpPr>
              <p:nvPr>
                <p:ph sz="half" idx="1"/>
              </p:nvPr>
            </p:nvSpPr>
            <p:spPr>
              <a:xfrm>
                <a:off x="359122" y="802341"/>
                <a:ext cx="4114800" cy="4800600"/>
              </a:xfrm>
              <a:blipFill>
                <a:blip r:embed="rId3"/>
                <a:stretch>
                  <a:fillRect l="-1333" t="-76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Content Placeholder 3">
                <a:extLst>
                  <a:ext uri="{FF2B5EF4-FFF2-40B4-BE49-F238E27FC236}">
                    <a16:creationId xmlns:a16="http://schemas.microsoft.com/office/drawing/2014/main" id="{7C2E004B-069C-0A8C-2F4C-03BCA109BE76}"/>
                  </a:ext>
                </a:extLst>
              </p:cNvPr>
              <p:cNvSpPr>
                <a:spLocks noGrp="1"/>
              </p:cNvSpPr>
              <p:nvPr>
                <p:ph sz="half" idx="2"/>
              </p:nvPr>
            </p:nvSpPr>
            <p:spPr>
              <a:xfrm>
                <a:off x="4724399" y="770965"/>
                <a:ext cx="4114801" cy="4800600"/>
              </a:xfrm>
            </p:spPr>
            <p:txBody>
              <a:bodyPr/>
              <a:lstStyle/>
              <a:p>
                <a:pPr marL="0" indent="0">
                  <a:buNone/>
                </a:pPr>
                <a:r>
                  <a:rPr lang="en-US" sz="1800" u="sng" dirty="0">
                    <a:solidFill>
                      <a:schemeClr val="accent1"/>
                    </a:solidFill>
                  </a:rPr>
                  <a:t>In RTC</a:t>
                </a:r>
                <a:r>
                  <a:rPr lang="en-US" sz="1800" dirty="0">
                    <a:solidFill>
                      <a:schemeClr val="accent1"/>
                    </a:solidFill>
                  </a:rPr>
                  <a:t>:</a:t>
                </a:r>
              </a:p>
              <a:p>
                <a:r>
                  <a:rPr lang="en-US" sz="1400" dirty="0"/>
                  <a:t>While SURAMP/SDRAMP is being discontinued, the current approach to share ramp rate between energy and regulation can still be used to inform scaling factor for RTC.</a:t>
                </a:r>
              </a:p>
              <a:p>
                <a:r>
                  <a:rPr lang="en-US" sz="1400" dirty="0"/>
                  <a:t>Further, Regulation deployments will be zero, whenever new Basepoints and AS awards are issued. i.e., </a:t>
                </a:r>
                <a14:m>
                  <m:oMath xmlns:m="http://schemas.openxmlformats.org/officeDocument/2006/math">
                    <m:r>
                      <a:rPr lang="en-US" sz="1400" b="0" i="1" smtClean="0">
                        <a:solidFill>
                          <a:schemeClr val="tx2"/>
                        </a:solidFill>
                        <a:latin typeface="Cambria Math" panose="02040503050406030204" pitchFamily="18" charset="0"/>
                      </a:rPr>
                      <m:t>𝑅𝐷𝑆𝐷𝐸𝑃𝐿𝑃</m:t>
                    </m:r>
                    <m:r>
                      <a:rPr lang="en-US" sz="1400" b="0" i="1" smtClean="0">
                        <a:solidFill>
                          <a:schemeClr val="tx2"/>
                        </a:solidFill>
                        <a:latin typeface="Cambria Math" panose="02040503050406030204" pitchFamily="18" charset="0"/>
                      </a:rPr>
                      <m:t>=</m:t>
                    </m:r>
                    <m:r>
                      <a:rPr lang="en-US" sz="1400" b="0" i="1" smtClean="0">
                        <a:solidFill>
                          <a:schemeClr val="tx2"/>
                        </a:solidFill>
                        <a:latin typeface="Cambria Math" panose="02040503050406030204" pitchFamily="18" charset="0"/>
                      </a:rPr>
                      <m:t>𝑅𝑈𝑆𝐷𝐸𝑃𝐿𝑃</m:t>
                    </m:r>
                    <m:r>
                      <a:rPr lang="en-US" sz="1400" b="0" i="1" smtClean="0">
                        <a:solidFill>
                          <a:schemeClr val="tx2"/>
                        </a:solidFill>
                        <a:latin typeface="Cambria Math" panose="02040503050406030204" pitchFamily="18" charset="0"/>
                      </a:rPr>
                      <m:t>=0</m:t>
                    </m:r>
                  </m:oMath>
                </a14:m>
                <a:endParaRPr lang="en-US" sz="1400" dirty="0"/>
              </a:p>
              <a:p>
                <a:r>
                  <a:rPr lang="en-US" sz="1400" dirty="0"/>
                  <a:t>With this, MW Reg-Up Award that is feasible = 5 * Ramp Rate Reserved for Reg-Up,</a:t>
                </a:r>
              </a:p>
              <a:p>
                <a:pPr marL="0" indent="0">
                  <a:buNone/>
                </a:pPr>
                <a:r>
                  <a:rPr lang="en-US" sz="1100" i="1" dirty="0">
                    <a:solidFill>
                      <a:schemeClr val="tx2"/>
                    </a:solidFill>
                    <a:latin typeface="Cambria Math" panose="02040503050406030204" pitchFamily="18" charset="0"/>
                  </a:rPr>
                  <a:t>                  </a:t>
                </a:r>
                <a:r>
                  <a:rPr lang="en-US" sz="1100" i="1" dirty="0">
                    <a:latin typeface="Cambria Math" panose="02040503050406030204" pitchFamily="18" charset="0"/>
                  </a:rPr>
                  <a:t>i.e., </a:t>
                </a:r>
                <a:r>
                  <a:rPr lang="en-US" sz="1200" dirty="0"/>
                  <a:t>MW Reg-UP that is feasible </a:t>
                </a:r>
                <a:r>
                  <a:rPr lang="en-US" sz="1200" i="1" dirty="0">
                    <a:solidFill>
                      <a:schemeClr val="tx2"/>
                    </a:solidFill>
                    <a:latin typeface="Cambria Math" panose="02040503050406030204" pitchFamily="18" charset="0"/>
                  </a:rPr>
                  <a:t>=  5* </a:t>
                </a:r>
                <a14:m>
                  <m:oMath xmlns:m="http://schemas.openxmlformats.org/officeDocument/2006/math">
                    <m:d>
                      <m:dPr>
                        <m:ctrlPr>
                          <a:rPr lang="en-US" sz="1200" i="1">
                            <a:solidFill>
                              <a:schemeClr val="tx2"/>
                            </a:solidFill>
                            <a:latin typeface="Cambria Math" panose="02040503050406030204" pitchFamily="18" charset="0"/>
                          </a:rPr>
                        </m:ctrlPr>
                      </m:dPr>
                      <m:e>
                        <m:r>
                          <a:rPr lang="en-US" sz="1200" i="1">
                            <a:solidFill>
                              <a:schemeClr val="tx2"/>
                            </a:solidFill>
                            <a:latin typeface="Cambria Math" panose="02040503050406030204" pitchFamily="18" charset="0"/>
                          </a:rPr>
                          <m:t>1</m:t>
                        </m:r>
                        <m:r>
                          <a:rPr lang="en-US" sz="1200" b="0" i="1" smtClean="0">
                            <a:solidFill>
                              <a:schemeClr val="tx2"/>
                            </a:solidFill>
                            <a:latin typeface="Cambria Math" panose="02040503050406030204" pitchFamily="18" charset="0"/>
                          </a:rPr>
                          <m:t>−0</m:t>
                        </m:r>
                      </m:e>
                    </m:d>
                    <m:r>
                      <a:rPr lang="en-US" sz="1200" i="1">
                        <a:solidFill>
                          <a:schemeClr val="tx2"/>
                        </a:solidFill>
                        <a:latin typeface="Cambria Math" panose="02040503050406030204" pitchFamily="18" charset="0"/>
                      </a:rPr>
                      <m:t>∗</m:t>
                    </m:r>
                    <m:r>
                      <a:rPr lang="en-US" sz="1200" b="0" i="1" smtClean="0">
                        <a:solidFill>
                          <a:schemeClr val="tx2"/>
                        </a:solidFill>
                        <a:latin typeface="Cambria Math" panose="02040503050406030204" pitchFamily="18" charset="0"/>
                      </a:rPr>
                      <m:t>                            </m:t>
                    </m:r>
                    <m:r>
                      <a:rPr lang="en-US" sz="1200" i="1">
                        <a:solidFill>
                          <a:schemeClr val="tx2"/>
                        </a:solidFill>
                        <a:latin typeface="Cambria Math" panose="02040503050406030204" pitchFamily="18" charset="0"/>
                      </a:rPr>
                      <m:t>(</m:t>
                    </m:r>
                    <m:f>
                      <m:fPr>
                        <m:ctrlPr>
                          <a:rPr lang="en-US" sz="1200" i="1">
                            <a:solidFill>
                              <a:schemeClr val="tx2"/>
                            </a:solidFill>
                            <a:latin typeface="Cambria Math" panose="02040503050406030204" pitchFamily="18" charset="0"/>
                          </a:rPr>
                        </m:ctrlPr>
                      </m:fPr>
                      <m:num>
                        <m:r>
                          <a:rPr lang="en-US" sz="1200" b="0" i="1" smtClean="0">
                            <a:solidFill>
                              <a:schemeClr val="tx2"/>
                            </a:solidFill>
                            <a:latin typeface="Cambria Math" panose="02040503050406030204" pitchFamily="18" charset="0"/>
                          </a:rPr>
                          <m:t>𝑅𝑒𝑔𝑈𝑃𝐴𝑤𝑎𝑟𝑑</m:t>
                        </m:r>
                      </m:num>
                      <m:den>
                        <m:r>
                          <a:rPr lang="en-US" sz="1200" i="1">
                            <a:solidFill>
                              <a:schemeClr val="tx2"/>
                            </a:solidFill>
                            <a:latin typeface="Cambria Math" panose="02040503050406030204" pitchFamily="18" charset="0"/>
                          </a:rPr>
                          <m:t>5</m:t>
                        </m:r>
                      </m:den>
                    </m:f>
                    <m:r>
                      <a:rPr lang="en-US" sz="1200" i="1">
                        <a:solidFill>
                          <a:schemeClr val="tx2"/>
                        </a:solidFill>
                        <a:latin typeface="Cambria Math" panose="02040503050406030204" pitchFamily="18" charset="0"/>
                      </a:rPr>
                      <m:t>∗5/7)</m:t>
                    </m:r>
                  </m:oMath>
                </a14:m>
                <a:endParaRPr lang="en-US" sz="1200" i="1" dirty="0">
                  <a:solidFill>
                    <a:schemeClr val="tx2"/>
                  </a:solidFill>
                  <a:latin typeface="Cambria Math" panose="02040503050406030204" pitchFamily="18" charset="0"/>
                </a:endParaRPr>
              </a:p>
              <a:p>
                <a:pPr marL="0" indent="0">
                  <a:buNone/>
                </a:pPr>
                <a:r>
                  <a:rPr lang="en-US" sz="1100" dirty="0"/>
                  <a:t>              </a:t>
                </a:r>
                <a:r>
                  <a:rPr lang="en-US" sz="1100" i="1" dirty="0">
                    <a:latin typeface="Cambria Math" panose="02040503050406030204" pitchFamily="18" charset="0"/>
                  </a:rPr>
                  <a:t>i.e., </a:t>
                </a:r>
                <a:r>
                  <a:rPr lang="en-US" sz="1100" dirty="0"/>
                  <a:t>MW Reg-Up that is feasible =  </a:t>
                </a:r>
                <a14:m>
                  <m:oMath xmlns:m="http://schemas.openxmlformats.org/officeDocument/2006/math">
                    <m:r>
                      <a:rPr lang="en-US" sz="1100" i="1" smtClean="0">
                        <a:latin typeface="Cambria Math" panose="02040503050406030204" pitchFamily="18" charset="0"/>
                      </a:rPr>
                      <m:t> </m:t>
                    </m:r>
                    <m:d>
                      <m:dPr>
                        <m:ctrlPr>
                          <a:rPr lang="en-US" sz="1100" i="1">
                            <a:latin typeface="Cambria Math" panose="02040503050406030204" pitchFamily="18" charset="0"/>
                          </a:rPr>
                        </m:ctrlPr>
                      </m:dPr>
                      <m:e>
                        <m:f>
                          <m:fPr>
                            <m:ctrlPr>
                              <a:rPr lang="en-US" sz="1100" i="1">
                                <a:latin typeface="Cambria Math" panose="02040503050406030204" pitchFamily="18" charset="0"/>
                              </a:rPr>
                            </m:ctrlPr>
                          </m:fPr>
                          <m:num>
                            <m:r>
                              <a:rPr lang="en-US" sz="1100" i="1">
                                <a:latin typeface="Cambria Math" panose="02040503050406030204" pitchFamily="18" charset="0"/>
                              </a:rPr>
                              <m:t>5</m:t>
                            </m:r>
                          </m:num>
                          <m:den>
                            <m:r>
                              <a:rPr lang="en-US" sz="1100" i="1">
                                <a:latin typeface="Cambria Math" panose="02040503050406030204" pitchFamily="18" charset="0"/>
                              </a:rPr>
                              <m:t>7</m:t>
                            </m:r>
                          </m:den>
                        </m:f>
                      </m:e>
                    </m:d>
                    <m:r>
                      <a:rPr lang="en-US" sz="1100" b="0" i="1" smtClean="0">
                        <a:latin typeface="Cambria Math" panose="02040503050406030204" pitchFamily="18" charset="0"/>
                      </a:rPr>
                      <m:t>∗</m:t>
                    </m:r>
                    <m:r>
                      <a:rPr lang="en-US" sz="1100" b="0" i="1" smtClean="0">
                        <a:latin typeface="Cambria Math" panose="02040503050406030204" pitchFamily="18" charset="0"/>
                      </a:rPr>
                      <m:t>𝑅𝑒𝑔𝑈𝑝𝐴𝑤𝑎𝑟𝑑</m:t>
                    </m:r>
                  </m:oMath>
                </a14:m>
                <a:endParaRPr lang="en-US" sz="1100" dirty="0"/>
              </a:p>
              <a:p>
                <a:pPr marL="0" indent="0">
                  <a:buNone/>
                </a:pPr>
                <a:r>
                  <a:rPr lang="en-US" sz="1200" dirty="0"/>
                  <a:t>             Therefore, Scaling Factor for Reg-Up = 5</a:t>
                </a:r>
                <a14:m>
                  <m:oMath xmlns:m="http://schemas.openxmlformats.org/officeDocument/2006/math">
                    <m:r>
                      <a:rPr lang="en-US" sz="1200">
                        <a:latin typeface="Cambria Math" panose="02040503050406030204" pitchFamily="18" charset="0"/>
                      </a:rPr>
                      <m:t>/</m:t>
                    </m:r>
                    <m:r>
                      <a:rPr lang="en-US" sz="1200" b="0" i="0" smtClean="0">
                        <a:latin typeface="Cambria Math" panose="02040503050406030204" pitchFamily="18" charset="0"/>
                      </a:rPr>
                      <m:t>7</m:t>
                    </m:r>
                  </m:oMath>
                </a14:m>
                <a:endParaRPr lang="en-US" sz="1200" dirty="0"/>
              </a:p>
              <a:p>
                <a:pPr marL="0" indent="0">
                  <a:buNone/>
                </a:pPr>
                <a:r>
                  <a:rPr lang="en-US" sz="1200" dirty="0"/>
                  <a:t>             </a:t>
                </a:r>
              </a:p>
              <a:p>
                <a:pPr marL="0" indent="0">
                  <a:buNone/>
                </a:pPr>
                <a:r>
                  <a:rPr lang="en-US" sz="1200" dirty="0"/>
                  <a:t>             Similarly, the Scaling Factor for Reg-Down = 5</a:t>
                </a:r>
                <a14:m>
                  <m:oMath xmlns:m="http://schemas.openxmlformats.org/officeDocument/2006/math">
                    <m:r>
                      <a:rPr lang="en-US" sz="1200">
                        <a:latin typeface="Cambria Math" panose="02040503050406030204" pitchFamily="18" charset="0"/>
                      </a:rPr>
                      <m:t>/</m:t>
                    </m:r>
                    <m:r>
                      <a:rPr lang="en-US" sz="1200" b="0" i="0" smtClean="0">
                        <a:latin typeface="Cambria Math" panose="02040503050406030204" pitchFamily="18" charset="0"/>
                      </a:rPr>
                      <m:t>7</m:t>
                    </m:r>
                  </m:oMath>
                </a14:m>
                <a:endParaRPr lang="en-US" sz="1200" dirty="0"/>
              </a:p>
              <a:p>
                <a:pPr marL="0" indent="0">
                  <a:buNone/>
                </a:pPr>
                <a:endParaRPr lang="en-US" sz="1200" dirty="0"/>
              </a:p>
            </p:txBody>
          </p:sp>
        </mc:Choice>
        <mc:Fallback xmlns="">
          <p:sp>
            <p:nvSpPr>
              <p:cNvPr id="4" name="Content Placeholder 3">
                <a:extLst>
                  <a:ext uri="{FF2B5EF4-FFF2-40B4-BE49-F238E27FC236}">
                    <a16:creationId xmlns:a16="http://schemas.microsoft.com/office/drawing/2014/main" id="{7C2E004B-069C-0A8C-2F4C-03BCA109BE76}"/>
                  </a:ext>
                </a:extLst>
              </p:cNvPr>
              <p:cNvSpPr>
                <a:spLocks noGrp="1" noRot="1" noChangeAspect="1" noMove="1" noResize="1" noEditPoints="1" noAdjustHandles="1" noChangeArrowheads="1" noChangeShapeType="1" noTextEdit="1"/>
              </p:cNvSpPr>
              <p:nvPr>
                <p:ph sz="half" idx="2"/>
              </p:nvPr>
            </p:nvSpPr>
            <p:spPr>
              <a:xfrm>
                <a:off x="4724399" y="770965"/>
                <a:ext cx="4114801" cy="4800600"/>
              </a:xfrm>
              <a:blipFill>
                <a:blip r:embed="rId4"/>
                <a:stretch>
                  <a:fillRect l="-1185" t="-635" r="-1185"/>
                </a:stretch>
              </a:blipFill>
            </p:spPr>
            <p:txBody>
              <a:bodyPr/>
              <a:lstStyle/>
              <a:p>
                <a:r>
                  <a:rPr lang="en-US">
                    <a:noFill/>
                  </a:rPr>
                  <a:t> </a:t>
                </a:r>
              </a:p>
            </p:txBody>
          </p:sp>
        </mc:Fallback>
      </mc:AlternateContent>
      <p:sp>
        <p:nvSpPr>
          <p:cNvPr id="5" name="Title 4">
            <a:extLst>
              <a:ext uri="{FF2B5EF4-FFF2-40B4-BE49-F238E27FC236}">
                <a16:creationId xmlns:a16="http://schemas.microsoft.com/office/drawing/2014/main" id="{B9036143-A861-3D1D-4C30-337BCA64509B}"/>
              </a:ext>
            </a:extLst>
          </p:cNvPr>
          <p:cNvSpPr>
            <a:spLocks noGrp="1"/>
          </p:cNvSpPr>
          <p:nvPr>
            <p:ph type="title"/>
          </p:nvPr>
        </p:nvSpPr>
        <p:spPr/>
        <p:txBody>
          <a:bodyPr/>
          <a:lstStyle/>
          <a:p>
            <a:r>
              <a:rPr lang="en-US" dirty="0"/>
              <a:t>Existing Ramp Sharing </a:t>
            </a:r>
            <a:r>
              <a:rPr lang="en-US" dirty="0">
                <a:sym typeface="Wingdings" panose="05000000000000000000" pitchFamily="2" charset="2"/>
              </a:rPr>
              <a:t> Scaling Factor</a:t>
            </a:r>
            <a:endParaRPr lang="en-US" dirty="0"/>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6466C7B6-9400-D179-2C64-60B4B5E933DC}"/>
                  </a:ext>
                </a:extLst>
              </p:cNvPr>
              <p:cNvSpPr txBox="1"/>
              <p:nvPr/>
            </p:nvSpPr>
            <p:spPr>
              <a:xfrm>
                <a:off x="974376" y="5410200"/>
                <a:ext cx="7500045" cy="830997"/>
              </a:xfrm>
              <a:prstGeom prst="rect">
                <a:avLst/>
              </a:prstGeom>
              <a:noFill/>
              <a:ln w="19050">
                <a:solidFill>
                  <a:srgbClr val="00ACC8"/>
                </a:solidFill>
              </a:ln>
            </p:spPr>
            <p:txBody>
              <a:bodyPr wrap="square" rtlCol="0">
                <a:spAutoFit/>
              </a:bodyPr>
              <a:lstStyle/>
              <a:p>
                <a:pPr>
                  <a:spcBef>
                    <a:spcPct val="20000"/>
                  </a:spcBef>
                </a:pPr>
                <a:r>
                  <a:rPr lang="en-US" sz="1600" b="1" dirty="0">
                    <a:solidFill>
                      <a:srgbClr val="FF0000"/>
                    </a:solidFill>
                  </a:rPr>
                  <a:t>Based on the current approach and the lack of identified concerns by ERCOT or market participants, ERCOT proposes to continue using a constant Scaling Factor Up/Down value of </a:t>
                </a:r>
                <a14:m>
                  <m:oMath xmlns:m="http://schemas.openxmlformats.org/officeDocument/2006/math">
                    <m:r>
                      <a:rPr lang="en-US" sz="1600" b="1">
                        <a:solidFill>
                          <a:srgbClr val="FF0000"/>
                        </a:solidFill>
                        <a:latin typeface="Cambria Math" panose="02040503050406030204" pitchFamily="18" charset="0"/>
                      </a:rPr>
                      <m:t>𝟓</m:t>
                    </m:r>
                    <m:r>
                      <a:rPr lang="en-US" sz="1600" b="1">
                        <a:solidFill>
                          <a:srgbClr val="FF0000"/>
                        </a:solidFill>
                        <a:latin typeface="Cambria Math" panose="02040503050406030204" pitchFamily="18" charset="0"/>
                      </a:rPr>
                      <m:t>/</m:t>
                    </m:r>
                    <m:r>
                      <a:rPr lang="en-US" sz="1600" b="1">
                        <a:solidFill>
                          <a:srgbClr val="FF0000"/>
                        </a:solidFill>
                        <a:latin typeface="Cambria Math" panose="02040503050406030204" pitchFamily="18" charset="0"/>
                      </a:rPr>
                      <m:t>𝟕</m:t>
                    </m:r>
                  </m:oMath>
                </a14:m>
                <a:endParaRPr lang="en-US" sz="1600" b="1" dirty="0">
                  <a:solidFill>
                    <a:srgbClr val="FF0000"/>
                  </a:solidFill>
                </a:endParaRPr>
              </a:p>
            </p:txBody>
          </p:sp>
        </mc:Choice>
        <mc:Fallback xmlns="">
          <p:sp>
            <p:nvSpPr>
              <p:cNvPr id="6" name="TextBox 5">
                <a:extLst>
                  <a:ext uri="{FF2B5EF4-FFF2-40B4-BE49-F238E27FC236}">
                    <a16:creationId xmlns:a16="http://schemas.microsoft.com/office/drawing/2014/main" id="{6466C7B6-9400-D179-2C64-60B4B5E933DC}"/>
                  </a:ext>
                </a:extLst>
              </p:cNvPr>
              <p:cNvSpPr txBox="1">
                <a:spLocks noRot="1" noChangeAspect="1" noMove="1" noResize="1" noEditPoints="1" noAdjustHandles="1" noChangeArrowheads="1" noChangeShapeType="1" noTextEdit="1"/>
              </p:cNvSpPr>
              <p:nvPr/>
            </p:nvSpPr>
            <p:spPr>
              <a:xfrm>
                <a:off x="974376" y="5410200"/>
                <a:ext cx="7500045" cy="830997"/>
              </a:xfrm>
              <a:prstGeom prst="rect">
                <a:avLst/>
              </a:prstGeom>
              <a:blipFill>
                <a:blip r:embed="rId5"/>
                <a:stretch>
                  <a:fillRect l="-406" t="-1439" b="-6475"/>
                </a:stretch>
              </a:blipFill>
              <a:ln w="19050">
                <a:solidFill>
                  <a:srgbClr val="00ACC8"/>
                </a:solidFill>
              </a:ln>
            </p:spPr>
            <p:txBody>
              <a:bodyPr/>
              <a:lstStyle/>
              <a:p>
                <a:r>
                  <a:rPr lang="en-US">
                    <a:noFill/>
                  </a:rPr>
                  <a:t> </a:t>
                </a:r>
              </a:p>
            </p:txBody>
          </p:sp>
        </mc:Fallback>
      </mc:AlternateContent>
    </p:spTree>
    <p:extLst>
      <p:ext uri="{BB962C8B-B14F-4D97-AF65-F5344CB8AC3E}">
        <p14:creationId xmlns:p14="http://schemas.microsoft.com/office/powerpoint/2010/main" val="3117319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2667000"/>
            <a:ext cx="6400800" cy="1752600"/>
          </a:xfrm>
        </p:spPr>
        <p:txBody>
          <a:bodyPr/>
          <a:lstStyle/>
          <a:p>
            <a:r>
              <a:rPr lang="en-US" sz="4800" b="1" dirty="0">
                <a:solidFill>
                  <a:schemeClr val="tx2"/>
                </a:solidFill>
              </a:rPr>
              <a:t>Discussion</a:t>
            </a:r>
          </a:p>
        </p:txBody>
      </p:sp>
    </p:spTree>
    <p:extLst>
      <p:ext uri="{BB962C8B-B14F-4D97-AF65-F5344CB8AC3E}">
        <p14:creationId xmlns:p14="http://schemas.microsoft.com/office/powerpoint/2010/main" val="5572677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6213</TotalTime>
  <Words>555</Words>
  <Application>Microsoft Office PowerPoint</Application>
  <PresentationFormat>On-screen Show (4:3)</PresentationFormat>
  <Paragraphs>76</Paragraphs>
  <Slides>7</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Cambria Math</vt:lpstr>
      <vt:lpstr>Wingdings</vt:lpstr>
      <vt:lpstr>1_Custom Design</vt:lpstr>
      <vt:lpstr>Office Theme</vt:lpstr>
      <vt:lpstr>PowerPoint Presentation</vt:lpstr>
      <vt:lpstr>Protocol reference to Scaling Factors</vt:lpstr>
      <vt:lpstr>PowerPoint Presentation</vt:lpstr>
      <vt:lpstr>Scaling Factor Up</vt:lpstr>
      <vt:lpstr>Scaling Factor Down</vt:lpstr>
      <vt:lpstr>Existing Ramp Sharing  Scaling Factor</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Masanna Gari, Abhi</cp:lastModifiedBy>
  <cp:revision>40</cp:revision>
  <cp:lastPrinted>2016-01-21T20:53:15Z</cp:lastPrinted>
  <dcterms:created xsi:type="dcterms:W3CDTF">2016-01-21T15:20:31Z</dcterms:created>
  <dcterms:modified xsi:type="dcterms:W3CDTF">2024-11-12T14:39:29Z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2023-12-01T21:30:19Z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bf7fece8-3bbd-4980-aa61-62d883ce3033</vt:lpwstr>
  </property>
  <property fmtid="{D5CDD505-2E9C-101B-9397-08002B2CF9AE}" pid="9" name="MSIP_Label_7084cbda-52b8-46fb-a7b7-cb5bd465ed85_ContentBits">
    <vt:lpwstr>0</vt:lpwstr>
  </property>
</Properties>
</file>