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663" r:id="rId5"/>
  </p:sldMasterIdLst>
  <p:notesMasterIdLst>
    <p:notesMasterId r:id="rId25"/>
  </p:notesMasterIdLst>
  <p:handoutMasterIdLst>
    <p:handoutMasterId r:id="rId26"/>
  </p:handoutMasterIdLst>
  <p:sldIdLst>
    <p:sldId id="542" r:id="rId6"/>
    <p:sldId id="327" r:id="rId7"/>
    <p:sldId id="328" r:id="rId8"/>
    <p:sldId id="275" r:id="rId9"/>
    <p:sldId id="549" r:id="rId10"/>
    <p:sldId id="322" r:id="rId11"/>
    <p:sldId id="323" r:id="rId12"/>
    <p:sldId id="550" r:id="rId13"/>
    <p:sldId id="584" r:id="rId14"/>
    <p:sldId id="585" r:id="rId15"/>
    <p:sldId id="586" r:id="rId16"/>
    <p:sldId id="578" r:id="rId17"/>
    <p:sldId id="561" r:id="rId18"/>
    <p:sldId id="582" r:id="rId19"/>
    <p:sldId id="583" r:id="rId20"/>
    <p:sldId id="580" r:id="rId21"/>
    <p:sldId id="579" r:id="rId22"/>
    <p:sldId id="588" r:id="rId23"/>
    <p:sldId id="58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ED60BC-6DC8-9208-15EC-10DB2B0CE731}" name="Mereness, Matt" initials="MM" userId="S::matt.mereness@ercot.com::6db1126a-164e-4475-8d86-5dde160acd3b" providerId="AD"/>
  <p188:author id="{881B48C5-BB53-CDCD-4930-0451197F0D4A}" name="Urquhart, Ike" initials="UI" userId="S::Ike.Urquhart@ercot.com::730980f3-dc09-4cfe-ab83-a3f100637f33" providerId="AD"/>
  <p188:author id="{43831BD2-3014-FC08-390A-9936949E1516}" name="Maggio, Dave" initials="DM" userId="S::David.Maggio@ercot.com::ac169136-3d92-4093-a1ee-cd2fa0ab6301" providerId="AD"/>
  <p188:author id="{47B1B2D5-CBCE-C9A6-CDCE-5D057DF5C4EF}" name="Kersulis, Jonas" initials="KJ" userId="S::Jonas.Kersulis@ercot.com::38ec2a83-12fc-4093-8e16-3ee53b6e0485" providerId="AD"/>
  <p188:author id="{C42AEDD9-2DD0-D3C5-494A-01313B1AB845}" name="Schmidt, Matthew" initials="MS" userId="S::Matthew.Schmidt@ercot.com::fc385d58-945d-4395-bff5-01fa0dce69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26D07C"/>
    <a:srgbClr val="0076C6"/>
    <a:srgbClr val="E6EBF0"/>
    <a:srgbClr val="093C61"/>
    <a:srgbClr val="98C3FA"/>
    <a:srgbClr val="70CDD9"/>
    <a:srgbClr val="8DC3E5"/>
    <a:srgbClr val="A9E5EA"/>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3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11/12/2024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11/12/2024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VOLL, SWCAP, PBPC</a:t>
            </a:r>
          </a:p>
        </p:txBody>
      </p:sp>
      <p:sp>
        <p:nvSpPr>
          <p:cNvPr id="4" name="Slide Number Placeholder 3"/>
          <p:cNvSpPr>
            <a:spLocks noGrp="1"/>
          </p:cNvSpPr>
          <p:nvPr>
            <p:ph type="sldNum" sz="quarter" idx="5"/>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4729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102241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Content Placeholder 2">
            <a:extLst>
              <a:ext uri="{FF2B5EF4-FFF2-40B4-BE49-F238E27FC236}">
                <a16:creationId xmlns:a16="http://schemas.microsoft.com/office/drawing/2014/main" id="{B51E1165-2D5E-A8BA-AD01-59C2367A0139}"/>
              </a:ext>
            </a:extLst>
          </p:cNvPr>
          <p:cNvSpPr>
            <a:spLocks noGrp="1"/>
          </p:cNvSpPr>
          <p:nvPr>
            <p:ph idx="1"/>
          </p:nvPr>
        </p:nvSpPr>
        <p:spPr>
          <a:xfrm>
            <a:off x="304800" y="762000"/>
            <a:ext cx="8534400" cy="2209800"/>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C1068C6B-C94E-547A-7102-71442E874B5D}"/>
              </a:ext>
            </a:extLst>
          </p:cNvPr>
          <p:cNvSpPr>
            <a:spLocks noGrp="1"/>
          </p:cNvSpPr>
          <p:nvPr>
            <p:ph idx="10"/>
          </p:nvPr>
        </p:nvSpPr>
        <p:spPr>
          <a:xfrm>
            <a:off x="304800" y="31242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
    <p:spTree>
      <p:nvGrpSpPr>
        <p:cNvPr id="1" name=""/>
        <p:cNvGrpSpPr/>
        <p:nvPr/>
      </p:nvGrpSpPr>
      <p:grpSpPr>
        <a:xfrm>
          <a:off x="0" y="0"/>
          <a:ext cx="0" cy="0"/>
          <a:chOff x="0" y="0"/>
          <a:chExt cx="0" cy="0"/>
        </a:xfrm>
      </p:grpSpPr>
      <p:sp>
        <p:nvSpPr>
          <p:cNvPr id="13" name="Content Placeholder 2" descr="xdgdfgdfg">
            <a:extLst>
              <a:ext uri="{FF2B5EF4-FFF2-40B4-BE49-F238E27FC236}">
                <a16:creationId xmlns:a16="http://schemas.microsoft.com/office/drawing/2014/main" id="{11BF4596-49BD-5DCB-711C-47030A443E0E}"/>
              </a:ext>
              <a:ext uri="{C183D7F6-B498-43B3-948B-1728B52AA6E4}">
                <adec:decorative xmlns:adec="http://schemas.microsoft.com/office/drawing/2017/decorative" val="0"/>
              </a:ext>
            </a:extLst>
          </p:cNvPr>
          <p:cNvSpPr>
            <a:spLocks noGrp="1"/>
          </p:cNvSpPr>
          <p:nvPr>
            <p:ph idx="11"/>
          </p:nvPr>
        </p:nvSpPr>
        <p:spPr>
          <a:xfrm>
            <a:off x="304800" y="1058219"/>
            <a:ext cx="853440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2FC120C-B1CB-16E5-B00E-55E88FB1592E}"/>
              </a:ext>
            </a:extLst>
          </p:cNvPr>
          <p:cNvSpPr>
            <a:spLocks noGrp="1"/>
          </p:cNvSpPr>
          <p:nvPr>
            <p:ph idx="12"/>
          </p:nvPr>
        </p:nvSpPr>
        <p:spPr>
          <a:xfrm>
            <a:off x="304800" y="3524730"/>
            <a:ext cx="853440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2885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Footer Placeholder 4">
            <a:extLst>
              <a:ext uri="{FF2B5EF4-FFF2-40B4-BE49-F238E27FC236}">
                <a16:creationId xmlns:a16="http://schemas.microsoft.com/office/drawing/2014/main" id="{EC87C22B-ECB6-24C9-CA51-802C0CC5A9A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902CBC-1565-53AF-76EE-5EA87EAAEDC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Footer Placeholder 4">
            <a:extLst>
              <a:ext uri="{FF2B5EF4-FFF2-40B4-BE49-F238E27FC236}">
                <a16:creationId xmlns:a16="http://schemas.microsoft.com/office/drawing/2014/main" id="{4AF8B1A1-8352-B98E-3C78-48C46BD8F21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8" name="Slide Number Placeholder 5">
            <a:extLst>
              <a:ext uri="{FF2B5EF4-FFF2-40B4-BE49-F238E27FC236}">
                <a16:creationId xmlns:a16="http://schemas.microsoft.com/office/drawing/2014/main" id="{040D7F8C-7E87-E617-9858-400C5F8AC25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F6FD2C47-F578-2F9E-22DF-DA95B857A3B3}"/>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2ED327A-7496-0E17-F5C8-2E5C3BB9611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 name="Footer Placeholder 4">
            <a:extLst>
              <a:ext uri="{FF2B5EF4-FFF2-40B4-BE49-F238E27FC236}">
                <a16:creationId xmlns:a16="http://schemas.microsoft.com/office/drawing/2014/main" id="{00B85CC8-6F83-6404-ACAA-F1FA4529AE6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9AE8A331-9F84-084C-7267-CFE65AA7774A}"/>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4">
            <a:extLst>
              <a:ext uri="{FF2B5EF4-FFF2-40B4-BE49-F238E27FC236}">
                <a16:creationId xmlns:a16="http://schemas.microsoft.com/office/drawing/2014/main" id="{DA8C3691-EDE4-B07C-F114-E502244790C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3" name="Slide Number Placeholder 5">
            <a:extLst>
              <a:ext uri="{FF2B5EF4-FFF2-40B4-BE49-F238E27FC236}">
                <a16:creationId xmlns:a16="http://schemas.microsoft.com/office/drawing/2014/main" id="{C7B83F30-EC1D-F71C-95D7-1B5BC9FD203F}"/>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951"/>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1066800"/>
            <a:ext cx="8534400" cy="48532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534400" y="6324600"/>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2743200" y="6299284"/>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
        <p:nvSpPr>
          <p:cNvPr id="10" name="Slide Number Placeholder 5"/>
          <p:cNvSpPr txBox="1">
            <a:spLocks/>
          </p:cNvSpPr>
          <p:nvPr userDrawn="1"/>
        </p:nvSpPr>
        <p:spPr>
          <a:xfrm>
            <a:off x="8534400" y="6324600"/>
            <a:ext cx="609600" cy="2968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a:t>
            </a:fld>
            <a:endParaRPr lang="en-US"/>
          </a:p>
        </p:txBody>
      </p:sp>
    </p:spTree>
    <p:extLst>
      <p:ext uri="{BB962C8B-B14F-4D97-AF65-F5344CB8AC3E}">
        <p14:creationId xmlns:p14="http://schemas.microsoft.com/office/powerpoint/2010/main" val="211763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Footer Placeholder 4">
            <a:extLst>
              <a:ext uri="{FF2B5EF4-FFF2-40B4-BE49-F238E27FC236}">
                <a16:creationId xmlns:a16="http://schemas.microsoft.com/office/drawing/2014/main" id="{561D9533-CB1D-41E2-A7CA-83FDF6B751C1}"/>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7" name="Slide Number Placeholder 5">
            <a:extLst>
              <a:ext uri="{FF2B5EF4-FFF2-40B4-BE49-F238E27FC236}">
                <a16:creationId xmlns:a16="http://schemas.microsoft.com/office/drawing/2014/main" id="{441D418E-9C88-65C3-7644-3BFD9E325CB6}"/>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1F378818-BDFE-F884-8C6C-4CCC2735F49B}"/>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41FCBFE-0DE4-6F22-6E66-AE772DD05E9D}"/>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45B7A48-1656-2C3F-0296-FBEF4281ABE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866302B-9158-11F4-3B77-9F86EAAEC23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166858FE-C979-8B8E-03D2-C3C16DE57A6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AC82599C-5AEF-12A9-5E15-1FCCC1DE3FA7}"/>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0" y="762000"/>
            <a:ext cx="8534400" cy="2080570"/>
          </a:xfrm>
          <a:prstGeom prst="rect">
            <a:avLst/>
          </a:prstGeom>
          <a:noFill/>
          <a:ln w="15875" cap="rnd" cmpd="sng">
            <a:noFill/>
            <a:miter lim="800000"/>
          </a:ln>
          <a:effectLst/>
        </p:spPr>
        <p:txBody>
          <a:bodyPr wrap="square" lIns="274320" tIns="274320" rIns="274320" bIns="274320" numCol="1" spcCol="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Text Placeholder 6">
            <a:extLst>
              <a:ext uri="{FF2B5EF4-FFF2-40B4-BE49-F238E27FC236}">
                <a16:creationId xmlns:a16="http://schemas.microsoft.com/office/drawing/2014/main" id="{256E5B54-4089-96A7-2D9D-9DE3B556DE6C}"/>
              </a:ext>
            </a:extLst>
          </p:cNvPr>
          <p:cNvSpPr>
            <a:spLocks noGrp="1"/>
          </p:cNvSpPr>
          <p:nvPr>
            <p:ph type="body" sz="half" idx="18"/>
          </p:nvPr>
        </p:nvSpPr>
        <p:spPr>
          <a:xfrm>
            <a:off x="304800" y="4283179"/>
            <a:ext cx="8534400" cy="172354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1" spcCol="0">
            <a:spAutoFit/>
          </a:bodyPr>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8" name="Footer Placeholder 4">
            <a:extLst>
              <a:ext uri="{FF2B5EF4-FFF2-40B4-BE49-F238E27FC236}">
                <a16:creationId xmlns:a16="http://schemas.microsoft.com/office/drawing/2014/main" id="{56C41BB5-1EEC-FCDB-01DA-7245FD308E5F}"/>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EDE784D3-CB7A-BC89-24C2-BFB1A76006C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566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5758650-6057-27BA-3042-74E6ED3D258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5F3A14D9-11BE-48EC-BFD4-7B66ECAF999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TextBox 6">
            <a:extLst>
              <a:ext uri="{FF2B5EF4-FFF2-40B4-BE49-F238E27FC236}">
                <a16:creationId xmlns:a16="http://schemas.microsoft.com/office/drawing/2014/main" id="{4E2DD23C-49EE-C657-D737-13CB53F52F7D}"/>
              </a:ext>
            </a:extLst>
          </p:cNvPr>
          <p:cNvSpPr txBox="1"/>
          <p:nvPr userDrawn="1"/>
        </p:nvSpPr>
        <p:spPr>
          <a:xfrm>
            <a:off x="5638800" y="914400"/>
            <a:ext cx="3124200" cy="1292662"/>
          </a:xfrm>
          <a:prstGeom prst="rect">
            <a:avLst/>
          </a:prstGeom>
          <a:solidFill>
            <a:schemeClr val="accent1">
              <a:lumMod val="20000"/>
              <a:lumOff val="80000"/>
            </a:schemeClr>
          </a:solidFill>
          <a:ln w="15875">
            <a:solidFill>
              <a:srgbClr val="00AEC7"/>
            </a:solidFill>
          </a:ln>
          <a:effectLst>
            <a:outerShdw blurRad="50800" dist="38100" dir="2700000" algn="tl" rotWithShape="0">
              <a:prstClr val="black">
                <a:alpha val="40000"/>
              </a:prstClr>
            </a:outerShdw>
          </a:effectLst>
        </p:spPr>
        <p:txBody>
          <a:bodyPr wrap="square" lIns="182880" tIns="182880" rIns="182880" bIns="182880" rtlCol="0">
            <a:spAutoFit/>
          </a:bodyPr>
          <a:lstStyle/>
          <a:p>
            <a:pPr lvl="0"/>
            <a:r>
              <a:rPr lang="en-US" sz="1600">
                <a:solidFill>
                  <a:schemeClr val="tx1"/>
                </a:solidFill>
              </a:rPr>
              <a:t>Click to edit Master text styles</a:t>
            </a:r>
          </a:p>
          <a:p>
            <a:pPr marL="742950" lvl="1" indent="-285750">
              <a:buFont typeface="Arial" panose="020B0604020202020204" pitchFamily="34" charset="0"/>
              <a:buChar char="•"/>
            </a:pPr>
            <a:r>
              <a:rPr lang="en-US" sz="1400">
                <a:solidFill>
                  <a:schemeClr val="tx1"/>
                </a:solidFill>
              </a:rPr>
              <a:t>Second level</a:t>
            </a:r>
          </a:p>
          <a:p>
            <a:pPr marL="1085850" lvl="2" indent="-171450">
              <a:buFont typeface="Arial" panose="020B0604020202020204" pitchFamily="34" charset="0"/>
              <a:buChar char="•"/>
            </a:pPr>
            <a:r>
              <a:rPr lang="en-US" sz="1200">
                <a:solidFill>
                  <a:schemeClr val="tx1"/>
                </a:solidFill>
              </a:rPr>
              <a:t>Third level</a:t>
            </a:r>
          </a:p>
          <a:p>
            <a:endParaRPr lang="en-US">
              <a:solidFill>
                <a:schemeClr val="tx1"/>
              </a:solidFill>
            </a:endParaRPr>
          </a:p>
        </p:txBody>
      </p:sp>
    </p:spTree>
    <p:extLst>
      <p:ext uri="{BB962C8B-B14F-4D97-AF65-F5344CB8AC3E}">
        <p14:creationId xmlns:p14="http://schemas.microsoft.com/office/powerpoint/2010/main" val="26432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318504"/>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304800" y="762000"/>
            <a:ext cx="5181600" cy="52578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4FB953F4-81A3-8A2B-DF43-0A159C2AABC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0" name="Slide Number Placeholder 5">
            <a:extLst>
              <a:ext uri="{FF2B5EF4-FFF2-40B4-BE49-F238E27FC236}">
                <a16:creationId xmlns:a16="http://schemas.microsoft.com/office/drawing/2014/main" id="{FF00FF52-E6F1-3C2A-4808-5A12AA3953E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45720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318504"/>
          </a:xfrm>
          <a:prstGeom prst="rect">
            <a:avLst/>
          </a:prstGeom>
          <a:solidFill>
            <a:srgbClr val="E6EBF0"/>
          </a:solidFill>
        </p:spPr>
        <p:txBody>
          <a:bodyPr lIns="274320" tIns="1005840" rIns="274320" bIns="731520"/>
          <a:lstStyle>
            <a:lvl1pPr marL="0" indent="0">
              <a:buNone/>
              <a:defRPr sz="2000" b="0">
                <a:solidFill>
                  <a:schemeClr val="accent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08A006D7-B111-59A0-C107-A7629026341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025D1E40-D3DE-D4F4-AD78-7AD3CD8F1D68}"/>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324604"/>
            <a:ext cx="533399" cy="5333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324600"/>
            <a:ext cx="124369" cy="53339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cxnSp>
        <p:nvCxnSpPr>
          <p:cNvPr id="7" name="Straight Connector 6"/>
          <p:cNvCxnSpPr/>
          <p:nvPr userDrawn="1"/>
        </p:nvCxnSpPr>
        <p:spPr>
          <a:xfrm>
            <a:off x="76200" y="63246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3246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8200" y="6096000"/>
            <a:ext cx="1181868" cy="457200"/>
          </a:xfrm>
          <a:prstGeom prst="rect">
            <a:avLst/>
          </a:prstGeom>
        </p:spPr>
      </p:pic>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Box 2">
            <a:extLst>
              <a:ext uri="{FF2B5EF4-FFF2-40B4-BE49-F238E27FC236}">
                <a16:creationId xmlns:a16="http://schemas.microsoft.com/office/drawing/2014/main" id="{1D58BBB7-4F61-67AB-A4FB-BF4DCCE49743}"/>
              </a:ext>
            </a:extLst>
          </p:cNvPr>
          <p:cNvSpPr txBox="1"/>
          <p:nvPr userDrawn="1"/>
        </p:nvSpPr>
        <p:spPr>
          <a:xfrm>
            <a:off x="54675" y="6324600"/>
            <a:ext cx="2840925" cy="400110"/>
          </a:xfrm>
          <a:prstGeom prst="rect">
            <a:avLst/>
          </a:prstGeom>
          <a:noFill/>
        </p:spPr>
        <p:txBody>
          <a:bodyPr wrap="square" rtlCol="0">
            <a:spAutoFit/>
          </a:bodyPr>
          <a:lstStyle/>
          <a:p>
            <a:pPr algn="l"/>
            <a:endParaRPr lang="en-US" sz="1000" b="0" baseline="0">
              <a:solidFill>
                <a:schemeClr val="tx1"/>
              </a:solidFill>
            </a:endParaRPr>
          </a:p>
          <a:p>
            <a:pPr algn="l"/>
            <a:r>
              <a:rPr lang="en-US" sz="1000" b="0" baseline="0">
                <a:solidFill>
                  <a:schemeClr val="tx1"/>
                </a:solidFill>
              </a:rPr>
              <a:t>Public</a:t>
            </a:r>
            <a:endParaRPr lang="en-US" sz="1000" b="0">
              <a:solidFill>
                <a:schemeClr val="tx1"/>
              </a:solidFill>
            </a:endParaRPr>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39" r:id="rId5"/>
    <p:sldLayoutId id="2147483719" r:id="rId6"/>
    <p:sldLayoutId id="2147483713" r:id="rId7"/>
    <p:sldLayoutId id="2147483714" r:id="rId8"/>
    <p:sldLayoutId id="2147483716" r:id="rId9"/>
    <p:sldLayoutId id="2147483740" r:id="rId10"/>
    <p:sldLayoutId id="2147483717" r:id="rId11"/>
    <p:sldLayoutId id="2147483720" r:id="rId12"/>
    <p:sldLayoutId id="2147483666" r:id="rId13"/>
    <p:sldLayoutId id="2147483737" r:id="rId14"/>
    <p:sldLayoutId id="2147483721" r:id="rId15"/>
    <p:sldLayoutId id="214748375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ercot.com/calendar/02212024-RTCBTF-Meeting"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hyperlink" Target="https://www.ercot.com/calendar/09132024-RTCBTF-Meet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3810000" y="1674673"/>
            <a:ext cx="4953000" cy="2492990"/>
          </a:xfrm>
          <a:prstGeom prst="rect">
            <a:avLst/>
          </a:prstGeom>
          <a:noFill/>
        </p:spPr>
        <p:txBody>
          <a:bodyPr wrap="square" rtlCol="0">
            <a:spAutoFit/>
          </a:bodyPr>
          <a:lstStyle/>
          <a:p>
            <a:r>
              <a:rPr lang="en-US" sz="2400" b="1"/>
              <a:t>RTC Simulation Tool </a:t>
            </a:r>
          </a:p>
          <a:p>
            <a:r>
              <a:rPr lang="en-US" sz="2400" b="1"/>
              <a:t>Overview and Case Studies</a:t>
            </a:r>
          </a:p>
          <a:p>
            <a:endParaRPr lang="en-US">
              <a:solidFill>
                <a:schemeClr val="tx2"/>
              </a:solidFill>
            </a:endParaRPr>
          </a:p>
          <a:p>
            <a:r>
              <a:rPr lang="en-US">
                <a:solidFill>
                  <a:schemeClr val="tx2"/>
                </a:solidFill>
              </a:rPr>
              <a:t>Market Analysis</a:t>
            </a:r>
          </a:p>
          <a:p>
            <a:endParaRPr lang="en-US">
              <a:solidFill>
                <a:schemeClr val="tx2"/>
              </a:solidFill>
            </a:endParaRPr>
          </a:p>
          <a:p>
            <a:endParaRPr lang="en-US">
              <a:solidFill>
                <a:schemeClr val="tx2"/>
              </a:solidFill>
            </a:endParaRPr>
          </a:p>
          <a:p>
            <a:r>
              <a:rPr lang="en-US">
                <a:solidFill>
                  <a:schemeClr val="tx2"/>
                </a:solidFill>
              </a:rPr>
              <a:t>November 13, 2024</a:t>
            </a:r>
          </a:p>
          <a:p>
            <a:endParaRPr lang="en-US">
              <a:solidFill>
                <a:schemeClr val="tx2"/>
              </a:solidFill>
            </a:endParaRP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pplication&#10;&#10;Description automatically generated with low confidence">
            <a:extLst>
              <a:ext uri="{FF2B5EF4-FFF2-40B4-BE49-F238E27FC236}">
                <a16:creationId xmlns:a16="http://schemas.microsoft.com/office/drawing/2014/main" id="{FEB0883B-5812-DB6E-99D5-E3EE54F05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22908"/>
            <a:ext cx="8382000" cy="1719973"/>
          </a:xfrm>
          <a:prstGeom prst="rect">
            <a:avLst/>
          </a:prstGeom>
        </p:spPr>
      </p:pic>
      <p:sp>
        <p:nvSpPr>
          <p:cNvPr id="2" name="Title 1"/>
          <p:cNvSpPr>
            <a:spLocks noGrp="1"/>
          </p:cNvSpPr>
          <p:nvPr>
            <p:ph type="title"/>
          </p:nvPr>
        </p:nvSpPr>
        <p:spPr/>
        <p:txBody>
          <a:bodyPr/>
          <a:lstStyle/>
          <a:p>
            <a:r>
              <a:rPr lang="en-US"/>
              <a:t>Case Study – Volatile Day (6/19/2023)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10</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AEA8297E-718E-EA21-4454-54525AAC0492}"/>
              </a:ext>
            </a:extLst>
          </p:cNvPr>
          <p:cNvSpPr>
            <a:spLocks noGrp="1"/>
          </p:cNvSpPr>
          <p:nvPr>
            <p:ph idx="1"/>
          </p:nvPr>
        </p:nvSpPr>
        <p:spPr>
          <a:xfrm>
            <a:off x="228600" y="814633"/>
            <a:ext cx="8534400" cy="1122155"/>
          </a:xfrm>
        </p:spPr>
        <p:txBody>
          <a:bodyPr lIns="91440" tIns="45720" rIns="91440" bIns="45720" anchor="t"/>
          <a:lstStyle/>
          <a:p>
            <a:r>
              <a:rPr lang="en-US" sz="1600" dirty="0"/>
              <a:t>Significantly lower Congestion Rent observed under RTC</a:t>
            </a:r>
          </a:p>
          <a:p>
            <a:pPr lvl="1"/>
            <a:r>
              <a:rPr lang="en-US" sz="1600" dirty="0"/>
              <a:t>RTC able to resolve constraint violations observed in Pre-RTC RTM</a:t>
            </a:r>
          </a:p>
          <a:p>
            <a:pPr lvl="2">
              <a:buFont typeface="Wingdings" panose="05000000000000000000" pitchFamily="2" charset="2"/>
              <a:buChar char="§"/>
            </a:pPr>
            <a:r>
              <a:rPr lang="en-US" sz="1400" dirty="0">
                <a:solidFill>
                  <a:schemeClr val="accent5">
                    <a:lumMod val="75000"/>
                  </a:schemeClr>
                </a:solidFill>
              </a:rPr>
              <a:t>Pre-RTC Congestion Rent = $10.9M</a:t>
            </a:r>
          </a:p>
          <a:p>
            <a:pPr lvl="2">
              <a:buFont typeface="Wingdings" panose="05000000000000000000" pitchFamily="2" charset="2"/>
              <a:buChar char="§"/>
            </a:pPr>
            <a:r>
              <a:rPr lang="en-US" sz="1400" dirty="0">
                <a:solidFill>
                  <a:srgbClr val="00AEC7"/>
                </a:solidFill>
              </a:rPr>
              <a:t>RTC Congestion Rent = $5.5M</a:t>
            </a:r>
          </a:p>
          <a:p>
            <a:pPr lvl="1"/>
            <a:endParaRPr lang="en-US" sz="1200" dirty="0">
              <a:solidFill>
                <a:srgbClr val="2D3338"/>
              </a:solidFill>
              <a:cs typeface="Arial"/>
            </a:endParaRPr>
          </a:p>
          <a:p>
            <a:pPr lvl="1"/>
            <a:endParaRPr lang="en-US" sz="1200" dirty="0"/>
          </a:p>
          <a:p>
            <a:endParaRPr lang="en-US" sz="1600" dirty="0">
              <a:cs typeface="Arial"/>
            </a:endParaRPr>
          </a:p>
          <a:p>
            <a:endParaRPr lang="en-US" sz="1600" dirty="0"/>
          </a:p>
        </p:txBody>
      </p:sp>
      <p:pic>
        <p:nvPicPr>
          <p:cNvPr id="7" name="Picture 6" descr="Chart, bar chart, histogram&#10;&#10;Description automatically generated">
            <a:extLst>
              <a:ext uri="{FF2B5EF4-FFF2-40B4-BE49-F238E27FC236}">
                <a16:creationId xmlns:a16="http://schemas.microsoft.com/office/drawing/2014/main" id="{9B4AFFBC-E862-7E66-6818-460DABD6B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29000"/>
            <a:ext cx="8534400" cy="2626868"/>
          </a:xfrm>
          <a:prstGeom prst="rect">
            <a:avLst/>
          </a:prstGeom>
        </p:spPr>
      </p:pic>
    </p:spTree>
    <p:extLst>
      <p:ext uri="{BB962C8B-B14F-4D97-AF65-F5344CB8AC3E}">
        <p14:creationId xmlns:p14="http://schemas.microsoft.com/office/powerpoint/2010/main" val="410754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0F83-7DFE-A0BF-DA72-25FCF43F6C97}"/>
              </a:ext>
            </a:extLst>
          </p:cNvPr>
          <p:cNvSpPr>
            <a:spLocks noGrp="1"/>
          </p:cNvSpPr>
          <p:nvPr>
            <p:ph type="title"/>
          </p:nvPr>
        </p:nvSpPr>
        <p:spPr/>
        <p:txBody>
          <a:bodyPr/>
          <a:lstStyle/>
          <a:p>
            <a:r>
              <a:rPr lang="en-US"/>
              <a:t>Case Study – Volatile day (6/19/2024)</a:t>
            </a:r>
          </a:p>
        </p:txBody>
      </p:sp>
      <p:sp>
        <p:nvSpPr>
          <p:cNvPr id="4" name="Slide Number Placeholder 3">
            <a:extLst>
              <a:ext uri="{FF2B5EF4-FFF2-40B4-BE49-F238E27FC236}">
                <a16:creationId xmlns:a16="http://schemas.microsoft.com/office/drawing/2014/main" id="{A346A427-BE08-8016-AD9E-717E65151DA6}"/>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8" name="TextBox 7">
            <a:extLst>
              <a:ext uri="{FF2B5EF4-FFF2-40B4-BE49-F238E27FC236}">
                <a16:creationId xmlns:a16="http://schemas.microsoft.com/office/drawing/2014/main" id="{30599E6B-DCDF-2793-DFCA-96A6664D644D}"/>
              </a:ext>
            </a:extLst>
          </p:cNvPr>
          <p:cNvSpPr txBox="1"/>
          <p:nvPr/>
        </p:nvSpPr>
        <p:spPr>
          <a:xfrm>
            <a:off x="294714" y="799003"/>
            <a:ext cx="8630772" cy="12003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800"/>
              <a:t>A key benefit of RTC is the reallocation of ancillary services which can help reduce price spikes caused by ancillary service constraints and congestion in the Pre-RTC RTM.</a:t>
            </a:r>
          </a:p>
          <a:p>
            <a:pPr marL="285750" indent="-285750">
              <a:buFont typeface="Arial" panose="020B0604020202020204" pitchFamily="34" charset="0"/>
              <a:buChar char="•"/>
            </a:pPr>
            <a:r>
              <a:rPr lang="en-US" sz="1800">
                <a:solidFill>
                  <a:srgbClr val="2D3338"/>
                </a:solidFill>
              </a:rPr>
              <a:t>While AS was moved, it was not necessarily concentrated behind a constraint.</a:t>
            </a:r>
            <a:endParaRPr lang="en-US" sz="1400">
              <a:solidFill>
                <a:srgbClr val="2D3338"/>
              </a:solidFill>
            </a:endParaRPr>
          </a:p>
        </p:txBody>
      </p:sp>
      <p:pic>
        <p:nvPicPr>
          <p:cNvPr id="5" name="Picture 4" descr="Map&#10;&#10;Description automatically generated">
            <a:extLst>
              <a:ext uri="{FF2B5EF4-FFF2-40B4-BE49-F238E27FC236}">
                <a16:creationId xmlns:a16="http://schemas.microsoft.com/office/drawing/2014/main" id="{DC791DE7-AE1F-283F-9694-4334AD83A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473" y="4158273"/>
            <a:ext cx="6768353" cy="2314758"/>
          </a:xfrm>
          <a:prstGeom prst="rect">
            <a:avLst/>
          </a:prstGeom>
        </p:spPr>
      </p:pic>
      <p:pic>
        <p:nvPicPr>
          <p:cNvPr id="9" name="Picture 8" descr="Map&#10;&#10;Description automatically generated">
            <a:extLst>
              <a:ext uri="{FF2B5EF4-FFF2-40B4-BE49-F238E27FC236}">
                <a16:creationId xmlns:a16="http://schemas.microsoft.com/office/drawing/2014/main" id="{B56DCB1F-0AF7-42E3-70EC-60622AA2D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815" y="1955648"/>
            <a:ext cx="6687671" cy="2287165"/>
          </a:xfrm>
          <a:prstGeom prst="rect">
            <a:avLst/>
          </a:prstGeom>
        </p:spPr>
      </p:pic>
      <p:sp>
        <p:nvSpPr>
          <p:cNvPr id="10" name="TextBox 9">
            <a:extLst>
              <a:ext uri="{FF2B5EF4-FFF2-40B4-BE49-F238E27FC236}">
                <a16:creationId xmlns:a16="http://schemas.microsoft.com/office/drawing/2014/main" id="{22153AE3-3040-4F3F-37CC-FC140A77BE81}"/>
              </a:ext>
            </a:extLst>
          </p:cNvPr>
          <p:cNvSpPr txBox="1"/>
          <p:nvPr/>
        </p:nvSpPr>
        <p:spPr>
          <a:xfrm>
            <a:off x="-200585" y="2748063"/>
            <a:ext cx="2438400" cy="830997"/>
          </a:xfrm>
          <a:prstGeom prst="rect">
            <a:avLst/>
          </a:prstGeom>
          <a:noFill/>
        </p:spPr>
        <p:txBody>
          <a:bodyPr wrap="square" rtlCol="0">
            <a:spAutoFit/>
          </a:bodyPr>
          <a:lstStyle/>
          <a:p>
            <a:pPr lvl="1"/>
            <a:r>
              <a:rPr lang="en-US" sz="1600"/>
              <a:t>Price Spike due to Ramping Constraints</a:t>
            </a:r>
          </a:p>
        </p:txBody>
      </p:sp>
      <p:sp>
        <p:nvSpPr>
          <p:cNvPr id="11" name="TextBox 10">
            <a:extLst>
              <a:ext uri="{FF2B5EF4-FFF2-40B4-BE49-F238E27FC236}">
                <a16:creationId xmlns:a16="http://schemas.microsoft.com/office/drawing/2014/main" id="{D1832854-5CC3-126F-AAEF-1723B225BD33}"/>
              </a:ext>
            </a:extLst>
          </p:cNvPr>
          <p:cNvSpPr txBox="1"/>
          <p:nvPr/>
        </p:nvSpPr>
        <p:spPr>
          <a:xfrm>
            <a:off x="-200585" y="4639616"/>
            <a:ext cx="2438400" cy="584775"/>
          </a:xfrm>
          <a:prstGeom prst="rect">
            <a:avLst/>
          </a:prstGeom>
          <a:noFill/>
        </p:spPr>
        <p:txBody>
          <a:bodyPr wrap="square" rtlCol="0">
            <a:spAutoFit/>
          </a:bodyPr>
          <a:lstStyle/>
          <a:p>
            <a:pPr lvl="1"/>
            <a:r>
              <a:rPr lang="en-US" sz="1600"/>
              <a:t>Price Spike due to Congestion</a:t>
            </a:r>
          </a:p>
        </p:txBody>
      </p:sp>
    </p:spTree>
    <p:extLst>
      <p:ext uri="{BB962C8B-B14F-4D97-AF65-F5344CB8AC3E}">
        <p14:creationId xmlns:p14="http://schemas.microsoft.com/office/powerpoint/2010/main" val="230182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80045-1A2A-2042-3499-A1E964DA6E13}"/>
              </a:ext>
            </a:extLst>
          </p:cNvPr>
          <p:cNvPicPr>
            <a:picLocks noChangeAspect="1"/>
          </p:cNvPicPr>
          <p:nvPr/>
        </p:nvPicPr>
        <p:blipFill>
          <a:blip r:embed="rId2"/>
          <a:stretch>
            <a:fillRect/>
          </a:stretch>
        </p:blipFill>
        <p:spPr>
          <a:xfrm>
            <a:off x="152399" y="3263635"/>
            <a:ext cx="8835887" cy="1543733"/>
          </a:xfrm>
          <a:prstGeom prst="rect">
            <a:avLst/>
          </a:prstGeom>
        </p:spPr>
      </p:pic>
      <p:sp>
        <p:nvSpPr>
          <p:cNvPr id="2" name="Title 1"/>
          <p:cNvSpPr>
            <a:spLocks noGrp="1"/>
          </p:cNvSpPr>
          <p:nvPr>
            <p:ph type="title"/>
          </p:nvPr>
        </p:nvSpPr>
        <p:spPr/>
        <p:txBody>
          <a:bodyPr lIns="91440" tIns="45720" rIns="91440" bIns="45720" anchor="t"/>
          <a:lstStyle/>
          <a:p>
            <a:r>
              <a:rPr lang="en-US"/>
              <a:t>Case Study – Mild Day # 1 (11/16/2023)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12</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AEA8297E-718E-EA21-4454-54525AAC0492}"/>
              </a:ext>
            </a:extLst>
          </p:cNvPr>
          <p:cNvSpPr>
            <a:spLocks noGrp="1"/>
          </p:cNvSpPr>
          <p:nvPr>
            <p:ph idx="1"/>
          </p:nvPr>
        </p:nvSpPr>
        <p:spPr>
          <a:xfrm>
            <a:off x="228600" y="785291"/>
            <a:ext cx="8534400" cy="1543733"/>
          </a:xfrm>
        </p:spPr>
        <p:txBody>
          <a:bodyPr lIns="91440" tIns="45720" rIns="91440" bIns="45720" anchor="t"/>
          <a:lstStyle/>
          <a:p>
            <a:r>
              <a:rPr lang="en-US" sz="1600"/>
              <a:t>Highest Pre-RTM prices observed in the afternoon and evening, which were primarily attributable to transmission congestion. </a:t>
            </a:r>
          </a:p>
          <a:p>
            <a:r>
              <a:rPr lang="en-US" sz="1600"/>
              <a:t>RTC energy prices track closely with Pre-RTC prices with periods of slight deviation, primarily where congestion was main driver of elevated Pre-RTC price, due to RTC’s capability for better allocating AS </a:t>
            </a:r>
            <a:endParaRPr lang="en-US" sz="1600">
              <a:cs typeface="Arial"/>
            </a:endParaRPr>
          </a:p>
          <a:p>
            <a:r>
              <a:rPr lang="en-US" sz="1500"/>
              <a:t>RTC AS MCPCs higher than ORDC price adders in pre-RTC due to RTCs ability to differentiate the kind of MW headroom capacity for different types of AS awards rather than just MW headroom that determines the current ORDC price adders.</a:t>
            </a:r>
            <a:endParaRPr lang="en-US" sz="1500">
              <a:cs typeface="Arial"/>
            </a:endParaRPr>
          </a:p>
          <a:p>
            <a:endParaRPr lang="en-US" sz="1600"/>
          </a:p>
          <a:p>
            <a:endParaRPr lang="en-US" sz="1600"/>
          </a:p>
          <a:p>
            <a:endParaRPr lang="en-US" sz="1600"/>
          </a:p>
        </p:txBody>
      </p:sp>
      <p:sp>
        <p:nvSpPr>
          <p:cNvPr id="7" name="TextBox 6">
            <a:extLst>
              <a:ext uri="{FF2B5EF4-FFF2-40B4-BE49-F238E27FC236}">
                <a16:creationId xmlns:a16="http://schemas.microsoft.com/office/drawing/2014/main" id="{2B87007D-392A-DF65-7668-5DB6B5D7363F}"/>
              </a:ext>
            </a:extLst>
          </p:cNvPr>
          <p:cNvSpPr txBox="1"/>
          <p:nvPr/>
        </p:nvSpPr>
        <p:spPr>
          <a:xfrm>
            <a:off x="2292991" y="2894893"/>
            <a:ext cx="3857065" cy="307777"/>
          </a:xfrm>
          <a:prstGeom prst="rect">
            <a:avLst/>
          </a:prstGeom>
          <a:noFill/>
        </p:spPr>
        <p:txBody>
          <a:bodyPr wrap="square" rtlCol="0">
            <a:spAutoFit/>
          </a:bodyPr>
          <a:lstStyle/>
          <a:p>
            <a:pPr algn="ctr"/>
            <a:r>
              <a:rPr lang="en-US" sz="1400"/>
              <a:t>RTM System Lambda</a:t>
            </a:r>
          </a:p>
        </p:txBody>
      </p:sp>
      <p:sp>
        <p:nvSpPr>
          <p:cNvPr id="21" name="TextBox 20">
            <a:extLst>
              <a:ext uri="{FF2B5EF4-FFF2-40B4-BE49-F238E27FC236}">
                <a16:creationId xmlns:a16="http://schemas.microsoft.com/office/drawing/2014/main" id="{6E5CC742-B5AB-1A6C-1009-603EDE243633}"/>
              </a:ext>
            </a:extLst>
          </p:cNvPr>
          <p:cNvSpPr txBox="1"/>
          <p:nvPr/>
        </p:nvSpPr>
        <p:spPr>
          <a:xfrm>
            <a:off x="2416816" y="4621521"/>
            <a:ext cx="3857065" cy="307777"/>
          </a:xfrm>
          <a:prstGeom prst="rect">
            <a:avLst/>
          </a:prstGeom>
          <a:noFill/>
        </p:spPr>
        <p:txBody>
          <a:bodyPr wrap="square" rtlCol="0">
            <a:spAutoFit/>
          </a:bodyPr>
          <a:lstStyle/>
          <a:p>
            <a:pPr algn="ctr"/>
            <a:r>
              <a:rPr lang="en-US" sz="1400"/>
              <a:t>RTC RTM MCPCs</a:t>
            </a:r>
          </a:p>
        </p:txBody>
      </p:sp>
      <p:pic>
        <p:nvPicPr>
          <p:cNvPr id="8" name="Picture 7">
            <a:extLst>
              <a:ext uri="{FF2B5EF4-FFF2-40B4-BE49-F238E27FC236}">
                <a16:creationId xmlns:a16="http://schemas.microsoft.com/office/drawing/2014/main" id="{AE19E8BD-2AAF-D491-BBDC-5F50E3E7DDD4}"/>
              </a:ext>
            </a:extLst>
          </p:cNvPr>
          <p:cNvPicPr>
            <a:picLocks noChangeAspect="1"/>
          </p:cNvPicPr>
          <p:nvPr/>
        </p:nvPicPr>
        <p:blipFill>
          <a:blip r:embed="rId3"/>
          <a:stretch>
            <a:fillRect/>
          </a:stretch>
        </p:blipFill>
        <p:spPr>
          <a:xfrm>
            <a:off x="112643" y="4929298"/>
            <a:ext cx="8915400" cy="1543733"/>
          </a:xfrm>
          <a:prstGeom prst="rect">
            <a:avLst/>
          </a:prstGeom>
        </p:spPr>
      </p:pic>
    </p:spTree>
    <p:extLst>
      <p:ext uri="{BB962C8B-B14F-4D97-AF65-F5344CB8AC3E}">
        <p14:creationId xmlns:p14="http://schemas.microsoft.com/office/powerpoint/2010/main" val="1621298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 Mild Day # 1 (11/16/2023)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13</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AEA8297E-718E-EA21-4454-54525AAC0492}"/>
              </a:ext>
            </a:extLst>
          </p:cNvPr>
          <p:cNvSpPr>
            <a:spLocks noGrp="1"/>
          </p:cNvSpPr>
          <p:nvPr>
            <p:ph idx="1"/>
          </p:nvPr>
        </p:nvSpPr>
        <p:spPr>
          <a:xfrm>
            <a:off x="228600" y="814633"/>
            <a:ext cx="8534400" cy="4853233"/>
          </a:xfrm>
        </p:spPr>
        <p:txBody>
          <a:bodyPr/>
          <a:lstStyle/>
          <a:p>
            <a:r>
              <a:rPr lang="en-US" sz="1600"/>
              <a:t>Reduced transmission congestion rent observed under RTC</a:t>
            </a:r>
          </a:p>
          <a:p>
            <a:pPr lvl="1"/>
            <a:r>
              <a:rPr lang="en-US" sz="1400">
                <a:solidFill>
                  <a:schemeClr val="accent5">
                    <a:lumMod val="75000"/>
                  </a:schemeClr>
                </a:solidFill>
              </a:rPr>
              <a:t>Pre-RTC Congestion Rent = $5.6M</a:t>
            </a:r>
          </a:p>
          <a:p>
            <a:pPr lvl="1"/>
            <a:r>
              <a:rPr lang="en-US" sz="1400">
                <a:solidFill>
                  <a:srgbClr val="00AEC7"/>
                </a:solidFill>
              </a:rPr>
              <a:t>RTC Congestion Rent = $4.9M</a:t>
            </a:r>
          </a:p>
          <a:p>
            <a:pPr lvl="1"/>
            <a:endParaRPr lang="en-US" sz="1200">
              <a:solidFill>
                <a:srgbClr val="FF0000"/>
              </a:solidFill>
            </a:endParaRPr>
          </a:p>
          <a:p>
            <a:pPr lvl="1"/>
            <a:endParaRPr lang="en-US" sz="1200"/>
          </a:p>
          <a:p>
            <a:pPr lvl="1"/>
            <a:endParaRPr lang="en-US" sz="1200"/>
          </a:p>
          <a:p>
            <a:endParaRPr lang="en-US" sz="1600"/>
          </a:p>
          <a:p>
            <a:endParaRPr lang="en-US" sz="1600"/>
          </a:p>
        </p:txBody>
      </p:sp>
      <p:pic>
        <p:nvPicPr>
          <p:cNvPr id="7" name="Picture 6" descr="Chart&#10;&#10;Description automatically generated with medium confidence">
            <a:extLst>
              <a:ext uri="{FF2B5EF4-FFF2-40B4-BE49-F238E27FC236}">
                <a16:creationId xmlns:a16="http://schemas.microsoft.com/office/drawing/2014/main" id="{EF419966-05EE-56EE-323F-75EB46E51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53" y="1643886"/>
            <a:ext cx="8471647" cy="1738368"/>
          </a:xfrm>
          <a:prstGeom prst="rect">
            <a:avLst/>
          </a:prstGeom>
        </p:spPr>
      </p:pic>
      <p:pic>
        <p:nvPicPr>
          <p:cNvPr id="9" name="Picture 8" descr="Chart&#10;&#10;Description automatically generated">
            <a:extLst>
              <a:ext uri="{FF2B5EF4-FFF2-40B4-BE49-F238E27FC236}">
                <a16:creationId xmlns:a16="http://schemas.microsoft.com/office/drawing/2014/main" id="{8EB930C8-01AE-0F01-4672-3D86CBB44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382254"/>
            <a:ext cx="8534400" cy="2626868"/>
          </a:xfrm>
          <a:prstGeom prst="rect">
            <a:avLst/>
          </a:prstGeom>
        </p:spPr>
      </p:pic>
    </p:spTree>
    <p:extLst>
      <p:ext uri="{BB962C8B-B14F-4D97-AF65-F5344CB8AC3E}">
        <p14:creationId xmlns:p14="http://schemas.microsoft.com/office/powerpoint/2010/main" val="352227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F48ABF18-FF6E-D936-297E-F774FFD66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464" y="3770525"/>
            <a:ext cx="7188922" cy="2458592"/>
          </a:xfrm>
          <a:prstGeom prst="rect">
            <a:avLst/>
          </a:prstGeom>
        </p:spPr>
      </p:pic>
      <p:pic>
        <p:nvPicPr>
          <p:cNvPr id="7" name="Picture 6" descr="Chart, histogram&#10;&#10;Description automatically generated">
            <a:extLst>
              <a:ext uri="{FF2B5EF4-FFF2-40B4-BE49-F238E27FC236}">
                <a16:creationId xmlns:a16="http://schemas.microsoft.com/office/drawing/2014/main" id="{C85E0962-137C-9503-829D-EDA017C6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150" y="1534630"/>
            <a:ext cx="7188922" cy="2458592"/>
          </a:xfrm>
          <a:prstGeom prst="rect">
            <a:avLst/>
          </a:prstGeom>
        </p:spPr>
      </p:pic>
      <p:sp>
        <p:nvSpPr>
          <p:cNvPr id="2" name="Title 1"/>
          <p:cNvSpPr>
            <a:spLocks noGrp="1"/>
          </p:cNvSpPr>
          <p:nvPr>
            <p:ph type="title"/>
          </p:nvPr>
        </p:nvSpPr>
        <p:spPr/>
        <p:txBody>
          <a:bodyPr/>
          <a:lstStyle/>
          <a:p>
            <a:r>
              <a:rPr lang="en-US"/>
              <a:t>Case Study – Mild Day # 1 (11/16/2023)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14</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AEA8297E-718E-EA21-4454-54525AAC0492}"/>
              </a:ext>
            </a:extLst>
          </p:cNvPr>
          <p:cNvSpPr>
            <a:spLocks noGrp="1"/>
          </p:cNvSpPr>
          <p:nvPr>
            <p:ph idx="1"/>
          </p:nvPr>
        </p:nvSpPr>
        <p:spPr>
          <a:xfrm>
            <a:off x="342900" y="814633"/>
            <a:ext cx="8534400" cy="4853233"/>
          </a:xfrm>
        </p:spPr>
        <p:txBody>
          <a:bodyPr lIns="91440" tIns="45720" rIns="91440" bIns="45720" anchor="t"/>
          <a:lstStyle/>
          <a:p>
            <a:r>
              <a:rPr lang="en-US" sz="1600"/>
              <a:t>On the mild day, procurement of Ancillary Service </a:t>
            </a:r>
            <a:r>
              <a:rPr lang="en-US" sz="1600">
                <a:solidFill>
                  <a:srgbClr val="2D3338"/>
                </a:solidFill>
              </a:rPr>
              <a:t>total </a:t>
            </a:r>
            <a:r>
              <a:rPr lang="en-US" sz="1600"/>
              <a:t>quantities in alignment with AS plan except for Non-Spin, which is related to the tail quantities from the ORDC when reserves are plentiful.</a:t>
            </a:r>
          </a:p>
        </p:txBody>
      </p:sp>
      <p:sp>
        <p:nvSpPr>
          <p:cNvPr id="9" name="TextBox 8">
            <a:extLst>
              <a:ext uri="{FF2B5EF4-FFF2-40B4-BE49-F238E27FC236}">
                <a16:creationId xmlns:a16="http://schemas.microsoft.com/office/drawing/2014/main" id="{AA6A7F76-9A74-0B98-0A2A-73914808B182}"/>
              </a:ext>
            </a:extLst>
          </p:cNvPr>
          <p:cNvSpPr txBox="1"/>
          <p:nvPr/>
        </p:nvSpPr>
        <p:spPr>
          <a:xfrm>
            <a:off x="-383591" y="2383445"/>
            <a:ext cx="3803586" cy="338554"/>
          </a:xfrm>
          <a:prstGeom prst="rect">
            <a:avLst/>
          </a:prstGeom>
          <a:noFill/>
        </p:spPr>
        <p:txBody>
          <a:bodyPr wrap="square" rtlCol="0">
            <a:spAutoFit/>
          </a:bodyPr>
          <a:lstStyle/>
          <a:p>
            <a:pPr lvl="1"/>
            <a:r>
              <a:rPr lang="en-US" sz="1600"/>
              <a:t>Reg Up</a:t>
            </a:r>
          </a:p>
        </p:txBody>
      </p:sp>
      <p:sp>
        <p:nvSpPr>
          <p:cNvPr id="11" name="TextBox 10">
            <a:extLst>
              <a:ext uri="{FF2B5EF4-FFF2-40B4-BE49-F238E27FC236}">
                <a16:creationId xmlns:a16="http://schemas.microsoft.com/office/drawing/2014/main" id="{2E40269F-A29F-5E58-E8F8-ECB6DEB08C0A}"/>
              </a:ext>
            </a:extLst>
          </p:cNvPr>
          <p:cNvSpPr txBox="1"/>
          <p:nvPr/>
        </p:nvSpPr>
        <p:spPr>
          <a:xfrm>
            <a:off x="-186367" y="4661267"/>
            <a:ext cx="3803586" cy="338554"/>
          </a:xfrm>
          <a:prstGeom prst="rect">
            <a:avLst/>
          </a:prstGeom>
          <a:noFill/>
        </p:spPr>
        <p:txBody>
          <a:bodyPr wrap="square" rtlCol="0">
            <a:spAutoFit/>
          </a:bodyPr>
          <a:lstStyle/>
          <a:p>
            <a:pPr lvl="1"/>
            <a:r>
              <a:rPr lang="en-US" sz="1600"/>
              <a:t>RRS</a:t>
            </a:r>
          </a:p>
        </p:txBody>
      </p:sp>
    </p:spTree>
    <p:extLst>
      <p:ext uri="{BB962C8B-B14F-4D97-AF65-F5344CB8AC3E}">
        <p14:creationId xmlns:p14="http://schemas.microsoft.com/office/powerpoint/2010/main" val="181036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75EFB84F-D8A6-C4B5-5932-2C512882E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335" y="1309467"/>
            <a:ext cx="7316065" cy="2502074"/>
          </a:xfrm>
          <a:prstGeom prst="rect">
            <a:avLst/>
          </a:prstGeom>
        </p:spPr>
      </p:pic>
      <p:sp>
        <p:nvSpPr>
          <p:cNvPr id="2" name="Title 1"/>
          <p:cNvSpPr>
            <a:spLocks noGrp="1"/>
          </p:cNvSpPr>
          <p:nvPr>
            <p:ph type="title"/>
          </p:nvPr>
        </p:nvSpPr>
        <p:spPr/>
        <p:txBody>
          <a:bodyPr/>
          <a:lstStyle/>
          <a:p>
            <a:r>
              <a:rPr lang="en-US"/>
              <a:t>Case Study – Mild Day # 1 (11/16/2023)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15</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AEA8297E-718E-EA21-4454-54525AAC0492}"/>
              </a:ext>
            </a:extLst>
          </p:cNvPr>
          <p:cNvSpPr>
            <a:spLocks noGrp="1"/>
          </p:cNvSpPr>
          <p:nvPr>
            <p:ph idx="1"/>
          </p:nvPr>
        </p:nvSpPr>
        <p:spPr>
          <a:xfrm>
            <a:off x="342900" y="887506"/>
            <a:ext cx="8534400" cy="4853233"/>
          </a:xfrm>
        </p:spPr>
        <p:txBody>
          <a:bodyPr lIns="91440" tIns="45720" rIns="91440" bIns="45720" anchor="t"/>
          <a:lstStyle/>
          <a:p>
            <a:r>
              <a:rPr lang="en-US" sz="1600"/>
              <a:t>On the mild day, procurement of Ancillary Service </a:t>
            </a:r>
            <a:r>
              <a:rPr lang="en-US" sz="1600">
                <a:solidFill>
                  <a:srgbClr val="2D3338"/>
                </a:solidFill>
              </a:rPr>
              <a:t>total</a:t>
            </a:r>
            <a:r>
              <a:rPr lang="en-US" sz="1600">
                <a:solidFill>
                  <a:srgbClr val="FF0000"/>
                </a:solidFill>
              </a:rPr>
              <a:t> </a:t>
            </a:r>
            <a:r>
              <a:rPr lang="en-US" sz="1600"/>
              <a:t>quantities in alignment with AS plan except for Non-Spin, which is related to the tail quantities from the ORDC when reserves are plentiful.</a:t>
            </a:r>
          </a:p>
        </p:txBody>
      </p:sp>
      <p:sp>
        <p:nvSpPr>
          <p:cNvPr id="9" name="TextBox 8">
            <a:extLst>
              <a:ext uri="{FF2B5EF4-FFF2-40B4-BE49-F238E27FC236}">
                <a16:creationId xmlns:a16="http://schemas.microsoft.com/office/drawing/2014/main" id="{AA6A7F76-9A74-0B98-0A2A-73914808B182}"/>
              </a:ext>
            </a:extLst>
          </p:cNvPr>
          <p:cNvSpPr txBox="1"/>
          <p:nvPr/>
        </p:nvSpPr>
        <p:spPr>
          <a:xfrm>
            <a:off x="-383591" y="2488220"/>
            <a:ext cx="3803586" cy="338554"/>
          </a:xfrm>
          <a:prstGeom prst="rect">
            <a:avLst/>
          </a:prstGeom>
          <a:noFill/>
        </p:spPr>
        <p:txBody>
          <a:bodyPr wrap="square" rtlCol="0">
            <a:spAutoFit/>
          </a:bodyPr>
          <a:lstStyle/>
          <a:p>
            <a:pPr lvl="1"/>
            <a:r>
              <a:rPr lang="en-US" sz="1600"/>
              <a:t>ECRS</a:t>
            </a:r>
          </a:p>
        </p:txBody>
      </p:sp>
      <p:sp>
        <p:nvSpPr>
          <p:cNvPr id="11" name="TextBox 10">
            <a:extLst>
              <a:ext uri="{FF2B5EF4-FFF2-40B4-BE49-F238E27FC236}">
                <a16:creationId xmlns:a16="http://schemas.microsoft.com/office/drawing/2014/main" id="{2E40269F-A29F-5E58-E8F8-ECB6DEB08C0A}"/>
              </a:ext>
            </a:extLst>
          </p:cNvPr>
          <p:cNvSpPr txBox="1"/>
          <p:nvPr/>
        </p:nvSpPr>
        <p:spPr>
          <a:xfrm>
            <a:off x="-464273" y="4766042"/>
            <a:ext cx="3803586" cy="338554"/>
          </a:xfrm>
          <a:prstGeom prst="rect">
            <a:avLst/>
          </a:prstGeom>
          <a:noFill/>
        </p:spPr>
        <p:txBody>
          <a:bodyPr wrap="square" rtlCol="0">
            <a:spAutoFit/>
          </a:bodyPr>
          <a:lstStyle/>
          <a:p>
            <a:pPr lvl="1"/>
            <a:r>
              <a:rPr lang="en-US" sz="1600"/>
              <a:t>Non-spin</a:t>
            </a:r>
          </a:p>
        </p:txBody>
      </p:sp>
      <p:pic>
        <p:nvPicPr>
          <p:cNvPr id="12" name="Picture 11" descr="Chart, histogram&#10;&#10;Description automatically generated">
            <a:extLst>
              <a:ext uri="{FF2B5EF4-FFF2-40B4-BE49-F238E27FC236}">
                <a16:creationId xmlns:a16="http://schemas.microsoft.com/office/drawing/2014/main" id="{363E4EC3-CFD2-39DD-33C9-BFBC0FEF1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186" y="3780929"/>
            <a:ext cx="7170214" cy="2452193"/>
          </a:xfrm>
          <a:prstGeom prst="rect">
            <a:avLst/>
          </a:prstGeom>
        </p:spPr>
      </p:pic>
    </p:spTree>
    <p:extLst>
      <p:ext uri="{BB962C8B-B14F-4D97-AF65-F5344CB8AC3E}">
        <p14:creationId xmlns:p14="http://schemas.microsoft.com/office/powerpoint/2010/main" val="2470441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AA98770C-995D-990E-39B3-F8402C998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85" y="3060578"/>
            <a:ext cx="8763000" cy="1498461"/>
          </a:xfrm>
          <a:prstGeom prst="rect">
            <a:avLst/>
          </a:prstGeom>
        </p:spPr>
      </p:pic>
      <p:sp>
        <p:nvSpPr>
          <p:cNvPr id="2" name="Title 1"/>
          <p:cNvSpPr>
            <a:spLocks noGrp="1"/>
          </p:cNvSpPr>
          <p:nvPr>
            <p:ph type="title"/>
          </p:nvPr>
        </p:nvSpPr>
        <p:spPr/>
        <p:txBody>
          <a:bodyPr/>
          <a:lstStyle/>
          <a:p>
            <a:r>
              <a:rPr lang="en-US"/>
              <a:t>Case Study – Mild Day # 2 (2/7/2024)</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16</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AEA8297E-718E-EA21-4454-54525AAC0492}"/>
              </a:ext>
            </a:extLst>
          </p:cNvPr>
          <p:cNvSpPr>
            <a:spLocks noGrp="1"/>
          </p:cNvSpPr>
          <p:nvPr>
            <p:ph idx="1"/>
          </p:nvPr>
        </p:nvSpPr>
        <p:spPr>
          <a:xfrm>
            <a:off x="228600" y="814633"/>
            <a:ext cx="8534400" cy="4853233"/>
          </a:xfrm>
        </p:spPr>
        <p:txBody>
          <a:bodyPr lIns="91440" tIns="45720" rIns="91440" bIns="45720" anchor="t"/>
          <a:lstStyle/>
          <a:p>
            <a:r>
              <a:rPr lang="en-US" sz="1600"/>
              <a:t>Highest RTM prices observed in the evening, which were primarily attributable to transmission congestion. </a:t>
            </a:r>
          </a:p>
          <a:p>
            <a:r>
              <a:rPr lang="en-US" sz="1600"/>
              <a:t>RTC smooths out elevated jumps in RTM prices, due to RTC’s capability for better allocating AS </a:t>
            </a:r>
            <a:endParaRPr lang="en-US" sz="1600">
              <a:cs typeface="Arial"/>
            </a:endParaRPr>
          </a:p>
          <a:p>
            <a:r>
              <a:rPr lang="en-US" sz="1600"/>
              <a:t>RTC AS MCPCs higher than ORDC price adders in pre-RTC due to RTCs ability to differentiate the kind of MW headroom capacity for different types of AS awards rather than just MW headroom that determines the current ORDC price adders.</a:t>
            </a:r>
            <a:endParaRPr lang="en-US" sz="1600">
              <a:cs typeface="Arial"/>
            </a:endParaRPr>
          </a:p>
          <a:p>
            <a:endParaRPr lang="en-US" sz="1600"/>
          </a:p>
          <a:p>
            <a:endParaRPr lang="en-US" sz="1600"/>
          </a:p>
        </p:txBody>
      </p:sp>
      <p:sp>
        <p:nvSpPr>
          <p:cNvPr id="7" name="TextBox 6">
            <a:extLst>
              <a:ext uri="{FF2B5EF4-FFF2-40B4-BE49-F238E27FC236}">
                <a16:creationId xmlns:a16="http://schemas.microsoft.com/office/drawing/2014/main" id="{2B87007D-392A-DF65-7668-5DB6B5D7363F}"/>
              </a:ext>
            </a:extLst>
          </p:cNvPr>
          <p:cNvSpPr txBox="1"/>
          <p:nvPr/>
        </p:nvSpPr>
        <p:spPr>
          <a:xfrm>
            <a:off x="2416817" y="2752801"/>
            <a:ext cx="3857065" cy="307777"/>
          </a:xfrm>
          <a:prstGeom prst="rect">
            <a:avLst/>
          </a:prstGeom>
          <a:noFill/>
        </p:spPr>
        <p:txBody>
          <a:bodyPr wrap="square" rtlCol="0">
            <a:spAutoFit/>
          </a:bodyPr>
          <a:lstStyle/>
          <a:p>
            <a:pPr algn="ctr"/>
            <a:r>
              <a:rPr lang="en-US" sz="1400"/>
              <a:t>RTM System Lambda</a:t>
            </a:r>
          </a:p>
        </p:txBody>
      </p:sp>
      <p:sp>
        <p:nvSpPr>
          <p:cNvPr id="21" name="TextBox 20">
            <a:extLst>
              <a:ext uri="{FF2B5EF4-FFF2-40B4-BE49-F238E27FC236}">
                <a16:creationId xmlns:a16="http://schemas.microsoft.com/office/drawing/2014/main" id="{6E5CC742-B5AB-1A6C-1009-603EDE243633}"/>
              </a:ext>
            </a:extLst>
          </p:cNvPr>
          <p:cNvSpPr txBox="1"/>
          <p:nvPr/>
        </p:nvSpPr>
        <p:spPr>
          <a:xfrm>
            <a:off x="2416817" y="4444634"/>
            <a:ext cx="3857065" cy="307777"/>
          </a:xfrm>
          <a:prstGeom prst="rect">
            <a:avLst/>
          </a:prstGeom>
          <a:noFill/>
        </p:spPr>
        <p:txBody>
          <a:bodyPr wrap="square" rtlCol="0">
            <a:spAutoFit/>
          </a:bodyPr>
          <a:lstStyle/>
          <a:p>
            <a:pPr algn="ctr"/>
            <a:r>
              <a:rPr lang="en-US" sz="1400"/>
              <a:t>RTC RTM MCPCs</a:t>
            </a:r>
          </a:p>
        </p:txBody>
      </p:sp>
      <p:pic>
        <p:nvPicPr>
          <p:cNvPr id="10" name="Picture 9" descr="A picture containing graphical user interface&#10;&#10;Description automatically generated">
            <a:extLst>
              <a:ext uri="{FF2B5EF4-FFF2-40B4-BE49-F238E27FC236}">
                <a16:creationId xmlns:a16="http://schemas.microsoft.com/office/drawing/2014/main" id="{26FFB007-839F-1116-E427-1549C7BB3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20" y="4755556"/>
            <a:ext cx="8674115" cy="1483261"/>
          </a:xfrm>
          <a:prstGeom prst="rect">
            <a:avLst/>
          </a:prstGeom>
        </p:spPr>
      </p:pic>
    </p:spTree>
    <p:extLst>
      <p:ext uri="{BB962C8B-B14F-4D97-AF65-F5344CB8AC3E}">
        <p14:creationId xmlns:p14="http://schemas.microsoft.com/office/powerpoint/2010/main" val="116302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503E05CF-E607-13FB-499B-ECD66CA96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33633"/>
            <a:ext cx="8534400" cy="1751245"/>
          </a:xfrm>
          <a:prstGeom prst="rect">
            <a:avLst/>
          </a:prstGeom>
        </p:spPr>
      </p:pic>
      <p:sp>
        <p:nvSpPr>
          <p:cNvPr id="2" name="Title 1"/>
          <p:cNvSpPr>
            <a:spLocks noGrp="1"/>
          </p:cNvSpPr>
          <p:nvPr>
            <p:ph type="title"/>
          </p:nvPr>
        </p:nvSpPr>
        <p:spPr/>
        <p:txBody>
          <a:bodyPr lIns="91440" tIns="45720" rIns="91440" bIns="45720" anchor="t"/>
          <a:lstStyle/>
          <a:p>
            <a:r>
              <a:rPr lang="en-US" dirty="0"/>
              <a:t>Case Study – Mild Day # 2 (2/7/2024)</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17</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AEA8297E-718E-EA21-4454-54525AAC0492}"/>
              </a:ext>
            </a:extLst>
          </p:cNvPr>
          <p:cNvSpPr>
            <a:spLocks noGrp="1"/>
          </p:cNvSpPr>
          <p:nvPr>
            <p:ph idx="1"/>
          </p:nvPr>
        </p:nvSpPr>
        <p:spPr>
          <a:xfrm>
            <a:off x="228600" y="814633"/>
            <a:ext cx="8534400" cy="4853233"/>
          </a:xfrm>
        </p:spPr>
        <p:txBody>
          <a:bodyPr lIns="91440" tIns="45720" rIns="91440" bIns="45720" anchor="t"/>
          <a:lstStyle/>
          <a:p>
            <a:r>
              <a:rPr lang="en-US" sz="1600" dirty="0"/>
              <a:t>Reduced transmission congestion rent observed under RTC</a:t>
            </a:r>
          </a:p>
          <a:p>
            <a:pPr lvl="1"/>
            <a:r>
              <a:rPr lang="en-US" sz="1600" dirty="0"/>
              <a:t>No significant transmission limit violations in both cases</a:t>
            </a:r>
            <a:endParaRPr lang="en-US" sz="1600" dirty="0">
              <a:cs typeface="Arial"/>
            </a:endParaRPr>
          </a:p>
          <a:p>
            <a:pPr lvl="1"/>
            <a:r>
              <a:rPr lang="en-US" sz="1600" dirty="0"/>
              <a:t>Generally lower shadow prices on transmission constraints </a:t>
            </a:r>
            <a:endParaRPr lang="en-US" sz="1600" dirty="0">
              <a:cs typeface="Arial"/>
            </a:endParaRPr>
          </a:p>
          <a:p>
            <a:pPr lvl="2">
              <a:buFont typeface="Wingdings" panose="05000000000000000000" pitchFamily="2" charset="2"/>
              <a:buChar char="§"/>
            </a:pPr>
            <a:r>
              <a:rPr lang="en-US" sz="1400" dirty="0">
                <a:solidFill>
                  <a:schemeClr val="accent5">
                    <a:lumMod val="75000"/>
                  </a:schemeClr>
                </a:solidFill>
              </a:rPr>
              <a:t>Pre-RTC Congestion Rent = $6.7M</a:t>
            </a:r>
            <a:endParaRPr lang="en-US" sz="1400" dirty="0">
              <a:solidFill>
                <a:schemeClr val="accent5">
                  <a:lumMod val="75000"/>
                </a:schemeClr>
              </a:solidFill>
              <a:cs typeface="Arial"/>
            </a:endParaRPr>
          </a:p>
          <a:p>
            <a:pPr lvl="2">
              <a:buFont typeface="Wingdings" panose="05000000000000000000" pitchFamily="2" charset="2"/>
              <a:buChar char="§"/>
            </a:pPr>
            <a:r>
              <a:rPr lang="en-US" sz="1400" dirty="0">
                <a:solidFill>
                  <a:srgbClr val="00AEC7"/>
                </a:solidFill>
              </a:rPr>
              <a:t>RTC Congestion Rent = $6.0M</a:t>
            </a:r>
            <a:endParaRPr lang="en-US" sz="1400" dirty="0">
              <a:solidFill>
                <a:srgbClr val="00AEC7"/>
              </a:solidFill>
              <a:cs typeface="Arial"/>
            </a:endParaRPr>
          </a:p>
          <a:p>
            <a:pPr lvl="1"/>
            <a:endParaRPr lang="en-US" sz="1200" dirty="0">
              <a:solidFill>
                <a:srgbClr val="2D3338"/>
              </a:solidFill>
              <a:cs typeface="Arial"/>
            </a:endParaRPr>
          </a:p>
          <a:p>
            <a:pPr lvl="1"/>
            <a:endParaRPr lang="en-US" sz="1200" dirty="0"/>
          </a:p>
          <a:p>
            <a:endParaRPr lang="en-US" sz="1600" dirty="0">
              <a:cs typeface="Arial"/>
            </a:endParaRPr>
          </a:p>
          <a:p>
            <a:endParaRPr lang="en-US" sz="1600" dirty="0"/>
          </a:p>
        </p:txBody>
      </p:sp>
      <p:pic>
        <p:nvPicPr>
          <p:cNvPr id="12" name="Picture 11" descr="Chart&#10;&#10;Description automatically generated">
            <a:extLst>
              <a:ext uri="{FF2B5EF4-FFF2-40B4-BE49-F238E27FC236}">
                <a16:creationId xmlns:a16="http://schemas.microsoft.com/office/drawing/2014/main" id="{7482C36B-4AAB-DD6D-F240-E4837D709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784878"/>
            <a:ext cx="8603876" cy="2648252"/>
          </a:xfrm>
          <a:prstGeom prst="rect">
            <a:avLst/>
          </a:prstGeom>
        </p:spPr>
      </p:pic>
    </p:spTree>
    <p:extLst>
      <p:ext uri="{BB962C8B-B14F-4D97-AF65-F5344CB8AC3E}">
        <p14:creationId xmlns:p14="http://schemas.microsoft.com/office/powerpoint/2010/main" val="309721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0F83-7DFE-A0BF-DA72-25FCF43F6C97}"/>
              </a:ext>
            </a:extLst>
          </p:cNvPr>
          <p:cNvSpPr>
            <a:spLocks noGrp="1"/>
          </p:cNvSpPr>
          <p:nvPr>
            <p:ph type="title"/>
          </p:nvPr>
        </p:nvSpPr>
        <p:spPr/>
        <p:txBody>
          <a:bodyPr/>
          <a:lstStyle/>
          <a:p>
            <a:r>
              <a:rPr lang="en-US"/>
              <a:t>Case Study – Mild day # 2 (2/7/2024)</a:t>
            </a:r>
          </a:p>
        </p:txBody>
      </p:sp>
      <p:sp>
        <p:nvSpPr>
          <p:cNvPr id="8" name="TextBox 7">
            <a:extLst>
              <a:ext uri="{FF2B5EF4-FFF2-40B4-BE49-F238E27FC236}">
                <a16:creationId xmlns:a16="http://schemas.microsoft.com/office/drawing/2014/main" id="{30599E6B-DCDF-2793-DFCA-96A6664D644D}"/>
              </a:ext>
            </a:extLst>
          </p:cNvPr>
          <p:cNvSpPr txBox="1"/>
          <p:nvPr/>
        </p:nvSpPr>
        <p:spPr>
          <a:xfrm>
            <a:off x="294714" y="949935"/>
            <a:ext cx="8630772" cy="64633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800"/>
              <a:t>During the 18:45 – 19:10 SCED intervals, primarily ECRS and NSPIN quantities are moved to resources behind </a:t>
            </a:r>
            <a:r>
              <a:rPr lang="en-US"/>
              <a:t>a thermal Valley</a:t>
            </a:r>
            <a:r>
              <a:rPr lang="en-US" sz="1800"/>
              <a:t> constraint to aid in its mitigation.</a:t>
            </a:r>
          </a:p>
        </p:txBody>
      </p:sp>
      <p:pic>
        <p:nvPicPr>
          <p:cNvPr id="5" name="Picture 4" descr="Map&#10;&#10;Description automatically generated">
            <a:extLst>
              <a:ext uri="{FF2B5EF4-FFF2-40B4-BE49-F238E27FC236}">
                <a16:creationId xmlns:a16="http://schemas.microsoft.com/office/drawing/2014/main" id="{9EA2ADCA-6543-85F1-CD00-B8677D118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864" y="1596266"/>
            <a:ext cx="7153275" cy="2446400"/>
          </a:xfrm>
          <a:prstGeom prst="rect">
            <a:avLst/>
          </a:prstGeom>
        </p:spPr>
      </p:pic>
      <p:pic>
        <p:nvPicPr>
          <p:cNvPr id="9" name="Picture 8" descr="Map&#10;&#10;Description automatically generated">
            <a:extLst>
              <a:ext uri="{FF2B5EF4-FFF2-40B4-BE49-F238E27FC236}">
                <a16:creationId xmlns:a16="http://schemas.microsoft.com/office/drawing/2014/main" id="{A7A9ACD5-CF8B-9E17-574D-35A602879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064" y="3888577"/>
            <a:ext cx="7122932" cy="2436023"/>
          </a:xfrm>
          <a:prstGeom prst="rect">
            <a:avLst/>
          </a:prstGeom>
        </p:spPr>
      </p:pic>
      <p:sp>
        <p:nvSpPr>
          <p:cNvPr id="10" name="TextBox 9">
            <a:extLst>
              <a:ext uri="{FF2B5EF4-FFF2-40B4-BE49-F238E27FC236}">
                <a16:creationId xmlns:a16="http://schemas.microsoft.com/office/drawing/2014/main" id="{A006FA42-0E11-CC8A-72FF-4BC90DE2699B}"/>
              </a:ext>
            </a:extLst>
          </p:cNvPr>
          <p:cNvSpPr txBox="1"/>
          <p:nvPr/>
        </p:nvSpPr>
        <p:spPr>
          <a:xfrm>
            <a:off x="-98402" y="2478695"/>
            <a:ext cx="1750148" cy="338554"/>
          </a:xfrm>
          <a:prstGeom prst="rect">
            <a:avLst/>
          </a:prstGeom>
          <a:noFill/>
        </p:spPr>
        <p:txBody>
          <a:bodyPr wrap="square" rtlCol="0">
            <a:spAutoFit/>
          </a:bodyPr>
          <a:lstStyle/>
          <a:p>
            <a:pPr lvl="1"/>
            <a:r>
              <a:rPr lang="en-US" sz="1600"/>
              <a:t>ECRS</a:t>
            </a:r>
          </a:p>
        </p:txBody>
      </p:sp>
      <p:sp>
        <p:nvSpPr>
          <p:cNvPr id="11" name="TextBox 10">
            <a:extLst>
              <a:ext uri="{FF2B5EF4-FFF2-40B4-BE49-F238E27FC236}">
                <a16:creationId xmlns:a16="http://schemas.microsoft.com/office/drawing/2014/main" id="{0FCE9DC5-3324-2A86-9E97-FA9A6E11304B}"/>
              </a:ext>
            </a:extLst>
          </p:cNvPr>
          <p:cNvSpPr txBox="1"/>
          <p:nvPr/>
        </p:nvSpPr>
        <p:spPr>
          <a:xfrm>
            <a:off x="-179084" y="4756517"/>
            <a:ext cx="1750148" cy="338554"/>
          </a:xfrm>
          <a:prstGeom prst="rect">
            <a:avLst/>
          </a:prstGeom>
          <a:noFill/>
        </p:spPr>
        <p:txBody>
          <a:bodyPr wrap="square" rtlCol="0">
            <a:spAutoFit/>
          </a:bodyPr>
          <a:lstStyle/>
          <a:p>
            <a:pPr lvl="1"/>
            <a:r>
              <a:rPr lang="en-US" sz="1600"/>
              <a:t>Non-spin</a:t>
            </a:r>
          </a:p>
        </p:txBody>
      </p:sp>
    </p:spTree>
    <p:extLst>
      <p:ext uri="{BB962C8B-B14F-4D97-AF65-F5344CB8AC3E}">
        <p14:creationId xmlns:p14="http://schemas.microsoft.com/office/powerpoint/2010/main" val="3096110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Takeaways</a:t>
            </a:r>
          </a:p>
        </p:txBody>
      </p:sp>
      <p:sp>
        <p:nvSpPr>
          <p:cNvPr id="3" name="Content Placeholder 2">
            <a:extLst>
              <a:ext uri="{FF2B5EF4-FFF2-40B4-BE49-F238E27FC236}">
                <a16:creationId xmlns:a16="http://schemas.microsoft.com/office/drawing/2014/main" id="{EA9179E1-F77B-DB8C-078B-2411F43AFBBE}"/>
              </a:ext>
            </a:extLst>
          </p:cNvPr>
          <p:cNvSpPr>
            <a:spLocks noGrp="1"/>
          </p:cNvSpPr>
          <p:nvPr>
            <p:ph idx="1"/>
          </p:nvPr>
        </p:nvSpPr>
        <p:spPr/>
        <p:txBody>
          <a:bodyPr lIns="274320" tIns="274320" rIns="274320" bIns="274320" anchor="t"/>
          <a:lstStyle/>
          <a:p>
            <a:r>
              <a:rPr lang="en-US"/>
              <a:t>RTC simulation of volatile/mild days indicates that the RTC simulator produces pricing outcomes that track well with Pre-RTC RTM.</a:t>
            </a:r>
            <a:endParaRPr lang="en-US">
              <a:cs typeface="Arial"/>
            </a:endParaRPr>
          </a:p>
          <a:p>
            <a:endParaRPr lang="en-US">
              <a:cs typeface="Arial"/>
            </a:endParaRPr>
          </a:p>
          <a:p>
            <a:r>
              <a:rPr lang="en-US"/>
              <a:t>General features of RTC observed:</a:t>
            </a:r>
            <a:endParaRPr lang="en-US">
              <a:cs typeface="Arial"/>
            </a:endParaRPr>
          </a:p>
          <a:p>
            <a:pPr lvl="1"/>
            <a:r>
              <a:rPr lang="en-US"/>
              <a:t>More efficient allocation of reserves/dispatch of resources smoothing out price spikes and generally reducing RTM prices</a:t>
            </a:r>
            <a:endParaRPr lang="en-US">
              <a:cs typeface="Arial"/>
            </a:endParaRPr>
          </a:p>
          <a:p>
            <a:pPr lvl="1"/>
            <a:r>
              <a:rPr lang="en-US"/>
              <a:t>More efficient allocation of reserves/dispatch of resources able to reduce transmission congestion</a:t>
            </a:r>
            <a:endParaRPr lang="en-US">
              <a:cs typeface="Arial"/>
            </a:endParaRPr>
          </a:p>
          <a:p>
            <a:pPr lvl="1"/>
            <a:endParaRPr lang="en-US">
              <a:cs typeface="Arial"/>
            </a:endParaRPr>
          </a:p>
          <a:p>
            <a:r>
              <a:rPr lang="en-US">
                <a:solidFill>
                  <a:schemeClr val="bg2">
                    <a:lumMod val="25000"/>
                  </a:schemeClr>
                </a:solidFill>
              </a:rPr>
              <a:t>RTC can differentiate the kind of MW headroom capacity for different types of AS awards rather than just MW headroom (whether it is frequency responsive or duct burner capacity) that determines the current ORDC price adders.</a:t>
            </a:r>
            <a:endParaRPr lang="en-US">
              <a:solidFill>
                <a:schemeClr val="bg2">
                  <a:lumMod val="25000"/>
                </a:schemeClr>
              </a:solidFill>
              <a:cs typeface="Aria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04761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a:xfrm>
            <a:off x="304800" y="1066241"/>
            <a:ext cx="8534400" cy="5077384"/>
          </a:xfrm>
        </p:spPr>
        <p:txBody>
          <a:bodyPr/>
          <a:lstStyle/>
          <a:p>
            <a:pPr>
              <a:buFont typeface="Arial" panose="020B0604020202020204" pitchFamily="34" charset="0"/>
              <a:buChar char="•"/>
            </a:pPr>
            <a:endParaRPr lang="en-US" sz="2000"/>
          </a:p>
          <a:p>
            <a:pPr>
              <a:buFont typeface="Arial" panose="020B0604020202020204" pitchFamily="34" charset="0"/>
              <a:buChar char="•"/>
            </a:pPr>
            <a:r>
              <a:rPr lang="en-US" sz="2400"/>
              <a:t>Refresher: Overview of RTC Simulator</a:t>
            </a:r>
          </a:p>
          <a:p>
            <a:pPr>
              <a:buFont typeface="Arial" panose="020B0604020202020204" pitchFamily="34" charset="0"/>
              <a:buChar char="•"/>
            </a:pPr>
            <a:endParaRPr lang="en-US" sz="2400"/>
          </a:p>
          <a:p>
            <a:pPr>
              <a:buFont typeface="Arial" panose="020B0604020202020204" pitchFamily="34" charset="0"/>
              <a:buChar char="•"/>
            </a:pPr>
            <a:r>
              <a:rPr lang="en-US" sz="2400"/>
              <a:t>Additional Case Studies</a:t>
            </a:r>
          </a:p>
          <a:p>
            <a:pPr lvl="1">
              <a:buFont typeface="Arial" panose="020B0604020202020204" pitchFamily="34" charset="0"/>
              <a:buChar char="•"/>
            </a:pPr>
            <a:r>
              <a:rPr lang="en-US" sz="2000"/>
              <a:t>Operating Days with Volatile/Mild Pricing Outcomes</a:t>
            </a:r>
          </a:p>
          <a:p>
            <a:pPr lvl="1">
              <a:buFont typeface="Arial" panose="020B0604020202020204" pitchFamily="34" charset="0"/>
              <a:buChar char="•"/>
            </a:pPr>
            <a:endParaRPr lang="en-US" sz="1800"/>
          </a:p>
          <a:p>
            <a:r>
              <a:rPr lang="en-US" sz="2400"/>
              <a:t>Case Data Posting</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91326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Simulator Overview</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a:t>
            </a:fld>
            <a:endParaRPr lang="en-US">
              <a:solidFill>
                <a:prstClr val="black">
                  <a:tint val="75000"/>
                </a:prstClr>
              </a:solidFill>
            </a:endParaRPr>
          </a:p>
        </p:txBody>
      </p:sp>
      <p:sp>
        <p:nvSpPr>
          <p:cNvPr id="3" name="Content Placeholder 2">
            <a:extLst>
              <a:ext uri="{FF2B5EF4-FFF2-40B4-BE49-F238E27FC236}">
                <a16:creationId xmlns:a16="http://schemas.microsoft.com/office/drawing/2014/main" id="{8381F7B2-129F-D14E-9537-D1DACA273B81}"/>
              </a:ext>
            </a:extLst>
          </p:cNvPr>
          <p:cNvSpPr>
            <a:spLocks noGrp="1"/>
          </p:cNvSpPr>
          <p:nvPr>
            <p:ph idx="1"/>
          </p:nvPr>
        </p:nvSpPr>
        <p:spPr>
          <a:xfrm>
            <a:off x="304800" y="894997"/>
            <a:ext cx="8534400" cy="1914191"/>
          </a:xfrm>
        </p:spPr>
        <p:txBody>
          <a:bodyPr/>
          <a:lstStyle/>
          <a:p>
            <a:pPr>
              <a:buFontTx/>
              <a:buChar char="-"/>
            </a:pPr>
            <a:r>
              <a:rPr lang="en-US" sz="1800"/>
              <a:t>KP1.1 (8) - </a:t>
            </a:r>
            <a:r>
              <a:rPr lang="en-US" sz="1800" i="1"/>
              <a:t>ERCOT will work with stakeholders prior to RTC go-live to develop a framework and reporting to periodically review RTC pricing outcomes relative to pricing outcomes that would have been realized through the ORDC for a reasonable period of time.</a:t>
            </a:r>
          </a:p>
        </p:txBody>
      </p:sp>
      <p:sp>
        <p:nvSpPr>
          <p:cNvPr id="5" name="Rectangle: Rounded Corners 4">
            <a:extLst>
              <a:ext uri="{FF2B5EF4-FFF2-40B4-BE49-F238E27FC236}">
                <a16:creationId xmlns:a16="http://schemas.microsoft.com/office/drawing/2014/main" id="{42F4AEDD-55BD-9A23-9D20-30BA28F23DF9}"/>
              </a:ext>
            </a:extLst>
          </p:cNvPr>
          <p:cNvSpPr/>
          <p:nvPr/>
        </p:nvSpPr>
        <p:spPr>
          <a:xfrm>
            <a:off x="249889" y="2223424"/>
            <a:ext cx="3204050" cy="383925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sz="1200"/>
          </a:p>
        </p:txBody>
      </p:sp>
      <p:sp>
        <p:nvSpPr>
          <p:cNvPr id="6" name="Rectangle: Rounded Corners 5">
            <a:extLst>
              <a:ext uri="{FF2B5EF4-FFF2-40B4-BE49-F238E27FC236}">
                <a16:creationId xmlns:a16="http://schemas.microsoft.com/office/drawing/2014/main" id="{BC329181-2AD2-EF4D-5D1F-F869C896FD51}"/>
              </a:ext>
            </a:extLst>
          </p:cNvPr>
          <p:cNvSpPr/>
          <p:nvPr/>
        </p:nvSpPr>
        <p:spPr>
          <a:xfrm>
            <a:off x="3949226" y="2223424"/>
            <a:ext cx="1676400" cy="383924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spcAft>
                <a:spcPts val="600"/>
              </a:spcAft>
            </a:pPr>
            <a:endParaRPr lang="en-US" sz="1200" b="1"/>
          </a:p>
        </p:txBody>
      </p:sp>
      <p:sp>
        <p:nvSpPr>
          <p:cNvPr id="7" name="Rectangle: Rounded Corners 6">
            <a:extLst>
              <a:ext uri="{FF2B5EF4-FFF2-40B4-BE49-F238E27FC236}">
                <a16:creationId xmlns:a16="http://schemas.microsoft.com/office/drawing/2014/main" id="{4964EAFD-16E7-47FA-C3E2-CBAEF6124233}"/>
              </a:ext>
            </a:extLst>
          </p:cNvPr>
          <p:cNvSpPr/>
          <p:nvPr/>
        </p:nvSpPr>
        <p:spPr>
          <a:xfrm>
            <a:off x="6157362" y="2223425"/>
            <a:ext cx="2847974" cy="383924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spcAft>
                <a:spcPts val="600"/>
              </a:spcAft>
            </a:pPr>
            <a:endParaRPr lang="en-US" sz="1200"/>
          </a:p>
        </p:txBody>
      </p:sp>
      <p:cxnSp>
        <p:nvCxnSpPr>
          <p:cNvPr id="8" name="Straight Arrow Connector 7">
            <a:extLst>
              <a:ext uri="{FF2B5EF4-FFF2-40B4-BE49-F238E27FC236}">
                <a16:creationId xmlns:a16="http://schemas.microsoft.com/office/drawing/2014/main" id="{CC551F3B-0E4A-137E-D2AD-39A79F46CFD7}"/>
              </a:ext>
            </a:extLst>
          </p:cNvPr>
          <p:cNvCxnSpPr>
            <a:cxnSpLocks/>
            <a:stCxn id="5" idx="3"/>
            <a:endCxn id="6" idx="1"/>
          </p:cNvCxnSpPr>
          <p:nvPr/>
        </p:nvCxnSpPr>
        <p:spPr>
          <a:xfrm>
            <a:off x="3453939" y="4143049"/>
            <a:ext cx="495287" cy="0"/>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C2EA3E8B-09E3-8A1F-A423-66207CF33084}"/>
              </a:ext>
            </a:extLst>
          </p:cNvPr>
          <p:cNvCxnSpPr>
            <a:cxnSpLocks/>
            <a:stCxn id="6" idx="3"/>
            <a:endCxn id="7" idx="1"/>
          </p:cNvCxnSpPr>
          <p:nvPr/>
        </p:nvCxnSpPr>
        <p:spPr>
          <a:xfrm>
            <a:off x="5625626" y="4143049"/>
            <a:ext cx="531736" cy="0"/>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Rounded Corners 9">
            <a:extLst>
              <a:ext uri="{FF2B5EF4-FFF2-40B4-BE49-F238E27FC236}">
                <a16:creationId xmlns:a16="http://schemas.microsoft.com/office/drawing/2014/main" id="{14BD58D1-5E0D-73A3-A7F5-9F54B6D54812}"/>
              </a:ext>
            </a:extLst>
          </p:cNvPr>
          <p:cNvSpPr/>
          <p:nvPr/>
        </p:nvSpPr>
        <p:spPr>
          <a:xfrm>
            <a:off x="464788" y="3848112"/>
            <a:ext cx="2689112" cy="1247827"/>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1200" b="1"/>
              <a:t>Resource Data</a:t>
            </a:r>
          </a:p>
          <a:p>
            <a:pPr marL="285750" indent="-285750">
              <a:buFont typeface="Arial" panose="020B0604020202020204" pitchFamily="34" charset="0"/>
              <a:buChar char="•"/>
            </a:pPr>
            <a:r>
              <a:rPr lang="en-US" sz="1200"/>
              <a:t>Status</a:t>
            </a:r>
          </a:p>
          <a:p>
            <a:pPr marL="285750" indent="-285750">
              <a:buFont typeface="Arial" panose="020B0604020202020204" pitchFamily="34" charset="0"/>
              <a:buChar char="•"/>
            </a:pPr>
            <a:r>
              <a:rPr lang="en-US" sz="1200"/>
              <a:t>Resource Type</a:t>
            </a:r>
          </a:p>
          <a:p>
            <a:pPr marL="285750" indent="-285750">
              <a:buFont typeface="Arial" panose="020B0604020202020204" pitchFamily="34" charset="0"/>
              <a:buChar char="•"/>
            </a:pPr>
            <a:r>
              <a:rPr lang="en-US" sz="1200"/>
              <a:t>Capacity and Ramping Limits</a:t>
            </a:r>
          </a:p>
          <a:p>
            <a:pPr marL="285750" indent="-285750">
              <a:buFont typeface="Arial" panose="020B0604020202020204" pitchFamily="34" charset="0"/>
              <a:buChar char="•"/>
            </a:pPr>
            <a:r>
              <a:rPr lang="en-US" sz="1200"/>
              <a:t>AS Capability and Qualification</a:t>
            </a:r>
          </a:p>
          <a:p>
            <a:pPr marL="285750" indent="-285750">
              <a:buFont typeface="Arial" panose="020B0604020202020204" pitchFamily="34" charset="0"/>
              <a:buChar char="•"/>
            </a:pPr>
            <a:r>
              <a:rPr lang="en-US" sz="1200"/>
              <a:t>Energy and AS Offers</a:t>
            </a:r>
          </a:p>
        </p:txBody>
      </p:sp>
      <p:sp>
        <p:nvSpPr>
          <p:cNvPr id="11" name="TextBox 10">
            <a:extLst>
              <a:ext uri="{FF2B5EF4-FFF2-40B4-BE49-F238E27FC236}">
                <a16:creationId xmlns:a16="http://schemas.microsoft.com/office/drawing/2014/main" id="{364D8319-73EB-6F7F-EB72-27911666E001}"/>
              </a:ext>
            </a:extLst>
          </p:cNvPr>
          <p:cNvSpPr txBox="1"/>
          <p:nvPr/>
        </p:nvSpPr>
        <p:spPr>
          <a:xfrm>
            <a:off x="1068552" y="2249062"/>
            <a:ext cx="1242386" cy="369332"/>
          </a:xfrm>
          <a:prstGeom prst="rect">
            <a:avLst/>
          </a:prstGeom>
          <a:noFill/>
        </p:spPr>
        <p:txBody>
          <a:bodyPr wrap="square" rtlCol="0">
            <a:spAutoFit/>
          </a:bodyPr>
          <a:lstStyle/>
          <a:p>
            <a:pPr algn="ctr"/>
            <a:r>
              <a:rPr lang="en-US" b="1" u="sng">
                <a:solidFill>
                  <a:schemeClr val="bg1"/>
                </a:solidFill>
              </a:rPr>
              <a:t>Inputs</a:t>
            </a:r>
          </a:p>
        </p:txBody>
      </p:sp>
      <p:sp>
        <p:nvSpPr>
          <p:cNvPr id="12" name="TextBox 11">
            <a:extLst>
              <a:ext uri="{FF2B5EF4-FFF2-40B4-BE49-F238E27FC236}">
                <a16:creationId xmlns:a16="http://schemas.microsoft.com/office/drawing/2014/main" id="{D5160C63-97DF-3470-E667-F54BD6DBFA0C}"/>
              </a:ext>
            </a:extLst>
          </p:cNvPr>
          <p:cNvSpPr txBox="1"/>
          <p:nvPr/>
        </p:nvSpPr>
        <p:spPr>
          <a:xfrm>
            <a:off x="4030198" y="2223424"/>
            <a:ext cx="1676399" cy="584775"/>
          </a:xfrm>
          <a:prstGeom prst="rect">
            <a:avLst/>
          </a:prstGeom>
          <a:noFill/>
        </p:spPr>
        <p:txBody>
          <a:bodyPr wrap="square" rtlCol="0">
            <a:spAutoFit/>
          </a:bodyPr>
          <a:lstStyle/>
          <a:p>
            <a:pPr algn="ctr"/>
            <a:r>
              <a:rPr lang="en-US" sz="1600" b="1" u="sng">
                <a:solidFill>
                  <a:schemeClr val="bg1"/>
                </a:solidFill>
              </a:rPr>
              <a:t>Core Optimization</a:t>
            </a:r>
          </a:p>
        </p:txBody>
      </p:sp>
      <p:sp>
        <p:nvSpPr>
          <p:cNvPr id="13" name="TextBox 12">
            <a:extLst>
              <a:ext uri="{FF2B5EF4-FFF2-40B4-BE49-F238E27FC236}">
                <a16:creationId xmlns:a16="http://schemas.microsoft.com/office/drawing/2014/main" id="{4EAF5937-E9EE-5350-1C39-C1ACC7DABE40}"/>
              </a:ext>
            </a:extLst>
          </p:cNvPr>
          <p:cNvSpPr txBox="1"/>
          <p:nvPr/>
        </p:nvSpPr>
        <p:spPr>
          <a:xfrm>
            <a:off x="6733620" y="2333386"/>
            <a:ext cx="1676399" cy="369332"/>
          </a:xfrm>
          <a:prstGeom prst="rect">
            <a:avLst/>
          </a:prstGeom>
          <a:noFill/>
        </p:spPr>
        <p:txBody>
          <a:bodyPr wrap="square" rtlCol="0">
            <a:spAutoFit/>
          </a:bodyPr>
          <a:lstStyle/>
          <a:p>
            <a:pPr algn="ctr"/>
            <a:r>
              <a:rPr lang="en-US" b="1" u="sng">
                <a:solidFill>
                  <a:schemeClr val="bg1"/>
                </a:solidFill>
              </a:rPr>
              <a:t>Outputs</a:t>
            </a:r>
          </a:p>
        </p:txBody>
      </p:sp>
      <p:sp>
        <p:nvSpPr>
          <p:cNvPr id="14" name="Rectangle: Rounded Corners 13">
            <a:extLst>
              <a:ext uri="{FF2B5EF4-FFF2-40B4-BE49-F238E27FC236}">
                <a16:creationId xmlns:a16="http://schemas.microsoft.com/office/drawing/2014/main" id="{3296F2EC-D8E2-CC55-2C0E-5D6207326D3D}"/>
              </a:ext>
            </a:extLst>
          </p:cNvPr>
          <p:cNvSpPr/>
          <p:nvPr/>
        </p:nvSpPr>
        <p:spPr>
          <a:xfrm>
            <a:off x="464788" y="2702718"/>
            <a:ext cx="2689112" cy="1064893"/>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1200" b="1"/>
              <a:t>System Data</a:t>
            </a:r>
          </a:p>
          <a:p>
            <a:pPr marL="285750" indent="-285750">
              <a:buFont typeface="Arial" panose="020B0604020202020204" pitchFamily="34" charset="0"/>
              <a:buChar char="•"/>
            </a:pPr>
            <a:r>
              <a:rPr lang="en-US" sz="1200"/>
              <a:t>GTBD</a:t>
            </a:r>
          </a:p>
          <a:p>
            <a:pPr marL="285750" indent="-285750">
              <a:buFont typeface="Arial" panose="020B0604020202020204" pitchFamily="34" charset="0"/>
              <a:buChar char="•"/>
            </a:pPr>
            <a:r>
              <a:rPr lang="en-US" sz="1200"/>
              <a:t>AS Plan</a:t>
            </a:r>
          </a:p>
          <a:p>
            <a:pPr marL="285750" indent="-285750">
              <a:buFont typeface="Arial" panose="020B0604020202020204" pitchFamily="34" charset="0"/>
              <a:buChar char="•"/>
            </a:pPr>
            <a:r>
              <a:rPr lang="en-US" sz="1200"/>
              <a:t>ASDC parameters</a:t>
            </a:r>
          </a:p>
          <a:p>
            <a:pPr marL="285750" indent="-285750">
              <a:buFont typeface="Arial" panose="020B0604020202020204" pitchFamily="34" charset="0"/>
              <a:buChar char="•"/>
            </a:pPr>
            <a:r>
              <a:rPr lang="en-US" sz="1200"/>
              <a:t>MCL, VOLL</a:t>
            </a:r>
          </a:p>
        </p:txBody>
      </p:sp>
      <p:sp>
        <p:nvSpPr>
          <p:cNvPr id="15" name="Rectangle: Rounded Corners 14">
            <a:extLst>
              <a:ext uri="{FF2B5EF4-FFF2-40B4-BE49-F238E27FC236}">
                <a16:creationId xmlns:a16="http://schemas.microsoft.com/office/drawing/2014/main" id="{CD6B5AB1-B18D-7AD8-31E8-C740301AC617}"/>
              </a:ext>
            </a:extLst>
          </p:cNvPr>
          <p:cNvSpPr/>
          <p:nvPr/>
        </p:nvSpPr>
        <p:spPr>
          <a:xfrm>
            <a:off x="464788" y="5176440"/>
            <a:ext cx="2689112" cy="261681"/>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1200" b="1"/>
              <a:t>Transmission Constraints</a:t>
            </a:r>
          </a:p>
        </p:txBody>
      </p:sp>
      <p:sp>
        <p:nvSpPr>
          <p:cNvPr id="16" name="Rectangle: Rounded Corners 15">
            <a:extLst>
              <a:ext uri="{FF2B5EF4-FFF2-40B4-BE49-F238E27FC236}">
                <a16:creationId xmlns:a16="http://schemas.microsoft.com/office/drawing/2014/main" id="{9A0BED98-A0DE-26C1-EF94-051AC7146AD3}"/>
              </a:ext>
            </a:extLst>
          </p:cNvPr>
          <p:cNvSpPr/>
          <p:nvPr/>
        </p:nvSpPr>
        <p:spPr>
          <a:xfrm>
            <a:off x="464788" y="5474572"/>
            <a:ext cx="2689112" cy="261681"/>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1200" b="1"/>
              <a:t>Shift Factors</a:t>
            </a:r>
          </a:p>
        </p:txBody>
      </p:sp>
      <p:sp>
        <p:nvSpPr>
          <p:cNvPr id="17" name="Rectangle: Rounded Corners 16">
            <a:extLst>
              <a:ext uri="{FF2B5EF4-FFF2-40B4-BE49-F238E27FC236}">
                <a16:creationId xmlns:a16="http://schemas.microsoft.com/office/drawing/2014/main" id="{D6D1D913-2D4A-51FE-5C44-34C74F2C49A6}"/>
              </a:ext>
            </a:extLst>
          </p:cNvPr>
          <p:cNvSpPr/>
          <p:nvPr/>
        </p:nvSpPr>
        <p:spPr>
          <a:xfrm>
            <a:off x="4103027" y="3654289"/>
            <a:ext cx="1371600" cy="1064893"/>
          </a:xfrm>
          <a:prstGeom prst="round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b="1"/>
              <a:t>Build and solve optimization problem</a:t>
            </a:r>
            <a:endParaRPr lang="en-US" sz="1200"/>
          </a:p>
        </p:txBody>
      </p:sp>
      <p:sp>
        <p:nvSpPr>
          <p:cNvPr id="18" name="Rectangle: Rounded Corners 17">
            <a:extLst>
              <a:ext uri="{FF2B5EF4-FFF2-40B4-BE49-F238E27FC236}">
                <a16:creationId xmlns:a16="http://schemas.microsoft.com/office/drawing/2014/main" id="{F846C6A1-8FB0-29AA-66B1-114C7B8FEEA9}"/>
              </a:ext>
            </a:extLst>
          </p:cNvPr>
          <p:cNvSpPr/>
          <p:nvPr/>
        </p:nvSpPr>
        <p:spPr>
          <a:xfrm>
            <a:off x="6290706" y="3654289"/>
            <a:ext cx="2600327" cy="962635"/>
          </a:xfrm>
          <a:prstGeom prst="round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1200" b="1"/>
              <a:t>Resource Outputs</a:t>
            </a:r>
          </a:p>
          <a:p>
            <a:pPr marL="285750" indent="-285750">
              <a:buFont typeface="Arial" panose="020B0604020202020204" pitchFamily="34" charset="0"/>
              <a:buChar char="•"/>
            </a:pPr>
            <a:r>
              <a:rPr lang="en-US" sz="1200"/>
              <a:t>LMPs</a:t>
            </a:r>
          </a:p>
          <a:p>
            <a:pPr marL="285750" indent="-285750">
              <a:buFont typeface="Arial" panose="020B0604020202020204" pitchFamily="34" charset="0"/>
              <a:buChar char="•"/>
            </a:pPr>
            <a:r>
              <a:rPr lang="en-US" sz="1200"/>
              <a:t>Energy Awards</a:t>
            </a:r>
          </a:p>
          <a:p>
            <a:pPr marL="285750" indent="-285750">
              <a:buFont typeface="Arial" panose="020B0604020202020204" pitchFamily="34" charset="0"/>
              <a:buChar char="•"/>
            </a:pPr>
            <a:r>
              <a:rPr lang="en-US" sz="1200"/>
              <a:t>AS MCPCs</a:t>
            </a:r>
          </a:p>
          <a:p>
            <a:pPr marL="285750" indent="-285750">
              <a:buFont typeface="Arial" panose="020B0604020202020204" pitchFamily="34" charset="0"/>
              <a:buChar char="•"/>
            </a:pPr>
            <a:r>
              <a:rPr lang="en-US" sz="1200"/>
              <a:t>AS Awards</a:t>
            </a:r>
          </a:p>
        </p:txBody>
      </p:sp>
      <p:sp>
        <p:nvSpPr>
          <p:cNvPr id="19" name="Rectangle: Rounded Corners 18">
            <a:extLst>
              <a:ext uri="{FF2B5EF4-FFF2-40B4-BE49-F238E27FC236}">
                <a16:creationId xmlns:a16="http://schemas.microsoft.com/office/drawing/2014/main" id="{E9FA8DC8-6CCD-A027-9AE8-09166DB2ACD2}"/>
              </a:ext>
            </a:extLst>
          </p:cNvPr>
          <p:cNvSpPr/>
          <p:nvPr/>
        </p:nvSpPr>
        <p:spPr>
          <a:xfrm>
            <a:off x="6300237" y="2836658"/>
            <a:ext cx="2600327" cy="658147"/>
          </a:xfrm>
          <a:prstGeom prst="round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1200" b="1"/>
              <a:t>System Outputs</a:t>
            </a:r>
          </a:p>
          <a:p>
            <a:pPr marL="285750" indent="-285750">
              <a:buFont typeface="Arial" panose="020B0604020202020204" pitchFamily="34" charset="0"/>
              <a:buChar char="•"/>
            </a:pPr>
            <a:r>
              <a:rPr lang="en-US" sz="1200"/>
              <a:t>System Lambda</a:t>
            </a:r>
          </a:p>
          <a:p>
            <a:pPr marL="285750" indent="-285750">
              <a:buFont typeface="Arial" panose="020B0604020202020204" pitchFamily="34" charset="0"/>
              <a:buChar char="•"/>
            </a:pPr>
            <a:r>
              <a:rPr lang="en-US" sz="1200"/>
              <a:t>Objective Function</a:t>
            </a:r>
          </a:p>
        </p:txBody>
      </p:sp>
      <p:sp>
        <p:nvSpPr>
          <p:cNvPr id="20" name="Rectangle: Rounded Corners 19">
            <a:extLst>
              <a:ext uri="{FF2B5EF4-FFF2-40B4-BE49-F238E27FC236}">
                <a16:creationId xmlns:a16="http://schemas.microsoft.com/office/drawing/2014/main" id="{D0CC9C35-2A64-0832-070B-2965BC201C42}"/>
              </a:ext>
            </a:extLst>
          </p:cNvPr>
          <p:cNvSpPr/>
          <p:nvPr/>
        </p:nvSpPr>
        <p:spPr>
          <a:xfrm>
            <a:off x="6271655" y="4799511"/>
            <a:ext cx="2600327" cy="962635"/>
          </a:xfrm>
          <a:prstGeom prst="round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1200" b="1"/>
              <a:t>Transmission Outputs</a:t>
            </a:r>
            <a:endParaRPr lang="en-US" sz="1200"/>
          </a:p>
          <a:p>
            <a:pPr marL="285750" indent="-285750">
              <a:buFont typeface="Arial" panose="020B0604020202020204" pitchFamily="34" charset="0"/>
              <a:buChar char="•"/>
            </a:pPr>
            <a:r>
              <a:rPr lang="en-US" sz="1200"/>
              <a:t>Constraint loading</a:t>
            </a:r>
          </a:p>
          <a:p>
            <a:pPr marL="285750" indent="-285750">
              <a:buFont typeface="Arial" panose="020B0604020202020204" pitchFamily="34" charset="0"/>
              <a:buChar char="•"/>
            </a:pPr>
            <a:r>
              <a:rPr lang="en-US" sz="1200"/>
              <a:t>Constraint shadow price</a:t>
            </a:r>
          </a:p>
        </p:txBody>
      </p:sp>
    </p:spTree>
    <p:extLst>
      <p:ext uri="{BB962C8B-B14F-4D97-AF65-F5344CB8AC3E}">
        <p14:creationId xmlns:p14="http://schemas.microsoft.com/office/powerpoint/2010/main" val="42793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58599"/>
            <a:ext cx="8458200" cy="570951"/>
          </a:xfrm>
        </p:spPr>
        <p:txBody>
          <a:bodyPr/>
          <a:lstStyle/>
          <a:p>
            <a:pPr algn="ctr"/>
            <a:r>
              <a:rPr lang="en-US" sz="3200"/>
              <a:t>Simulation Assumptions and Limitations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71313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Simulation Assumptions and Limitations</a:t>
            </a:r>
          </a:p>
        </p:txBody>
      </p:sp>
      <p:sp>
        <p:nvSpPr>
          <p:cNvPr id="3" name="Content Placeholder 2"/>
          <p:cNvSpPr>
            <a:spLocks noGrp="1"/>
          </p:cNvSpPr>
          <p:nvPr>
            <p:ph idx="1"/>
          </p:nvPr>
        </p:nvSpPr>
        <p:spPr>
          <a:xfrm>
            <a:off x="304800" y="1066241"/>
            <a:ext cx="8534400" cy="5077384"/>
          </a:xfrm>
        </p:spPr>
        <p:txBody>
          <a:bodyPr lIns="91440" tIns="45720" rIns="91440" bIns="45720" anchor="t"/>
          <a:lstStyle/>
          <a:p>
            <a:pPr>
              <a:buFont typeface="Arial" panose="020B0604020202020204" pitchFamily="34" charset="0"/>
              <a:buChar char="•"/>
            </a:pPr>
            <a:r>
              <a:rPr lang="en-US" sz="1600" dirty="0"/>
              <a:t>Only works for operating days post-ECRS implementation (06/10/2023)</a:t>
            </a:r>
          </a:p>
          <a:p>
            <a:pPr>
              <a:buFont typeface="Arial" panose="020B0604020202020204" pitchFamily="34" charset="0"/>
              <a:buChar char="•"/>
            </a:pPr>
            <a:r>
              <a:rPr lang="en-US" sz="1600" dirty="0"/>
              <a:t>Each interval was simulated individually, with no dependence upon the results of previous interval simulations</a:t>
            </a:r>
            <a:endParaRPr lang="en-US" sz="1600" dirty="0">
              <a:cs typeface="Arial"/>
            </a:endParaRPr>
          </a:p>
          <a:p>
            <a:pPr>
              <a:buFont typeface="Arial" panose="020B0604020202020204" pitchFamily="34" charset="0"/>
              <a:buChar char="•"/>
            </a:pPr>
            <a:r>
              <a:rPr lang="en-US" sz="1600" dirty="0"/>
              <a:t>System parameters</a:t>
            </a:r>
            <a:endParaRPr lang="en-US" sz="1600" dirty="0">
              <a:highlight>
                <a:srgbClr val="FFFF00"/>
              </a:highlight>
            </a:endParaRPr>
          </a:p>
          <a:p>
            <a:pPr lvl="1">
              <a:buFont typeface="Arial" panose="020B0604020202020204" pitchFamily="34" charset="0"/>
              <a:buChar char="•"/>
            </a:pPr>
            <a:r>
              <a:rPr lang="en-US" sz="1400" dirty="0"/>
              <a:t>VOLL = $5000/MWh</a:t>
            </a:r>
            <a:endParaRPr lang="en-US" sz="1400" dirty="0">
              <a:cs typeface="Arial"/>
            </a:endParaRPr>
          </a:p>
          <a:p>
            <a:pPr lvl="1">
              <a:buFont typeface="Arial" panose="020B0604020202020204" pitchFamily="34" charset="0"/>
              <a:buChar char="•"/>
            </a:pPr>
            <a:r>
              <a:rPr lang="en-US" sz="1400" dirty="0"/>
              <a:t>SWCAP = $2000/MWh</a:t>
            </a:r>
            <a:endParaRPr lang="en-US" sz="1400" dirty="0">
              <a:cs typeface="Arial"/>
            </a:endParaRPr>
          </a:p>
          <a:p>
            <a:pPr lvl="1">
              <a:buFont typeface="Arial" panose="020B0604020202020204" pitchFamily="34" charset="0"/>
              <a:buChar char="•"/>
            </a:pPr>
            <a:r>
              <a:rPr lang="en-US" sz="1400" err="1"/>
              <a:t>Undergeneration</a:t>
            </a:r>
            <a:r>
              <a:rPr lang="en-US" sz="1400" dirty="0"/>
              <a:t> Penalty = $7001.01/MWh</a:t>
            </a:r>
            <a:endParaRPr lang="en-US" sz="1400" dirty="0">
              <a:cs typeface="Arial"/>
            </a:endParaRPr>
          </a:p>
          <a:p>
            <a:pPr lvl="1">
              <a:buFont typeface="Arial" panose="020B0604020202020204" pitchFamily="34" charset="0"/>
              <a:buChar char="•"/>
            </a:pPr>
            <a:r>
              <a:rPr lang="en-US" sz="1400" dirty="0"/>
              <a:t>Overgeneration Penalty = -$251/MWh</a:t>
            </a:r>
            <a:endParaRPr lang="en-US" sz="1400" dirty="0">
              <a:cs typeface="Arial"/>
            </a:endParaRPr>
          </a:p>
          <a:p>
            <a:pPr>
              <a:buFont typeface="Arial" panose="020B0604020202020204" pitchFamily="34" charset="0"/>
              <a:buChar char="•"/>
            </a:pPr>
            <a:r>
              <a:rPr lang="en-US" sz="1600" dirty="0"/>
              <a:t>ASDCs</a:t>
            </a:r>
            <a:endParaRPr lang="en-US" sz="1600" dirty="0">
              <a:cs typeface="Arial"/>
            </a:endParaRPr>
          </a:p>
          <a:p>
            <a:pPr lvl="1">
              <a:buFont typeface="Arial" panose="020B0604020202020204" pitchFamily="34" charset="0"/>
              <a:buChar char="•"/>
            </a:pPr>
            <a:r>
              <a:rPr lang="en-US" sz="1400" dirty="0"/>
              <a:t>Created using the methodology presented during </a:t>
            </a:r>
            <a:r>
              <a:rPr lang="en-US" sz="1400" dirty="0">
                <a:hlinkClick r:id="rId3"/>
              </a:rPr>
              <a:t>February RTCBTF</a:t>
            </a:r>
            <a:endParaRPr lang="en-US" sz="1400" dirty="0"/>
          </a:p>
          <a:p>
            <a:pPr lvl="1">
              <a:buFont typeface="Arial" panose="020B0604020202020204" pitchFamily="34" charset="0"/>
              <a:buChar char="•"/>
            </a:pPr>
            <a:r>
              <a:rPr lang="en-US" sz="1400" dirty="0"/>
              <a:t>mu = 3760 and sigma = 1180</a:t>
            </a:r>
            <a:endParaRPr lang="en-US" sz="1400" dirty="0">
              <a:cs typeface="Arial"/>
            </a:endParaRPr>
          </a:p>
          <a:p>
            <a:pPr lvl="1">
              <a:buFont typeface="Arial" panose="020B0604020202020204" pitchFamily="34" charset="0"/>
              <a:buChar char="•"/>
            </a:pPr>
            <a:r>
              <a:rPr lang="en-US" sz="1400" dirty="0"/>
              <a:t>AS quantities were taken from the relevant hour of the AS plan</a:t>
            </a:r>
            <a:endParaRPr lang="en-US" sz="1400" dirty="0">
              <a:cs typeface="Arial"/>
            </a:endParaRPr>
          </a:p>
          <a:p>
            <a:pPr>
              <a:buFont typeface="Arial" panose="020B0604020202020204" pitchFamily="34" charset="0"/>
              <a:buChar char="•"/>
            </a:pPr>
            <a:r>
              <a:rPr lang="en-US" sz="1600" dirty="0"/>
              <a:t>Energy Offers</a:t>
            </a:r>
            <a:endParaRPr lang="en-US" sz="1600" dirty="0">
              <a:cs typeface="Arial"/>
            </a:endParaRPr>
          </a:p>
          <a:p>
            <a:pPr lvl="1">
              <a:buFont typeface="Arial" panose="020B0604020202020204" pitchFamily="34" charset="0"/>
              <a:buChar char="•"/>
            </a:pPr>
            <a:r>
              <a:rPr lang="en-US" sz="1400" dirty="0"/>
              <a:t>SCED Step 2 energy offers</a:t>
            </a:r>
            <a:endParaRPr lang="en-US" sz="1400" dirty="0">
              <a:cs typeface="Arial"/>
            </a:endParaRPr>
          </a:p>
          <a:p>
            <a:pPr>
              <a:buFont typeface="Arial" panose="020B0604020202020204" pitchFamily="34" charset="0"/>
              <a:buChar char="•"/>
            </a:pPr>
            <a:r>
              <a:rPr lang="en-US" sz="1600" dirty="0"/>
              <a:t>Ancillary Service Offers	</a:t>
            </a:r>
            <a:endParaRPr lang="en-US" sz="1600" dirty="0">
              <a:cs typeface="Arial"/>
            </a:endParaRPr>
          </a:p>
          <a:p>
            <a:pPr lvl="1">
              <a:buFont typeface="Arial" panose="020B0604020202020204" pitchFamily="34" charset="0"/>
              <a:buChar char="•"/>
            </a:pPr>
            <a:r>
              <a:rPr lang="en-US" sz="1400" dirty="0"/>
              <a:t>DAM AS offers</a:t>
            </a:r>
            <a:endParaRPr lang="en-US" sz="1400" dirty="0">
              <a:cs typeface="Arial"/>
            </a:endParaRPr>
          </a:p>
          <a:p>
            <a:pPr lvl="1" algn="just">
              <a:buFont typeface="Arial" panose="020B0604020202020204" pitchFamily="34" charset="0"/>
              <a:buChar char="•"/>
            </a:pPr>
            <a:r>
              <a:rPr lang="en-US" sz="1400" dirty="0"/>
              <a:t>Proxy AS offer segment created using methodology presented during </a:t>
            </a:r>
            <a:r>
              <a:rPr lang="en-US" sz="1400" dirty="0">
                <a:hlinkClick r:id="rId4"/>
              </a:rPr>
              <a:t>September RTCBTF</a:t>
            </a:r>
            <a:endParaRPr lang="en-US" sz="1400" dirty="0"/>
          </a:p>
          <a:p>
            <a:pPr lvl="1">
              <a:buFont typeface="Arial" panose="020B0604020202020204" pitchFamily="34" charset="0"/>
              <a:buChar char="•"/>
            </a:pPr>
            <a:r>
              <a:rPr lang="en-US" sz="1400" dirty="0"/>
              <a:t>Proxy AS offer floor is a configurable parameter (studies have used $0/MWh and $2000/MWh)</a:t>
            </a:r>
            <a:endParaRPr lang="en-US" sz="1400" dirty="0">
              <a:cs typeface="Aria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68654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Simulation Assumptions</a:t>
            </a:r>
          </a:p>
        </p:txBody>
      </p:sp>
      <p:sp>
        <p:nvSpPr>
          <p:cNvPr id="3" name="Content Placeholder 2"/>
          <p:cNvSpPr>
            <a:spLocks noGrp="1"/>
          </p:cNvSpPr>
          <p:nvPr>
            <p:ph idx="1"/>
          </p:nvPr>
        </p:nvSpPr>
        <p:spPr>
          <a:xfrm>
            <a:off x="304800" y="1066241"/>
            <a:ext cx="8534400" cy="5077384"/>
          </a:xfrm>
        </p:spPr>
        <p:txBody>
          <a:bodyPr lIns="91440" tIns="45720" rIns="91440" bIns="45720" anchor="t"/>
          <a:lstStyle/>
          <a:p>
            <a:pPr>
              <a:buFont typeface="Arial" panose="020B0604020202020204" pitchFamily="34" charset="0"/>
              <a:buChar char="•"/>
            </a:pPr>
            <a:r>
              <a:rPr lang="en-US" sz="1600"/>
              <a:t>Ancillary Service Qualification</a:t>
            </a:r>
          </a:p>
          <a:p>
            <a:pPr lvl="1">
              <a:buFont typeface="Arial" panose="020B0604020202020204" pitchFamily="34" charset="0"/>
              <a:buChar char="•"/>
            </a:pPr>
            <a:r>
              <a:rPr lang="en-US" sz="1400"/>
              <a:t>Use qualified MW quantity. If qualified without a quantity, assume it is qualified for 9999 MW.</a:t>
            </a:r>
            <a:endParaRPr lang="en-US" sz="1400">
              <a:cs typeface="Arial"/>
            </a:endParaRPr>
          </a:p>
          <a:p>
            <a:pPr lvl="1">
              <a:buFont typeface="Arial" panose="020B0604020202020204" pitchFamily="34" charset="0"/>
              <a:buChar char="•"/>
            </a:pPr>
            <a:r>
              <a:rPr lang="en-US" sz="1400"/>
              <a:t>Use qualification snapshot at the beginning of the Operating Day.</a:t>
            </a:r>
            <a:endParaRPr lang="en-US" sz="1400">
              <a:cs typeface="Arial"/>
            </a:endParaRPr>
          </a:p>
          <a:p>
            <a:pPr lvl="1">
              <a:buFont typeface="Arial" panose="020B0604020202020204" pitchFamily="34" charset="0"/>
              <a:buChar char="•"/>
            </a:pPr>
            <a:r>
              <a:rPr lang="en-US" altLang="zh-CN" sz="1400"/>
              <a:t>Most</a:t>
            </a:r>
            <a:r>
              <a:rPr lang="en-US" sz="1400"/>
              <a:t> Wind and Solar Resources were</a:t>
            </a:r>
            <a:r>
              <a:rPr lang="zh-CN" altLang="en-US" sz="1400"/>
              <a:t> </a:t>
            </a:r>
            <a:r>
              <a:rPr lang="en-US" altLang="zh-CN" sz="1400"/>
              <a:t>not</a:t>
            </a:r>
            <a:r>
              <a:rPr lang="en-US" sz="1400"/>
              <a:t> qualified to provide any Ancillary Service</a:t>
            </a:r>
            <a:r>
              <a:rPr lang="en-US" sz="1400">
                <a:solidFill>
                  <a:srgbClr val="FF0000"/>
                </a:solidFill>
              </a:rPr>
              <a:t> </a:t>
            </a:r>
            <a:r>
              <a:rPr lang="en-US" sz="1400">
                <a:solidFill>
                  <a:srgbClr val="2D3338"/>
                </a:solidFill>
              </a:rPr>
              <a:t>for the base</a:t>
            </a:r>
            <a:r>
              <a:rPr lang="en-US" sz="1400">
                <a:solidFill>
                  <a:srgbClr val="FF0000"/>
                </a:solidFill>
              </a:rPr>
              <a:t> </a:t>
            </a:r>
            <a:r>
              <a:rPr lang="en-US" sz="1400">
                <a:solidFill>
                  <a:srgbClr val="2D3338"/>
                </a:solidFill>
              </a:rPr>
              <a:t>studies</a:t>
            </a:r>
            <a:r>
              <a:rPr lang="en-US" sz="1400"/>
              <a:t>, only a few Wind Resources are qualified for REGDN.</a:t>
            </a:r>
            <a:endParaRPr lang="en-US" sz="1400">
              <a:cs typeface="Arial"/>
            </a:endParaRPr>
          </a:p>
          <a:p>
            <a:pPr>
              <a:buFont typeface="Arial" panose="020B0604020202020204" pitchFamily="34" charset="0"/>
              <a:buChar char="•"/>
            </a:pPr>
            <a:r>
              <a:rPr lang="en-US" sz="1600"/>
              <a:t>Ancillary service ramp rates</a:t>
            </a:r>
            <a:endParaRPr lang="en-US" sz="1600">
              <a:cs typeface="Arial"/>
            </a:endParaRPr>
          </a:p>
          <a:p>
            <a:pPr lvl="1">
              <a:buFont typeface="Arial" panose="020B0604020202020204" pitchFamily="34" charset="0"/>
              <a:buChar char="•"/>
            </a:pPr>
            <a:r>
              <a:rPr lang="en-US" sz="1600"/>
              <a:t>Assumed to equal real-time telemetered normal ramp rates</a:t>
            </a:r>
            <a:endParaRPr lang="en-US" sz="1600">
              <a:cs typeface="Arial"/>
            </a:endParaRPr>
          </a:p>
          <a:p>
            <a:pPr>
              <a:buFont typeface="Arial" panose="020B0604020202020204" pitchFamily="34" charset="0"/>
              <a:buChar char="•"/>
            </a:pPr>
            <a:r>
              <a:rPr lang="en-US" sz="1600"/>
              <a:t>HDL LDL Constraints</a:t>
            </a:r>
            <a:endParaRPr lang="en-US" sz="1600">
              <a:cs typeface="Arial"/>
            </a:endParaRPr>
          </a:p>
          <a:p>
            <a:pPr lvl="1">
              <a:buFont typeface="Arial" panose="020B0604020202020204" pitchFamily="34" charset="0"/>
              <a:buChar char="•"/>
            </a:pPr>
            <a:r>
              <a:rPr lang="en-US" sz="1600"/>
              <a:t>5/7 of regulation capacity counted towards HDL and LDL constraints</a:t>
            </a:r>
            <a:endParaRPr lang="en-US" sz="1600">
              <a:cs typeface="Arial"/>
            </a:endParaRPr>
          </a:p>
          <a:p>
            <a:pPr>
              <a:buFont typeface="Arial" panose="020B0604020202020204" pitchFamily="34" charset="0"/>
              <a:buChar char="•"/>
            </a:pPr>
            <a:endParaRPr lang="en-US" sz="1600">
              <a:solidFill>
                <a:srgbClr val="FF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a:solidFill>
                <a:prstClr val="black">
                  <a:tint val="75000"/>
                </a:prstClr>
              </a:solidFill>
            </a:endParaRPr>
          </a:p>
        </p:txBody>
      </p:sp>
      <p:graphicFrame>
        <p:nvGraphicFramePr>
          <p:cNvPr id="5" name="Table 4">
            <a:extLst>
              <a:ext uri="{FF2B5EF4-FFF2-40B4-BE49-F238E27FC236}">
                <a16:creationId xmlns:a16="http://schemas.microsoft.com/office/drawing/2014/main" id="{0E601282-5BE8-8578-C45D-193096B389DB}"/>
              </a:ext>
            </a:extLst>
          </p:cNvPr>
          <p:cNvGraphicFramePr>
            <a:graphicFrameLocks noGrp="1"/>
          </p:cNvGraphicFramePr>
          <p:nvPr>
            <p:extLst>
              <p:ext uri="{D42A27DB-BD31-4B8C-83A1-F6EECF244321}">
                <p14:modId xmlns:p14="http://schemas.microsoft.com/office/powerpoint/2010/main" val="1771715533"/>
              </p:ext>
            </p:extLst>
          </p:nvPr>
        </p:nvGraphicFramePr>
        <p:xfrm>
          <a:off x="1471246" y="3781588"/>
          <a:ext cx="6096000" cy="2260600"/>
        </p:xfrm>
        <a:graphic>
          <a:graphicData uri="http://schemas.openxmlformats.org/drawingml/2006/table">
            <a:tbl>
              <a:tblPr firstRow="1" bandRow="1">
                <a:tableStyleId>{93296810-A885-4BE3-A3E7-6D5BEEA58F35}</a:tableStyleId>
              </a:tblPr>
              <a:tblGrid>
                <a:gridCol w="3162300">
                  <a:extLst>
                    <a:ext uri="{9D8B030D-6E8A-4147-A177-3AD203B41FA5}">
                      <a16:colId xmlns:a16="http://schemas.microsoft.com/office/drawing/2014/main" val="4048126884"/>
                    </a:ext>
                  </a:extLst>
                </a:gridCol>
                <a:gridCol w="1504950">
                  <a:extLst>
                    <a:ext uri="{9D8B030D-6E8A-4147-A177-3AD203B41FA5}">
                      <a16:colId xmlns:a16="http://schemas.microsoft.com/office/drawing/2014/main" val="3280841351"/>
                    </a:ext>
                  </a:extLst>
                </a:gridCol>
                <a:gridCol w="1428750">
                  <a:extLst>
                    <a:ext uri="{9D8B030D-6E8A-4147-A177-3AD203B41FA5}">
                      <a16:colId xmlns:a16="http://schemas.microsoft.com/office/drawing/2014/main" val="3733781848"/>
                    </a:ext>
                  </a:extLst>
                </a:gridCol>
              </a:tblGrid>
              <a:tr h="370840">
                <a:tc>
                  <a:txBody>
                    <a:bodyPr/>
                    <a:lstStyle/>
                    <a:p>
                      <a:r>
                        <a:rPr lang="en-US" sz="1100"/>
                        <a:t>Pre-RTC Status</a:t>
                      </a:r>
                    </a:p>
                  </a:txBody>
                  <a:tcPr/>
                </a:tc>
                <a:tc>
                  <a:txBody>
                    <a:bodyPr/>
                    <a:lstStyle/>
                    <a:p>
                      <a:r>
                        <a:rPr lang="en-US" sz="1100"/>
                        <a:t>Resource Type</a:t>
                      </a:r>
                    </a:p>
                  </a:txBody>
                  <a:tcPr/>
                </a:tc>
                <a:tc>
                  <a:txBody>
                    <a:bodyPr/>
                    <a:lstStyle/>
                    <a:p>
                      <a:r>
                        <a:rPr lang="en-US" sz="1100"/>
                        <a:t>RTC Status</a:t>
                      </a:r>
                    </a:p>
                  </a:txBody>
                  <a:tcPr/>
                </a:tc>
                <a:extLst>
                  <a:ext uri="{0D108BD9-81ED-4DB2-BD59-A6C34878D82A}">
                    <a16:rowId xmlns:a16="http://schemas.microsoft.com/office/drawing/2014/main" val="2851751533"/>
                  </a:ext>
                </a:extLst>
              </a:tr>
              <a:tr h="370840">
                <a:tc>
                  <a:txBody>
                    <a:bodyPr/>
                    <a:lstStyle/>
                    <a:p>
                      <a:r>
                        <a:rPr lang="en-US" sz="1100"/>
                        <a:t>ONREG, ONOSREG, ONDSRREG, ONFFRRRS</a:t>
                      </a:r>
                    </a:p>
                  </a:txBody>
                  <a:tcPr/>
                </a:tc>
                <a:tc>
                  <a:txBody>
                    <a:bodyPr/>
                    <a:lstStyle/>
                    <a:p>
                      <a:r>
                        <a:rPr lang="en-US" sz="1100"/>
                        <a:t>All</a:t>
                      </a:r>
                    </a:p>
                  </a:txBody>
                  <a:tcPr/>
                </a:tc>
                <a:tc>
                  <a:txBody>
                    <a:bodyPr/>
                    <a:lstStyle/>
                    <a:p>
                      <a:r>
                        <a:rPr lang="en-US" sz="1100"/>
                        <a:t>ON</a:t>
                      </a:r>
                    </a:p>
                  </a:txBody>
                  <a:tcPr/>
                </a:tc>
                <a:extLst>
                  <a:ext uri="{0D108BD9-81ED-4DB2-BD59-A6C34878D82A}">
                    <a16:rowId xmlns:a16="http://schemas.microsoft.com/office/drawing/2014/main" val="2101493760"/>
                  </a:ext>
                </a:extLst>
              </a:tr>
              <a:tr h="0">
                <a:tc>
                  <a:txBody>
                    <a:bodyPr/>
                    <a:lstStyle/>
                    <a:p>
                      <a:r>
                        <a:rPr lang="en-US" sz="1100"/>
                        <a:t>FRRSUP, FRRSDN</a:t>
                      </a:r>
                    </a:p>
                  </a:txBody>
                  <a:tcPr/>
                </a:tc>
                <a:tc>
                  <a:txBody>
                    <a:bodyPr/>
                    <a:lstStyle/>
                    <a:p>
                      <a:r>
                        <a:rPr lang="en-US" sz="1100"/>
                        <a:t>GR, ESR</a:t>
                      </a:r>
                    </a:p>
                  </a:txBody>
                  <a:tcPr/>
                </a:tc>
                <a:tc>
                  <a:txBody>
                    <a:bodyPr/>
                    <a:lstStyle/>
                    <a:p>
                      <a:r>
                        <a:rPr lang="en-US" sz="1100"/>
                        <a:t>ON</a:t>
                      </a:r>
                    </a:p>
                  </a:txBody>
                  <a:tcPr/>
                </a:tc>
                <a:extLst>
                  <a:ext uri="{0D108BD9-81ED-4DB2-BD59-A6C34878D82A}">
                    <a16:rowId xmlns:a16="http://schemas.microsoft.com/office/drawing/2014/main" val="262145066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ONRGL, ONCLR, ONRL, ONFFRRRSL, ONECL, FRRSUP, FFRSDN</a:t>
                      </a:r>
                    </a:p>
                  </a:txBody>
                  <a:tcPr/>
                </a:tc>
                <a:tc>
                  <a:txBody>
                    <a:bodyPr/>
                    <a:lstStyle/>
                    <a:p>
                      <a:r>
                        <a:rPr lang="en-US" sz="1100"/>
                        <a:t>CLR, NCLR</a:t>
                      </a:r>
                    </a:p>
                  </a:txBody>
                  <a:tcPr/>
                </a:tc>
                <a:tc>
                  <a:txBody>
                    <a:bodyPr/>
                    <a:lstStyle/>
                    <a:p>
                      <a:r>
                        <a:rPr lang="en-US" sz="1100"/>
                        <a:t>ONL</a:t>
                      </a:r>
                    </a:p>
                  </a:txBody>
                  <a:tcPr/>
                </a:tc>
                <a:extLst>
                  <a:ext uri="{0D108BD9-81ED-4DB2-BD59-A6C34878D82A}">
                    <a16:rowId xmlns:a16="http://schemas.microsoft.com/office/drawing/2014/main" val="4288096215"/>
                  </a:ext>
                </a:extLst>
              </a:tr>
              <a:tr h="0">
                <a:tc>
                  <a:txBody>
                    <a:bodyPr/>
                    <a:lstStyle/>
                    <a:p>
                      <a:r>
                        <a:rPr lang="en-US" sz="1100"/>
                        <a:t>OFFNS</a:t>
                      </a:r>
                    </a:p>
                  </a:txBody>
                  <a:tcPr/>
                </a:tc>
                <a:tc>
                  <a:txBody>
                    <a:bodyPr/>
                    <a:lstStyle/>
                    <a:p>
                      <a:r>
                        <a:rPr lang="en-US" sz="1100"/>
                        <a:t>GR</a:t>
                      </a:r>
                    </a:p>
                  </a:txBody>
                  <a:tcPr/>
                </a:tc>
                <a:tc>
                  <a:txBody>
                    <a:bodyPr/>
                    <a:lstStyle/>
                    <a:p>
                      <a:r>
                        <a:rPr lang="en-US" sz="1100"/>
                        <a:t>OFF</a:t>
                      </a:r>
                    </a:p>
                  </a:txBody>
                  <a:tcPr/>
                </a:tc>
                <a:extLst>
                  <a:ext uri="{0D108BD9-81ED-4DB2-BD59-A6C34878D82A}">
                    <a16:rowId xmlns:a16="http://schemas.microsoft.com/office/drawing/2014/main" val="419564915"/>
                  </a:ext>
                </a:extLst>
              </a:tr>
              <a:tr h="189150">
                <a:tc>
                  <a:txBody>
                    <a:bodyPr/>
                    <a:lstStyle/>
                    <a:p>
                      <a:r>
                        <a:rPr lang="en-US" sz="1100"/>
                        <a:t>ONRR, ONECRS</a:t>
                      </a:r>
                    </a:p>
                  </a:txBody>
                  <a:tcPr/>
                </a:tc>
                <a:tc>
                  <a:txBody>
                    <a:bodyPr/>
                    <a:lstStyle/>
                    <a:p>
                      <a:r>
                        <a:rPr lang="en-US" sz="1100"/>
                        <a:t>GR</a:t>
                      </a:r>
                    </a:p>
                  </a:txBody>
                  <a:tcPr/>
                </a:tc>
                <a:tc>
                  <a:txBody>
                    <a:bodyPr/>
                    <a:lstStyle/>
                    <a:p>
                      <a:r>
                        <a:rPr lang="en-US" sz="1100"/>
                        <a:t>ONSC</a:t>
                      </a:r>
                    </a:p>
                  </a:txBody>
                  <a:tcPr/>
                </a:tc>
                <a:extLst>
                  <a:ext uri="{0D108BD9-81ED-4DB2-BD59-A6C34878D82A}">
                    <a16:rowId xmlns:a16="http://schemas.microsoft.com/office/drawing/2014/main" val="2748879649"/>
                  </a:ext>
                </a:extLst>
              </a:tr>
              <a:tr h="0">
                <a:tc>
                  <a:txBody>
                    <a:bodyPr/>
                    <a:lstStyle/>
                    <a:p>
                      <a:r>
                        <a:rPr lang="en-US" sz="1100"/>
                        <a:t>‘ ‘</a:t>
                      </a:r>
                    </a:p>
                  </a:txBody>
                  <a:tcPr/>
                </a:tc>
                <a:tc>
                  <a:txBody>
                    <a:bodyPr/>
                    <a:lstStyle/>
                    <a:p>
                      <a:r>
                        <a:rPr lang="en-US" sz="1100"/>
                        <a:t>All</a:t>
                      </a:r>
                    </a:p>
                  </a:txBody>
                  <a:tcPr/>
                </a:tc>
                <a:tc>
                  <a:txBody>
                    <a:bodyPr/>
                    <a:lstStyle/>
                    <a:p>
                      <a:r>
                        <a:rPr lang="en-US" sz="1100"/>
                        <a:t>OUT</a:t>
                      </a:r>
                    </a:p>
                  </a:txBody>
                  <a:tcPr/>
                </a:tc>
                <a:extLst>
                  <a:ext uri="{0D108BD9-81ED-4DB2-BD59-A6C34878D82A}">
                    <a16:rowId xmlns:a16="http://schemas.microsoft.com/office/drawing/2014/main" val="3682347708"/>
                  </a:ext>
                </a:extLst>
              </a:tr>
            </a:tbl>
          </a:graphicData>
        </a:graphic>
      </p:graphicFrame>
      <p:sp>
        <p:nvSpPr>
          <p:cNvPr id="6" name="TextBox 5">
            <a:extLst>
              <a:ext uri="{FF2B5EF4-FFF2-40B4-BE49-F238E27FC236}">
                <a16:creationId xmlns:a16="http://schemas.microsoft.com/office/drawing/2014/main" id="{8E66F527-1F0B-1D0B-DB4A-9D70E019DBD1}"/>
              </a:ext>
            </a:extLst>
          </p:cNvPr>
          <p:cNvSpPr txBox="1"/>
          <p:nvPr/>
        </p:nvSpPr>
        <p:spPr>
          <a:xfrm>
            <a:off x="2543415" y="3446724"/>
            <a:ext cx="4057170" cy="307777"/>
          </a:xfrm>
          <a:prstGeom prst="rect">
            <a:avLst/>
          </a:prstGeom>
          <a:noFill/>
        </p:spPr>
        <p:txBody>
          <a:bodyPr wrap="square" rtlCol="0">
            <a:spAutoFit/>
          </a:bodyPr>
          <a:lstStyle/>
          <a:p>
            <a:pPr algn="ctr"/>
            <a:r>
              <a:rPr lang="en-US" sz="1400"/>
              <a:t>Pre-RTC to RTC Status Mapping</a:t>
            </a:r>
          </a:p>
        </p:txBody>
      </p:sp>
    </p:spTree>
    <p:extLst>
      <p:ext uri="{BB962C8B-B14F-4D97-AF65-F5344CB8AC3E}">
        <p14:creationId xmlns:p14="http://schemas.microsoft.com/office/powerpoint/2010/main" val="198206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Simulation Assumptions</a:t>
            </a:r>
          </a:p>
        </p:txBody>
      </p:sp>
      <p:sp>
        <p:nvSpPr>
          <p:cNvPr id="3" name="Content Placeholder 2"/>
          <p:cNvSpPr>
            <a:spLocks noGrp="1"/>
          </p:cNvSpPr>
          <p:nvPr>
            <p:ph idx="1"/>
          </p:nvPr>
        </p:nvSpPr>
        <p:spPr>
          <a:xfrm>
            <a:off x="304800" y="1066241"/>
            <a:ext cx="8534400" cy="5077384"/>
          </a:xfrm>
        </p:spPr>
        <p:txBody>
          <a:bodyPr/>
          <a:lstStyle/>
          <a:p>
            <a:pPr>
              <a:buFont typeface="Arial" panose="020B0604020202020204" pitchFamily="34" charset="0"/>
              <a:buChar char="•"/>
            </a:pPr>
            <a:r>
              <a:rPr lang="en-US" sz="1600"/>
              <a:t>NCLR self-arranged quantities</a:t>
            </a:r>
          </a:p>
          <a:p>
            <a:pPr lvl="1">
              <a:buFont typeface="Arial" panose="020B0604020202020204" pitchFamily="34" charset="0"/>
              <a:buChar char="•"/>
            </a:pPr>
            <a:r>
              <a:rPr lang="en-US" sz="1600"/>
              <a:t>Assumed to equal telemetered real-time responsibility.</a:t>
            </a:r>
          </a:p>
          <a:p>
            <a:pPr>
              <a:buFont typeface="Arial" panose="020B0604020202020204" pitchFamily="34" charset="0"/>
              <a:buChar char="•"/>
            </a:pPr>
            <a:r>
              <a:rPr lang="en-US" sz="1600"/>
              <a:t>Energy Storage Resources</a:t>
            </a:r>
          </a:p>
          <a:p>
            <a:pPr lvl="1">
              <a:buFont typeface="Arial" panose="020B0604020202020204" pitchFamily="34" charset="0"/>
              <a:buChar char="•"/>
            </a:pPr>
            <a:r>
              <a:rPr lang="en-US" sz="1600"/>
              <a:t>Combo model (GR/CLR), single model not implemented</a:t>
            </a:r>
          </a:p>
          <a:p>
            <a:pPr lvl="1">
              <a:buFont typeface="Arial" panose="020B0604020202020204" pitchFamily="34" charset="0"/>
              <a:buChar char="•"/>
            </a:pPr>
            <a:r>
              <a:rPr lang="en-US" sz="1600"/>
              <a:t>State of charge is not considered</a:t>
            </a:r>
          </a:p>
          <a:p>
            <a:pPr>
              <a:buFont typeface="Arial" panose="020B0604020202020204" pitchFamily="34" charset="0"/>
              <a:buChar char="•"/>
            </a:pPr>
            <a:r>
              <a:rPr lang="en-US" sz="1600"/>
              <a:t>Combined Cycle Frequency Responsive Capacity Telemetry Assumptions</a:t>
            </a:r>
          </a:p>
          <a:p>
            <a:pPr lvl="1">
              <a:buFont typeface="Arial" panose="020B0604020202020204" pitchFamily="34" charset="0"/>
              <a:buChar char="•"/>
            </a:pPr>
            <a:r>
              <a:rPr lang="en-US" sz="1600"/>
              <a:t>Use today’s NFRC telemetry to estimate Frequency Responsive Capacity RTC telemetry</a:t>
            </a:r>
          </a:p>
          <a:p>
            <a:pPr lvl="2">
              <a:buFont typeface="Arial" panose="020B0604020202020204" pitchFamily="34" charset="0"/>
              <a:buChar char="•"/>
            </a:pPr>
            <a:r>
              <a:rPr lang="en-US" sz="1600" err="1"/>
              <a:t>RespFactor</a:t>
            </a:r>
            <a:endParaRPr lang="en-US" sz="1600"/>
          </a:p>
          <a:p>
            <a:pPr lvl="2">
              <a:buFont typeface="Arial" panose="020B0604020202020204" pitchFamily="34" charset="0"/>
              <a:buChar char="•"/>
            </a:pPr>
            <a:r>
              <a:rPr lang="en-US" sz="1600" err="1"/>
              <a:t>HiRespLim</a:t>
            </a:r>
            <a:r>
              <a:rPr lang="en-US" sz="1600"/>
              <a:t> </a:t>
            </a:r>
          </a:p>
          <a:p>
            <a:pPr lvl="2">
              <a:buFont typeface="Arial" panose="020B0604020202020204" pitchFamily="34" charset="0"/>
              <a:buChar char="•"/>
            </a:pPr>
            <a:r>
              <a:rPr lang="en-US" sz="1600" err="1"/>
              <a:t>LowRespLim</a:t>
            </a:r>
            <a:endParaRPr lang="en-US" sz="1600"/>
          </a:p>
          <a:p>
            <a:pPr>
              <a:buFont typeface="Arial" panose="020B0604020202020204" pitchFamily="34" charset="0"/>
              <a:buChar char="•"/>
            </a:pPr>
            <a:r>
              <a:rPr lang="en-US" sz="1600"/>
              <a:t>Transmission constraints</a:t>
            </a:r>
          </a:p>
          <a:p>
            <a:pPr lvl="1">
              <a:buFont typeface="Arial" panose="020B0604020202020204" pitchFamily="34" charset="0"/>
              <a:buChar char="•"/>
            </a:pPr>
            <a:r>
              <a:rPr lang="en-US" sz="1600"/>
              <a:t>Use transmission constraints that were activated in real-time.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415286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43524"/>
            <a:ext cx="8458200" cy="570951"/>
          </a:xfrm>
        </p:spPr>
        <p:txBody>
          <a:bodyPr/>
          <a:lstStyle/>
          <a:p>
            <a:pPr algn="ctr"/>
            <a:r>
              <a:rPr lang="en-US" sz="3200"/>
              <a:t>Case Studies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49680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87007D-392A-DF65-7668-5DB6B5D7363F}"/>
              </a:ext>
            </a:extLst>
          </p:cNvPr>
          <p:cNvSpPr txBox="1"/>
          <p:nvPr/>
        </p:nvSpPr>
        <p:spPr>
          <a:xfrm>
            <a:off x="2429704" y="2941826"/>
            <a:ext cx="3857065" cy="307777"/>
          </a:xfrm>
          <a:prstGeom prst="rect">
            <a:avLst/>
          </a:prstGeom>
          <a:noFill/>
        </p:spPr>
        <p:txBody>
          <a:bodyPr wrap="square" rtlCol="0">
            <a:spAutoFit/>
          </a:bodyPr>
          <a:lstStyle/>
          <a:p>
            <a:pPr algn="ctr"/>
            <a:r>
              <a:rPr lang="en-US" sz="1400"/>
              <a:t>RTM System Lambda</a:t>
            </a:r>
          </a:p>
        </p:txBody>
      </p:sp>
      <p:pic>
        <p:nvPicPr>
          <p:cNvPr id="5" name="Picture 4" descr="Chart&#10;&#10;Description automatically generated">
            <a:extLst>
              <a:ext uri="{FF2B5EF4-FFF2-40B4-BE49-F238E27FC236}">
                <a16:creationId xmlns:a16="http://schemas.microsoft.com/office/drawing/2014/main" id="{64C4A0C7-4324-49D0-D22D-E814DD9AB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6" y="3215206"/>
            <a:ext cx="8915400" cy="1524521"/>
          </a:xfrm>
          <a:prstGeom prst="rect">
            <a:avLst/>
          </a:prstGeom>
        </p:spPr>
      </p:pic>
      <p:sp>
        <p:nvSpPr>
          <p:cNvPr id="2" name="Title 1"/>
          <p:cNvSpPr>
            <a:spLocks noGrp="1"/>
          </p:cNvSpPr>
          <p:nvPr>
            <p:ph type="title"/>
          </p:nvPr>
        </p:nvSpPr>
        <p:spPr/>
        <p:txBody>
          <a:bodyPr/>
          <a:lstStyle/>
          <a:p>
            <a:r>
              <a:rPr lang="en-US"/>
              <a:t>Case Study – Volatile Day (6/19/2023)</a:t>
            </a:r>
          </a:p>
        </p:txBody>
      </p:sp>
      <p:sp>
        <p:nvSpPr>
          <p:cNvPr id="4" name="Slide Number Placeholder 3"/>
          <p:cNvSpPr>
            <a:spLocks noGrp="1"/>
          </p:cNvSpPr>
          <p:nvPr>
            <p:ph type="sldNum" sz="quarter" idx="4"/>
          </p:nvPr>
        </p:nvSpPr>
        <p:spPr>
          <a:xfrm>
            <a:off x="8534400" y="6429375"/>
            <a:ext cx="609600" cy="296862"/>
          </a:xfrm>
        </p:spPr>
        <p:txBody>
          <a:bodyPr/>
          <a:lstStyle/>
          <a:p>
            <a:fld id="{1D93BD3E-1E9A-4970-A6F7-E7AC52762E0C}" type="slidenum">
              <a:rPr lang="en-US" smtClean="0">
                <a:solidFill>
                  <a:prstClr val="black">
                    <a:tint val="75000"/>
                  </a:prstClr>
                </a:solidFill>
              </a:rPr>
              <a:pPr/>
              <a:t>9</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AEA8297E-718E-EA21-4454-54525AAC0492}"/>
              </a:ext>
            </a:extLst>
          </p:cNvPr>
          <p:cNvSpPr>
            <a:spLocks noGrp="1"/>
          </p:cNvSpPr>
          <p:nvPr>
            <p:ph idx="1"/>
          </p:nvPr>
        </p:nvSpPr>
        <p:spPr>
          <a:xfrm>
            <a:off x="125506" y="763084"/>
            <a:ext cx="8534400" cy="2039934"/>
          </a:xfrm>
        </p:spPr>
        <p:txBody>
          <a:bodyPr lIns="91440" tIns="45720" rIns="91440" bIns="45720" anchor="t"/>
          <a:lstStyle/>
          <a:p>
            <a:r>
              <a:rPr lang="en-US" sz="1600"/>
              <a:t>Pre-RTM prices volatile in the afternoon, primarily attributable to a mixture of periods of low dispatchable capacity associated with high loads and adverse wind ramping and pockets of congestion.</a:t>
            </a:r>
          </a:p>
          <a:p>
            <a:r>
              <a:rPr lang="en-US" sz="1600"/>
              <a:t>RTC able to smooth out the Pre-RTC price volatility due to RTC’s capability for better allocating AS </a:t>
            </a:r>
            <a:endParaRPr lang="en-US" sz="1600">
              <a:cs typeface="Arial"/>
            </a:endParaRPr>
          </a:p>
          <a:p>
            <a:r>
              <a:rPr lang="en-US" sz="1600"/>
              <a:t>RTC AS MCPCs higher than ORDC price adders in pre-RTC due to RTCs ability to differentiate the kind of MW headroom capacity for different types of AS awards rather than just MW headroom that determines the current ORDC price adders.</a:t>
            </a:r>
          </a:p>
        </p:txBody>
      </p:sp>
      <p:sp>
        <p:nvSpPr>
          <p:cNvPr id="21" name="TextBox 20">
            <a:extLst>
              <a:ext uri="{FF2B5EF4-FFF2-40B4-BE49-F238E27FC236}">
                <a16:creationId xmlns:a16="http://schemas.microsoft.com/office/drawing/2014/main" id="{6E5CC742-B5AB-1A6C-1009-603EDE243633}"/>
              </a:ext>
            </a:extLst>
          </p:cNvPr>
          <p:cNvSpPr txBox="1"/>
          <p:nvPr/>
        </p:nvSpPr>
        <p:spPr>
          <a:xfrm>
            <a:off x="2428023" y="4477299"/>
            <a:ext cx="3857065" cy="307777"/>
          </a:xfrm>
          <a:prstGeom prst="rect">
            <a:avLst/>
          </a:prstGeom>
          <a:noFill/>
        </p:spPr>
        <p:txBody>
          <a:bodyPr wrap="square" rtlCol="0">
            <a:spAutoFit/>
          </a:bodyPr>
          <a:lstStyle/>
          <a:p>
            <a:pPr algn="ctr"/>
            <a:r>
              <a:rPr lang="en-US" sz="1400"/>
              <a:t>RTC RTM MCPCs</a:t>
            </a:r>
          </a:p>
        </p:txBody>
      </p:sp>
      <p:pic>
        <p:nvPicPr>
          <p:cNvPr id="10" name="Picture 9" descr="Chart, line chart&#10;&#10;Description automatically generated">
            <a:extLst>
              <a:ext uri="{FF2B5EF4-FFF2-40B4-BE49-F238E27FC236}">
                <a16:creationId xmlns:a16="http://schemas.microsoft.com/office/drawing/2014/main" id="{0A9D66F6-6CBB-B589-56A8-1DE8EE564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801304"/>
            <a:ext cx="8709212" cy="1489263"/>
          </a:xfrm>
          <a:prstGeom prst="rect">
            <a:avLst/>
          </a:prstGeom>
        </p:spPr>
      </p:pic>
    </p:spTree>
    <p:extLst>
      <p:ext uri="{BB962C8B-B14F-4D97-AF65-F5344CB8AC3E}">
        <p14:creationId xmlns:p14="http://schemas.microsoft.com/office/powerpoint/2010/main" val="584625113"/>
      </p:ext>
    </p:extLst>
  </p:cSld>
  <p:clrMapOvr>
    <a:masterClrMapping/>
  </p:clrMapOvr>
</p:sld>
</file>

<file path=ppt/theme/theme1.xml><?xml version="1.0" encoding="utf-8"?>
<a:theme xmlns:a="http://schemas.openxmlformats.org/drawingml/2006/main" name="Cover Slide">
  <a:themeElements>
    <a:clrScheme name="Custom 1">
      <a:dk1>
        <a:srgbClr val="2D3338"/>
      </a:dk1>
      <a:lt1>
        <a:srgbClr val="FFFFFF"/>
      </a:lt1>
      <a:dk2>
        <a:srgbClr val="2D3338"/>
      </a:dk2>
      <a:lt2>
        <a:srgbClr val="E6EBF0"/>
      </a:lt2>
      <a:accent1>
        <a:srgbClr val="00AEC7"/>
      </a:accent1>
      <a:accent2>
        <a:srgbClr val="7C858C"/>
      </a:accent2>
      <a:accent3>
        <a:srgbClr val="2BA565"/>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f8c9251-373f-4ee3-86cf-d97122226a81" xsi:nil="true"/>
    <lcf76f155ced4ddcb4097134ff3c332f xmlns="5f527160-b6a2-448e-b210-55bbe2178a9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F51A5998F0944EA03AB587B5B58FD3" ma:contentTypeVersion="14" ma:contentTypeDescription="Create a new document." ma:contentTypeScope="" ma:versionID="5de53c7dd9d5e3dd48e81f15fe9d6d64">
  <xsd:schema xmlns:xsd="http://www.w3.org/2001/XMLSchema" xmlns:xs="http://www.w3.org/2001/XMLSchema" xmlns:p="http://schemas.microsoft.com/office/2006/metadata/properties" xmlns:ns2="5f527160-b6a2-448e-b210-55bbe2178a90" xmlns:ns3="cf8c9251-373f-4ee3-86cf-d97122226a81" targetNamespace="http://schemas.microsoft.com/office/2006/metadata/properties" ma:root="true" ma:fieldsID="b9ed68adcc3693f95084af8a9f0e3281" ns2:_="" ns3:_="">
    <xsd:import namespace="5f527160-b6a2-448e-b210-55bbe2178a90"/>
    <xsd:import namespace="cf8c9251-373f-4ee3-86cf-d97122226a8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27160-b6a2-448e-b210-55bbe217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8c9251-373f-4ee3-86cf-d97122226a8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7bce286-be28-47de-b9f7-94a506e34291}" ma:internalName="TaxCatchAll" ma:showField="CatchAllData" ma:web="cf8c9251-373f-4ee3-86cf-d97122226a8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526C54-2038-4DDB-9077-84C80FF069E0}">
  <ds:schemaRefs>
    <ds:schemaRef ds:uri="5f527160-b6a2-448e-b210-55bbe2178a90"/>
    <ds:schemaRef ds:uri="8d5ee879-813f-4fb9-b7c2-a59846c21aeb"/>
    <ds:schemaRef ds:uri="c34af464-7aa1-4edd-9be4-83dffc1cb926"/>
    <ds:schemaRef ds:uri="cf8c9251-373f-4ee3-86cf-d97122226a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3.xml><?xml version="1.0" encoding="utf-8"?>
<ds:datastoreItem xmlns:ds="http://schemas.openxmlformats.org/officeDocument/2006/customXml" ds:itemID="{5B39F2F4-47B2-4966-9217-61E5C243B270}">
  <ds:schemaRefs>
    <ds:schemaRef ds:uri="5f527160-b6a2-448e-b210-55bbe2178a90"/>
    <ds:schemaRef ds:uri="cf8c9251-373f-4ee3-86cf-d97122226a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TotalTime>
  <Words>1222</Words>
  <Application>Microsoft Office PowerPoint</Application>
  <PresentationFormat>On-screen Show (4:3)</PresentationFormat>
  <Paragraphs>195</Paragraphs>
  <Slides>19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Wingdings</vt:lpstr>
      <vt:lpstr>Cover Slide</vt:lpstr>
      <vt:lpstr>Horizontal Theme</vt:lpstr>
      <vt:lpstr>PowerPoint Presentation</vt:lpstr>
      <vt:lpstr>Agenda</vt:lpstr>
      <vt:lpstr>Simulator Overview</vt:lpstr>
      <vt:lpstr>Simulation Assumptions and Limitations</vt:lpstr>
      <vt:lpstr>Simulation Assumptions and Limitations</vt:lpstr>
      <vt:lpstr>Simulation Assumptions</vt:lpstr>
      <vt:lpstr>Simulation Assumptions</vt:lpstr>
      <vt:lpstr>Case Studies</vt:lpstr>
      <vt:lpstr>Case Study – Volatile Day (6/19/2023)</vt:lpstr>
      <vt:lpstr>Case Study – Volatile Day (6/19/2023)</vt:lpstr>
      <vt:lpstr>Case Study – Volatile day (6/19/2024)</vt:lpstr>
      <vt:lpstr>Case Study – Mild Day # 1 (11/16/2023)</vt:lpstr>
      <vt:lpstr>Case Study – Mild Day # 1 (11/16/2023)</vt:lpstr>
      <vt:lpstr>Case Study – Mild Day # 1 (11/16/2023)</vt:lpstr>
      <vt:lpstr>Case Study – Mild Day # 1 (11/16/2023)</vt:lpstr>
      <vt:lpstr>Case Study – Mild Day # 2 (2/7/2024)</vt:lpstr>
      <vt:lpstr>Case Study – Mild Day # 2 (2/7/2024)</vt:lpstr>
      <vt:lpstr>Case Study – Mild day # 2 (2/7/2024)</vt:lpstr>
      <vt:lpstr>Takeaways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Schmidt, Matthew</cp:lastModifiedBy>
  <cp:revision>12</cp:revision>
  <cp:lastPrinted>2017-10-10T21:31:05Z</cp:lastPrinted>
  <dcterms:created xsi:type="dcterms:W3CDTF">2016-01-21T15:20:31Z</dcterms:created>
  <dcterms:modified xsi:type="dcterms:W3CDTF">2024-11-12T22:20:31Z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ActionId">
    <vt:lpwstr>c62e7908-7660-43a6-b1c8-5c5c95dc1f11</vt:lpwstr>
  </property>
  <property fmtid="{D5CDD505-2E9C-101B-9397-08002B2CF9AE}" pid="4" name="MSIP_Label_7084cbda-52b8-46fb-a7b7-cb5bd465ed85_SetDate">
    <vt:lpwstr>2023-05-09T20:19:39Z</vt:lpwstr>
  </property>
  <property fmtid="{D5CDD505-2E9C-101B-9397-08002B2CF9AE}" pid="5" name="MSIP_Label_7084cbda-52b8-46fb-a7b7-cb5bd465ed85_Name">
    <vt:lpwstr>Internal</vt:lpwstr>
  </property>
  <property fmtid="{D5CDD505-2E9C-101B-9397-08002B2CF9AE}" pid="6" name="MSIP_Label_7084cbda-52b8-46fb-a7b7-cb5bd465ed85_ContentBits">
    <vt:lpwstr>0</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Method">
    <vt:lpwstr>Standard</vt:lpwstr>
  </property>
  <property fmtid="{D5CDD505-2E9C-101B-9397-08002B2CF9AE}" pid="9" name="ContentTypeId">
    <vt:lpwstr>0x0101009AF51A5998F0944EA03AB587B5B58FD3</vt:lpwstr>
  </property>
  <property fmtid="{D5CDD505-2E9C-101B-9397-08002B2CF9AE}" pid="10" name="MediaServiceImageTags">
    <vt:lpwstr/>
  </property>
</Properties>
</file>