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53" r:id="rId1"/>
    <p:sldMasterId id="2147483648" r:id="rId2"/>
    <p:sldMasterId id="2147483651" r:id="rId3"/>
  </p:sldMasterIdLst>
  <p:notesMasterIdLst>
    <p:notesMasterId r:id="rId12"/>
  </p:notesMasterIdLst>
  <p:handoutMasterIdLst>
    <p:handoutMasterId r:id="rId13"/>
  </p:handoutMasterIdLst>
  <p:sldIdLst>
    <p:sldId id="2620" r:id="rId4"/>
    <p:sldId id="2677" r:id="rId5"/>
    <p:sldId id="2671" r:id="rId6"/>
    <p:sldId id="2652" r:id="rId7"/>
    <p:sldId id="2657" r:id="rId8"/>
    <p:sldId id="2641" r:id="rId9"/>
    <p:sldId id="2659" r:id="rId10"/>
    <p:sldId id="2675"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2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200"/>
    <a:srgbClr val="0076C6"/>
    <a:srgbClr val="B03018"/>
    <a:srgbClr val="685BC7"/>
    <a:srgbClr val="FFD1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799" autoAdjust="0"/>
    <p:restoredTop sz="96323" autoAdjust="0"/>
  </p:normalViewPr>
  <p:slideViewPr>
    <p:cSldViewPr showGuides="1">
      <p:cViewPr varScale="1">
        <p:scale>
          <a:sx n="155" d="100"/>
          <a:sy n="155" d="100"/>
        </p:scale>
        <p:origin x="2730" y="150"/>
      </p:cViewPr>
      <p:guideLst>
        <p:guide orient="horz" pos="2160"/>
        <p:guide pos="2880"/>
      </p:guideLst>
    </p:cSldViewPr>
  </p:slideViewPr>
  <p:notesTextViewPr>
    <p:cViewPr>
      <p:scale>
        <a:sx n="125" d="100"/>
        <a:sy n="125" d="100"/>
      </p:scale>
      <p:origin x="0" y="0"/>
    </p:cViewPr>
  </p:notesTextViewPr>
  <p:sorterViewPr>
    <p:cViewPr varScale="1">
      <p:scale>
        <a:sx n="100" d="100"/>
        <a:sy n="100" d="100"/>
      </p:scale>
      <p:origin x="0" y="0"/>
    </p:cViewPr>
  </p:sorter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19" Type="http://schemas.microsoft.com/office/2018/10/relationships/authors" Target="author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11/7/2024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11/7/2024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5"/>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6607986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RRS-PFR is evaluated on ERCOT-RRS metric (1% droop). </a:t>
            </a:r>
          </a:p>
        </p:txBody>
      </p:sp>
      <p:sp>
        <p:nvSpPr>
          <p:cNvPr id="4" name="Slide Number Placeholder 3"/>
          <p:cNvSpPr>
            <a:spLocks noGrp="1"/>
          </p:cNvSpPr>
          <p:nvPr>
            <p:ph type="sldNum" sz="quarter" idx="5"/>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10288425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Low/high SOC is configurable. </a:t>
            </a:r>
          </a:p>
          <a:p>
            <a:endParaRPr lang="en-US" dirty="0"/>
          </a:p>
          <a:p>
            <a:pPr marL="171450" indent="-171450">
              <a:buFontTx/>
              <a:buChar char="-"/>
            </a:pPr>
            <a:r>
              <a:rPr lang="en-US" dirty="0"/>
              <a:t>Low SOC is considered in intervals with Up AS</a:t>
            </a:r>
          </a:p>
          <a:p>
            <a:pPr marL="171450" indent="-171450">
              <a:buFontTx/>
              <a:buChar char="-"/>
            </a:pPr>
            <a:r>
              <a:rPr lang="en-US" dirty="0"/>
              <a:t>High SOC is considered in intervals with Down AS</a:t>
            </a:r>
          </a:p>
        </p:txBody>
      </p:sp>
      <p:sp>
        <p:nvSpPr>
          <p:cNvPr id="4" name="Slide Number Placeholder 3"/>
          <p:cNvSpPr>
            <a:spLocks noGrp="1"/>
          </p:cNvSpPr>
          <p:nvPr>
            <p:ph type="sldNum" sz="quarter" idx="5"/>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9503972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6488215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23293446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a given ESR in an hour: </a:t>
            </a:r>
          </a:p>
          <a:p>
            <a:r>
              <a:rPr lang="en-US" dirty="0"/>
              <a:t>SOC Shortfall  = SOC Expectation – SOC </a:t>
            </a:r>
          </a:p>
          <a:p>
            <a:r>
              <a:rPr lang="en-US" dirty="0"/>
              <a:t>Instantaneous MW Short = SOC Shortfall / (1-Time)</a:t>
            </a:r>
          </a:p>
          <a:p>
            <a:r>
              <a:rPr lang="en-US" dirty="0"/>
              <a:t>Integrated MW Short = Integration of Instantaneous MW Short over the hour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MW Short for the hour = Integrated MW Short at the final interval of the hour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dirty="0"/>
              <a:t>The MW Short for the hour is aggregated for all ESRs across all hours in the month. It is referred to as </a:t>
            </a:r>
            <a:r>
              <a:rPr lang="en-US" i="1" dirty="0"/>
              <a:t>MW Short</a:t>
            </a:r>
            <a:r>
              <a:rPr lang="en-US" i="0" dirty="0"/>
              <a:t> in this slide deck. </a:t>
            </a:r>
            <a:endParaRPr lang="en-US" i="1" dirty="0"/>
          </a:p>
        </p:txBody>
      </p:sp>
      <p:sp>
        <p:nvSpPr>
          <p:cNvPr id="4" name="Slide Number Placeholder 3"/>
          <p:cNvSpPr>
            <a:spLocks noGrp="1"/>
          </p:cNvSpPr>
          <p:nvPr>
            <p:ph type="sldNum" sz="quarter" idx="5"/>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15357568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cxnSp>
        <p:nvCxnSpPr>
          <p:cNvPr id="7" name="Straight Connector 6"/>
          <p:cNvCxnSpPr/>
          <p:nvPr/>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a:t>Click to edit Master title style</a:t>
            </a:r>
          </a:p>
        </p:txBody>
      </p:sp>
    </p:spTree>
    <p:extLst>
      <p:ext uri="{BB962C8B-B14F-4D97-AF65-F5344CB8AC3E}">
        <p14:creationId xmlns:p14="http://schemas.microsoft.com/office/powerpoint/2010/main" val="2925626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8458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859725"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 id="2147483663"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14.emf"/><Relationship Id="rId5" Type="http://schemas.openxmlformats.org/officeDocument/2006/relationships/package" Target="../embeddings/Microsoft_Excel_Worksheet.xlsx"/><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E859EFF0-4021-11DB-F55A-F6466F4B2526}"/>
              </a:ext>
            </a:extLst>
          </p:cNvPr>
          <p:cNvSpPr txBox="1">
            <a:spLocks/>
          </p:cNvSpPr>
          <p:nvPr/>
        </p:nvSpPr>
        <p:spPr>
          <a:xfrm>
            <a:off x="3657600" y="4837176"/>
            <a:ext cx="4358566" cy="64922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b="1" cap="small" dirty="0">
                <a:solidFill>
                  <a:schemeClr val="tx2"/>
                </a:solidFill>
              </a:rPr>
              <a:t>November 11, 2024</a:t>
            </a:r>
          </a:p>
        </p:txBody>
      </p:sp>
      <p:sp>
        <p:nvSpPr>
          <p:cNvPr id="5" name="Text Placeholder 1">
            <a:extLst>
              <a:ext uri="{FF2B5EF4-FFF2-40B4-BE49-F238E27FC236}">
                <a16:creationId xmlns:a16="http://schemas.microsoft.com/office/drawing/2014/main" id="{AC4D65C5-CD99-AB85-30AC-AC73550C054C}"/>
              </a:ext>
            </a:extLst>
          </p:cNvPr>
          <p:cNvSpPr txBox="1">
            <a:spLocks/>
          </p:cNvSpPr>
          <p:nvPr/>
        </p:nvSpPr>
        <p:spPr>
          <a:xfrm>
            <a:off x="3657601" y="3630168"/>
            <a:ext cx="4358566" cy="56083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US" sz="1800" dirty="0">
                <a:solidFill>
                  <a:schemeClr val="tx2"/>
                </a:solidFill>
              </a:rPr>
              <a:t>Balancing Operations Planning Staff</a:t>
            </a:r>
          </a:p>
          <a:p>
            <a:endParaRPr lang="en-US" sz="3600" b="1" cap="small" dirty="0">
              <a:solidFill>
                <a:schemeClr val="tx2"/>
              </a:solidFill>
            </a:endParaRPr>
          </a:p>
        </p:txBody>
      </p:sp>
      <p:sp>
        <p:nvSpPr>
          <p:cNvPr id="6" name="Text Placeholder 4">
            <a:extLst>
              <a:ext uri="{FF2B5EF4-FFF2-40B4-BE49-F238E27FC236}">
                <a16:creationId xmlns:a16="http://schemas.microsoft.com/office/drawing/2014/main" id="{2DE399F6-19B7-3D3D-67C8-06874D2375F1}"/>
              </a:ext>
            </a:extLst>
          </p:cNvPr>
          <p:cNvSpPr txBox="1">
            <a:spLocks/>
          </p:cNvSpPr>
          <p:nvPr/>
        </p:nvSpPr>
        <p:spPr>
          <a:xfrm>
            <a:off x="3657600" y="1325880"/>
            <a:ext cx="5410199" cy="230428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600" b="1" cap="small" dirty="0">
                <a:solidFill>
                  <a:schemeClr val="tx2"/>
                </a:solidFill>
              </a:rPr>
              <a:t>ESR Ancillary Service SOC Shortfall Analysis Report</a:t>
            </a:r>
          </a:p>
          <a:p>
            <a:pPr marL="0" indent="0">
              <a:buNone/>
            </a:pPr>
            <a:r>
              <a:rPr lang="en-US" sz="2400" b="1" cap="small" dirty="0">
                <a:solidFill>
                  <a:schemeClr val="tx2"/>
                </a:solidFill>
              </a:rPr>
              <a:t>For October 2024</a:t>
            </a:r>
          </a:p>
        </p:txBody>
      </p:sp>
    </p:spTree>
    <p:extLst>
      <p:ext uri="{BB962C8B-B14F-4D97-AF65-F5344CB8AC3E}">
        <p14:creationId xmlns:p14="http://schemas.microsoft.com/office/powerpoint/2010/main" val="2938424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9A8BD-1D45-6340-D6EF-A760DFE4F3CC}"/>
              </a:ext>
            </a:extLst>
          </p:cNvPr>
          <p:cNvSpPr>
            <a:spLocks noGrp="1"/>
          </p:cNvSpPr>
          <p:nvPr>
            <p:ph type="title"/>
          </p:nvPr>
        </p:nvSpPr>
        <p:spPr/>
        <p:txBody>
          <a:bodyPr/>
          <a:lstStyle/>
          <a:p>
            <a:r>
              <a:rPr lang="en-US" sz="1800" dirty="0"/>
              <a:t>Insufficient SOC to provide Ancillary Service Obligations if system conditions require (</a:t>
            </a:r>
            <a:r>
              <a:rPr lang="en-US" sz="1400" dirty="0"/>
              <a:t>Month over Month)</a:t>
            </a:r>
            <a:br>
              <a:rPr lang="en-US" sz="2000" dirty="0"/>
            </a:br>
            <a:endParaRPr lang="en-US" sz="2000" dirty="0"/>
          </a:p>
        </p:txBody>
      </p:sp>
      <p:sp>
        <p:nvSpPr>
          <p:cNvPr id="3" name="Content Placeholder 2">
            <a:extLst>
              <a:ext uri="{FF2B5EF4-FFF2-40B4-BE49-F238E27FC236}">
                <a16:creationId xmlns:a16="http://schemas.microsoft.com/office/drawing/2014/main" id="{BEE696FB-C161-A688-347B-616F3C1B4B23}"/>
              </a:ext>
            </a:extLst>
          </p:cNvPr>
          <p:cNvSpPr>
            <a:spLocks noGrp="1"/>
          </p:cNvSpPr>
          <p:nvPr>
            <p:ph idx="1"/>
          </p:nvPr>
        </p:nvSpPr>
        <p:spPr>
          <a:xfrm>
            <a:off x="304799" y="926183"/>
            <a:ext cx="3460531" cy="5005633"/>
          </a:xfrm>
        </p:spPr>
        <p:txBody>
          <a:bodyPr/>
          <a:lstStyle/>
          <a:p>
            <a:pPr marL="0" indent="0">
              <a:buNone/>
            </a:pPr>
            <a:r>
              <a:rPr lang="en-US" sz="1200" i="1" dirty="0">
                <a:solidFill>
                  <a:schemeClr val="tx2"/>
                </a:solidFill>
              </a:rPr>
              <a:t>An ESRs Shortfall is converted a to MW value and system-wide AS MW Short is computed for every hour (referred to as MW Short). Ancillary Service Shortfall costs are determined using MW Short and historical MCPC. </a:t>
            </a:r>
          </a:p>
          <a:p>
            <a:pPr marL="0" indent="0">
              <a:buNone/>
            </a:pPr>
            <a:r>
              <a:rPr lang="en-US" sz="1200" i="1" dirty="0">
                <a:solidFill>
                  <a:schemeClr val="accent6"/>
                </a:solidFill>
              </a:rPr>
              <a:t>*</a:t>
            </a:r>
            <a:r>
              <a:rPr lang="en-US" sz="1200" i="1" dirty="0">
                <a:solidFill>
                  <a:schemeClr val="tx2"/>
                </a:solidFill>
              </a:rPr>
              <a:t> </a:t>
            </a:r>
            <a:r>
              <a:rPr lang="en-US" sz="1200" i="1" dirty="0">
                <a:solidFill>
                  <a:schemeClr val="accent6"/>
                </a:solidFill>
              </a:rPr>
              <a:t>% Short of AS Responsibility = (Monthly ESR MW Short / Monthly ESR AS Responsibility)*100</a:t>
            </a:r>
          </a:p>
          <a:p>
            <a:pPr marL="0" indent="0">
              <a:buNone/>
            </a:pPr>
            <a:r>
              <a:rPr lang="en-US" sz="1200" i="1" dirty="0">
                <a:solidFill>
                  <a:schemeClr val="accent6"/>
                </a:solidFill>
              </a:rPr>
              <a:t>** % of AS Cost = (Monthly AS Shortfall Cost from ESRs / Monthly Total MCPC of the AS Carried by ESRs) * 100</a:t>
            </a:r>
          </a:p>
        </p:txBody>
      </p:sp>
      <p:sp>
        <p:nvSpPr>
          <p:cNvPr id="4" name="Slide Number Placeholder 3">
            <a:extLst>
              <a:ext uri="{FF2B5EF4-FFF2-40B4-BE49-F238E27FC236}">
                <a16:creationId xmlns:a16="http://schemas.microsoft.com/office/drawing/2014/main" id="{6ACEB43D-0316-0B50-ACB3-6EF05E00ECFC}"/>
              </a:ext>
            </a:extLst>
          </p:cNvPr>
          <p:cNvSpPr>
            <a:spLocks noGrp="1"/>
          </p:cNvSpPr>
          <p:nvPr>
            <p:ph type="sldNum" sz="quarter" idx="4"/>
          </p:nvPr>
        </p:nvSpPr>
        <p:spPr/>
        <p:txBody>
          <a:bodyPr/>
          <a:lstStyle/>
          <a:p>
            <a:fld id="{1D93BD3E-1E9A-4970-A6F7-E7AC52762E0C}" type="slidenum">
              <a:rPr lang="en-US" smtClean="0"/>
              <a:pPr/>
              <a:t>2</a:t>
            </a:fld>
            <a:endParaRPr lang="en-US"/>
          </a:p>
        </p:txBody>
      </p:sp>
      <p:pic>
        <p:nvPicPr>
          <p:cNvPr id="10" name="Picture 9">
            <a:extLst>
              <a:ext uri="{FF2B5EF4-FFF2-40B4-BE49-F238E27FC236}">
                <a16:creationId xmlns:a16="http://schemas.microsoft.com/office/drawing/2014/main" id="{AB759B63-F7B3-E33A-4B7C-573DFCDB4D5C}"/>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3692503" y="1243346"/>
            <a:ext cx="5375293" cy="4180784"/>
          </a:xfrm>
          <a:prstGeom prst="rect">
            <a:avLst/>
          </a:prstGeom>
        </p:spPr>
      </p:pic>
      <p:sp>
        <p:nvSpPr>
          <p:cNvPr id="5" name="Content Placeholder 2">
            <a:extLst>
              <a:ext uri="{FF2B5EF4-FFF2-40B4-BE49-F238E27FC236}">
                <a16:creationId xmlns:a16="http://schemas.microsoft.com/office/drawing/2014/main" id="{A9C663FE-BB5D-9D0F-805F-6BB6B052469E}"/>
              </a:ext>
            </a:extLst>
          </p:cNvPr>
          <p:cNvSpPr txBox="1">
            <a:spLocks/>
          </p:cNvSpPr>
          <p:nvPr/>
        </p:nvSpPr>
        <p:spPr>
          <a:xfrm>
            <a:off x="273269" y="5571423"/>
            <a:ext cx="8565931" cy="614235"/>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 </a:t>
            </a:r>
            <a:r>
              <a:rPr lang="en-US" sz="1200" b="1" i="1" dirty="0">
                <a:solidFill>
                  <a:schemeClr val="tx2"/>
                </a:solidFill>
              </a:rPr>
              <a:t>In October, ESRs were approximately 1.25% Short of AS Responsibility, resulting in approximately 1.22% of the Total AS Cost carried by ESRs. </a:t>
            </a:r>
            <a:endParaRPr lang="en-US" sz="1200" b="1" i="1" dirty="0">
              <a:solidFill>
                <a:schemeClr val="accent6"/>
              </a:solidFill>
            </a:endParaRPr>
          </a:p>
        </p:txBody>
      </p:sp>
    </p:spTree>
    <p:extLst>
      <p:ext uri="{BB962C8B-B14F-4D97-AF65-F5344CB8AC3E}">
        <p14:creationId xmlns:p14="http://schemas.microsoft.com/office/powerpoint/2010/main" val="538005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C64C1-90CF-8CBE-C277-711C15ED9D2A}"/>
              </a:ext>
            </a:extLst>
          </p:cNvPr>
          <p:cNvSpPr>
            <a:spLocks noGrp="1"/>
          </p:cNvSpPr>
          <p:nvPr>
            <p:ph type="title"/>
          </p:nvPr>
        </p:nvSpPr>
        <p:spPr/>
        <p:txBody>
          <a:bodyPr/>
          <a:lstStyle/>
          <a:p>
            <a:r>
              <a:rPr lang="en-US" sz="2000" dirty="0"/>
              <a:t>Inadequate response from ESRs during unit trips when carrying RRS with low SOC^ </a:t>
            </a:r>
          </a:p>
        </p:txBody>
      </p:sp>
      <p:sp>
        <p:nvSpPr>
          <p:cNvPr id="8" name="Content Placeholder 7">
            <a:extLst>
              <a:ext uri="{FF2B5EF4-FFF2-40B4-BE49-F238E27FC236}">
                <a16:creationId xmlns:a16="http://schemas.microsoft.com/office/drawing/2014/main" id="{118687F9-6271-DB4C-515A-5A048E984F8D}"/>
              </a:ext>
            </a:extLst>
          </p:cNvPr>
          <p:cNvSpPr>
            <a:spLocks noGrp="1"/>
          </p:cNvSpPr>
          <p:nvPr>
            <p:ph idx="1"/>
          </p:nvPr>
        </p:nvSpPr>
        <p:spPr>
          <a:xfrm>
            <a:off x="304800" y="914400"/>
            <a:ext cx="8534400" cy="5005633"/>
          </a:xfrm>
        </p:spPr>
        <p:txBody>
          <a:bodyPr/>
          <a:lstStyle/>
          <a:p>
            <a:pPr marL="0" lvl="1" indent="0">
              <a:buNone/>
            </a:pPr>
            <a:r>
              <a:rPr lang="en-US" sz="1200" i="1" dirty="0">
                <a:solidFill>
                  <a:schemeClr val="tx2"/>
                </a:solidFill>
              </a:rPr>
              <a:t>This data is sourced from the ERCOT BAL-TRE-001 FME tool. Low SOC is determined using telemetered SOC, MXOS, MNOS. SOC % = ((SOC-MNOS)/MXOS)*100. </a:t>
            </a:r>
          </a:p>
          <a:p>
            <a:pPr marL="0" lvl="1" indent="0">
              <a:buNone/>
            </a:pPr>
            <a:r>
              <a:rPr lang="en-US" sz="1200" i="1" dirty="0">
                <a:solidFill>
                  <a:schemeClr val="accent6"/>
                </a:solidFill>
              </a:rPr>
              <a:t>* RRS-FFR performance is determined solely on sufficient MW response being provided. </a:t>
            </a:r>
          </a:p>
          <a:p>
            <a:pPr marL="0" lvl="1" indent="0">
              <a:buNone/>
            </a:pPr>
            <a:r>
              <a:rPr lang="en-US" sz="1200" i="1" dirty="0">
                <a:solidFill>
                  <a:schemeClr val="accent6"/>
                </a:solidFill>
              </a:rPr>
              <a:t>** FMEs and Non-FMEs which were reported to PDCWG. </a:t>
            </a:r>
          </a:p>
          <a:p>
            <a:pPr marL="0" lvl="1" indent="0">
              <a:buNone/>
            </a:pPr>
            <a:r>
              <a:rPr lang="en-US" sz="1200" i="1" dirty="0">
                <a:solidFill>
                  <a:schemeClr val="accent6"/>
                </a:solidFill>
              </a:rPr>
              <a:t>^ Low SOC is set to 20% for this analysis, this is a configurable parameter. 	</a:t>
            </a:r>
          </a:p>
          <a:p>
            <a:pPr marL="0" lvl="1" indent="0">
              <a:buNone/>
            </a:pPr>
            <a:endParaRPr lang="en-US" sz="1200" i="1" dirty="0">
              <a:solidFill>
                <a:schemeClr val="accent6"/>
              </a:solidFill>
            </a:endParaRPr>
          </a:p>
          <a:p>
            <a:endParaRPr lang="en-US" dirty="0"/>
          </a:p>
        </p:txBody>
      </p:sp>
      <p:sp>
        <p:nvSpPr>
          <p:cNvPr id="4" name="Slide Number Placeholder 3">
            <a:extLst>
              <a:ext uri="{FF2B5EF4-FFF2-40B4-BE49-F238E27FC236}">
                <a16:creationId xmlns:a16="http://schemas.microsoft.com/office/drawing/2014/main" id="{255C404F-FA00-FD0C-2455-F3C42C479403}"/>
              </a:ext>
            </a:extLst>
          </p:cNvPr>
          <p:cNvSpPr>
            <a:spLocks noGrp="1"/>
          </p:cNvSpPr>
          <p:nvPr>
            <p:ph type="sldNum" sz="quarter" idx="4"/>
          </p:nvPr>
        </p:nvSpPr>
        <p:spPr/>
        <p:txBody>
          <a:bodyPr/>
          <a:lstStyle/>
          <a:p>
            <a:fld id="{1D93BD3E-1E9A-4970-A6F7-E7AC52762E0C}" type="slidenum">
              <a:rPr lang="en-US" smtClean="0"/>
              <a:pPr/>
              <a:t>3</a:t>
            </a:fld>
            <a:endParaRPr lang="en-US"/>
          </a:p>
        </p:txBody>
      </p:sp>
      <p:sp>
        <p:nvSpPr>
          <p:cNvPr id="10" name="Content Placeholder 2">
            <a:extLst>
              <a:ext uri="{FF2B5EF4-FFF2-40B4-BE49-F238E27FC236}">
                <a16:creationId xmlns:a16="http://schemas.microsoft.com/office/drawing/2014/main" id="{A55D6BA8-F2F9-3FCD-6DC9-1F2A4C992C5D}"/>
              </a:ext>
            </a:extLst>
          </p:cNvPr>
          <p:cNvSpPr txBox="1">
            <a:spLocks/>
          </p:cNvSpPr>
          <p:nvPr/>
        </p:nvSpPr>
        <p:spPr>
          <a:xfrm>
            <a:off x="2133600" y="6177747"/>
            <a:ext cx="6400800" cy="436571"/>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 </a:t>
            </a:r>
            <a:r>
              <a:rPr lang="en-US" sz="1200" b="1" i="1" dirty="0">
                <a:solidFill>
                  <a:schemeClr val="tx2"/>
                </a:solidFill>
              </a:rPr>
              <a:t>In October, no ESRs carrying RRS evaluated during unit trips had low SOC. </a:t>
            </a:r>
          </a:p>
        </p:txBody>
      </p:sp>
      <p:graphicFrame>
        <p:nvGraphicFramePr>
          <p:cNvPr id="3" name="Table 5">
            <a:extLst>
              <a:ext uri="{FF2B5EF4-FFF2-40B4-BE49-F238E27FC236}">
                <a16:creationId xmlns:a16="http://schemas.microsoft.com/office/drawing/2014/main" id="{195B6434-7703-92DB-B535-256F0B1BE4EF}"/>
              </a:ext>
            </a:extLst>
          </p:cNvPr>
          <p:cNvGraphicFramePr>
            <a:graphicFrameLocks/>
          </p:cNvGraphicFramePr>
          <p:nvPr>
            <p:extLst>
              <p:ext uri="{D42A27DB-BD31-4B8C-83A1-F6EECF244321}">
                <p14:modId xmlns:p14="http://schemas.microsoft.com/office/powerpoint/2010/main" val="2443701637"/>
              </p:ext>
            </p:extLst>
          </p:nvPr>
        </p:nvGraphicFramePr>
        <p:xfrm>
          <a:off x="756709" y="2438400"/>
          <a:ext cx="7630582" cy="2837921"/>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3828027700"/>
                    </a:ext>
                  </a:extLst>
                </a:gridCol>
                <a:gridCol w="820342">
                  <a:extLst>
                    <a:ext uri="{9D8B030D-6E8A-4147-A177-3AD203B41FA5}">
                      <a16:colId xmlns:a16="http://schemas.microsoft.com/office/drawing/2014/main" val="3014625895"/>
                    </a:ext>
                  </a:extLst>
                </a:gridCol>
                <a:gridCol w="1083331">
                  <a:extLst>
                    <a:ext uri="{9D8B030D-6E8A-4147-A177-3AD203B41FA5}">
                      <a16:colId xmlns:a16="http://schemas.microsoft.com/office/drawing/2014/main" val="4085293360"/>
                    </a:ext>
                  </a:extLst>
                </a:gridCol>
                <a:gridCol w="905471">
                  <a:extLst>
                    <a:ext uri="{9D8B030D-6E8A-4147-A177-3AD203B41FA5}">
                      <a16:colId xmlns:a16="http://schemas.microsoft.com/office/drawing/2014/main" val="2074682417"/>
                    </a:ext>
                  </a:extLst>
                </a:gridCol>
                <a:gridCol w="905471">
                  <a:extLst>
                    <a:ext uri="{9D8B030D-6E8A-4147-A177-3AD203B41FA5}">
                      <a16:colId xmlns:a16="http://schemas.microsoft.com/office/drawing/2014/main" val="3743655481"/>
                    </a:ext>
                  </a:extLst>
                </a:gridCol>
                <a:gridCol w="1114426">
                  <a:extLst>
                    <a:ext uri="{9D8B030D-6E8A-4147-A177-3AD203B41FA5}">
                      <a16:colId xmlns:a16="http://schemas.microsoft.com/office/drawing/2014/main" val="246388028"/>
                    </a:ext>
                  </a:extLst>
                </a:gridCol>
                <a:gridCol w="859355">
                  <a:extLst>
                    <a:ext uri="{9D8B030D-6E8A-4147-A177-3AD203B41FA5}">
                      <a16:colId xmlns:a16="http://schemas.microsoft.com/office/drawing/2014/main" val="3452352162"/>
                    </a:ext>
                  </a:extLst>
                </a:gridCol>
                <a:gridCol w="951586">
                  <a:extLst>
                    <a:ext uri="{9D8B030D-6E8A-4147-A177-3AD203B41FA5}">
                      <a16:colId xmlns:a16="http://schemas.microsoft.com/office/drawing/2014/main" val="3870991352"/>
                    </a:ext>
                  </a:extLst>
                </a:gridCol>
              </a:tblGrid>
              <a:tr h="212408">
                <a:tc>
                  <a:txBody>
                    <a:bodyPr/>
                    <a:lstStyle/>
                    <a:p>
                      <a:pPr algn="ctr" fontAlgn="b"/>
                      <a:endParaRPr lang="en-US" sz="1200" b="1" i="0" u="none" strike="noStrike" dirty="0">
                        <a:solidFill>
                          <a:schemeClr val="tx1"/>
                        </a:solidFill>
                        <a:effectLst/>
                        <a:latin typeface="+mj-lt"/>
                      </a:endParaRPr>
                    </a:p>
                  </a:txBody>
                  <a:tcPr marL="9525" marR="9525" marT="9525" marB="0" anchor="ctr">
                    <a:solidFill>
                      <a:schemeClr val="accent1"/>
                    </a:solidFill>
                  </a:tcPr>
                </a:tc>
                <a:tc gridSpan="3">
                  <a:txBody>
                    <a:bodyPr/>
                    <a:lstStyle/>
                    <a:p>
                      <a:pPr algn="ctr" fontAlgn="b"/>
                      <a:r>
                        <a:rPr lang="en-US" sz="1200" b="1" i="0" u="none" strike="noStrike" dirty="0">
                          <a:solidFill>
                            <a:schemeClr val="tx1"/>
                          </a:solidFill>
                          <a:effectLst/>
                          <a:latin typeface="+mj-lt"/>
                        </a:rPr>
                        <a:t>RRS-PFR</a:t>
                      </a:r>
                    </a:p>
                  </a:txBody>
                  <a:tcPr marL="9525" marR="9525" marT="9525" marB="0" anchor="ctr">
                    <a:solidFill>
                      <a:schemeClr val="accent1"/>
                    </a:solidFill>
                  </a:tcPr>
                </a:tc>
                <a:tc hMerge="1">
                  <a:txBody>
                    <a:bodyPr/>
                    <a:lstStyle/>
                    <a:p>
                      <a:pPr algn="ctr" fontAlgn="b"/>
                      <a:r>
                        <a:rPr lang="en-US" sz="1300" b="1" i="0" u="none" strike="noStrike" dirty="0">
                          <a:solidFill>
                            <a:schemeClr val="tx1"/>
                          </a:solidFill>
                          <a:effectLst/>
                          <a:latin typeface="+mj-lt"/>
                        </a:rPr>
                        <a:t>RRS-FFR</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tc>
                <a:tc gridSpan="3">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1" i="0" u="none" strike="noStrike" kern="1200" dirty="0">
                          <a:solidFill>
                            <a:schemeClr val="tx1"/>
                          </a:solidFill>
                          <a:effectLst/>
                          <a:latin typeface="+mj-lt"/>
                          <a:ea typeface="+mn-ea"/>
                          <a:cs typeface="+mn-cs"/>
                        </a:rPr>
                        <a:t>RRS-FFR</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1" i="0" u="none" strike="noStrike" kern="1200" dirty="0">
                        <a:solidFill>
                          <a:schemeClr val="tx1"/>
                        </a:solidFill>
                        <a:effectLst/>
                        <a:latin typeface="+mj-lt"/>
                        <a:ea typeface="+mn-ea"/>
                        <a:cs typeface="+mn-cs"/>
                      </a:endParaRPr>
                    </a:p>
                  </a:txBody>
                  <a:tcPr marL="9525" marR="9525" marT="9525" marB="0" anchor="ctr">
                    <a:solidFill>
                      <a:schemeClr val="accent1"/>
                    </a:solidFill>
                  </a:tcPr>
                </a:tc>
                <a:extLst>
                  <a:ext uri="{0D108BD9-81ED-4DB2-BD59-A6C34878D82A}">
                    <a16:rowId xmlns:a16="http://schemas.microsoft.com/office/drawing/2014/main" val="2931075979"/>
                  </a:ext>
                </a:extLst>
              </a:tr>
              <a:tr h="426246">
                <a:tc rowSpan="2">
                  <a:txBody>
                    <a:bodyPr/>
                    <a:lstStyle/>
                    <a:p>
                      <a:pPr algn="ctr" fontAlgn="b"/>
                      <a:r>
                        <a:rPr lang="en-US" sz="1200" b="1" i="0" u="none" strike="noStrike" dirty="0">
                          <a:solidFill>
                            <a:schemeClr val="tx1"/>
                          </a:solidFill>
                          <a:effectLst/>
                          <a:latin typeface="+mj-lt"/>
                        </a:rPr>
                        <a:t>Event Date</a:t>
                      </a:r>
                    </a:p>
                  </a:txBody>
                  <a:tcPr marL="9525" marR="9525" marT="9525" marB="0" anchor="ctr">
                    <a:solidFill>
                      <a:schemeClr val="accent1"/>
                    </a:solidFill>
                  </a:tcPr>
                </a:tc>
                <a:tc rowSpan="2">
                  <a:txBody>
                    <a:bodyPr/>
                    <a:lstStyle/>
                    <a:p>
                      <a:pPr algn="ctr" fontAlgn="b"/>
                      <a:r>
                        <a:rPr lang="en-US" sz="1200" b="1" i="0" u="none" strike="noStrike" dirty="0">
                          <a:solidFill>
                            <a:schemeClr val="tx1"/>
                          </a:solidFill>
                          <a:effectLst/>
                          <a:latin typeface="+mj-lt"/>
                        </a:rPr>
                        <a:t>Evaluated ESRs</a:t>
                      </a:r>
                    </a:p>
                  </a:txBody>
                  <a:tcPr marL="9525" marR="9525" marT="9525" marB="0" anchor="ctr">
                    <a:solidFill>
                      <a:schemeClr val="accent1"/>
                    </a:solidFill>
                  </a:tcPr>
                </a:tc>
                <a:tc gridSpan="2">
                  <a:txBody>
                    <a:bodyPr/>
                    <a:lstStyle/>
                    <a:p>
                      <a:pPr algn="ctr" fontAlgn="b"/>
                      <a:r>
                        <a:rPr lang="en-US" sz="1200" b="1" i="0" u="none" strike="noStrike" dirty="0">
                          <a:solidFill>
                            <a:schemeClr val="tx1"/>
                          </a:solidFill>
                          <a:effectLst/>
                          <a:latin typeface="+mj-lt"/>
                        </a:rPr>
                        <a:t>Low SOC ESRs</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rowSpan="2">
                  <a:txBody>
                    <a:bodyPr/>
                    <a:lstStyle/>
                    <a:p>
                      <a:pPr algn="ctr" fontAlgn="b"/>
                      <a:r>
                        <a:rPr lang="en-US" sz="1200" b="1" i="0" u="none" strike="noStrike" dirty="0">
                          <a:solidFill>
                            <a:schemeClr val="tx1"/>
                          </a:solidFill>
                          <a:effectLst/>
                          <a:latin typeface="+mj-lt"/>
                        </a:rPr>
                        <a:t>Evaluated ESRs</a:t>
                      </a:r>
                    </a:p>
                  </a:txBody>
                  <a:tcPr marL="9525" marR="9525" marT="9525" marB="0" anchor="ctr">
                    <a:solidFill>
                      <a:schemeClr val="accent1"/>
                    </a:solidFill>
                  </a:tcPr>
                </a:tc>
                <a:tc gridSpan="2">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1" i="0" u="none" strike="noStrike" kern="1200" dirty="0">
                          <a:solidFill>
                            <a:schemeClr val="tx1"/>
                          </a:solidFill>
                          <a:effectLst/>
                          <a:latin typeface="+mj-lt"/>
                          <a:ea typeface="+mn-ea"/>
                          <a:cs typeface="+mn-cs"/>
                        </a:rPr>
                        <a:t>Low SOC ESRs</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rowSpan="2">
                  <a:txBody>
                    <a:bodyPr/>
                    <a:lstStyle/>
                    <a:p>
                      <a:pPr algn="ctr" fontAlgn="b"/>
                      <a:r>
                        <a:rPr lang="en-US" sz="1200" b="1" i="0" u="none" strike="noStrike" dirty="0">
                          <a:solidFill>
                            <a:schemeClr val="tx1"/>
                          </a:solidFill>
                          <a:effectLst/>
                          <a:latin typeface="+mj-lt"/>
                        </a:rPr>
                        <a:t>Frequency Events**</a:t>
                      </a:r>
                    </a:p>
                  </a:txBody>
                  <a:tcPr marL="9525" marR="9525" marT="9525" marB="0" anchor="ctr">
                    <a:solidFill>
                      <a:schemeClr val="accent1"/>
                    </a:solidFill>
                  </a:tcPr>
                </a:tc>
                <a:extLst>
                  <a:ext uri="{0D108BD9-81ED-4DB2-BD59-A6C34878D82A}">
                    <a16:rowId xmlns:a16="http://schemas.microsoft.com/office/drawing/2014/main" val="4183289307"/>
                  </a:ext>
                </a:extLst>
              </a:tr>
              <a:tr h="544462">
                <a:tc vMerge="1">
                  <a:txBody>
                    <a:bodyPr/>
                    <a:lstStyle/>
                    <a:p>
                      <a:endParaRPr lang="en-US"/>
                    </a:p>
                  </a:txBody>
                  <a:tcPr/>
                </a:tc>
                <a:tc vMerge="1">
                  <a:txBody>
                    <a:bodyPr/>
                    <a:lstStyle/>
                    <a:p>
                      <a:endParaRPr lang="en-US"/>
                    </a:p>
                  </a:txBody>
                  <a:tcPr/>
                </a:tc>
                <a:tc>
                  <a:txBody>
                    <a:bodyPr/>
                    <a:lstStyle/>
                    <a:p>
                      <a:pPr algn="ctr" fontAlgn="b"/>
                      <a:r>
                        <a:rPr lang="en-US" sz="1200" b="1" i="0" u="none" strike="noStrike" dirty="0">
                          <a:solidFill>
                            <a:schemeClr val="tx1"/>
                          </a:solidFill>
                          <a:effectLst/>
                          <a:latin typeface="+mj-lt"/>
                        </a:rPr>
                        <a:t>Evaluated</a:t>
                      </a:r>
                    </a:p>
                  </a:txBody>
                  <a:tcPr marL="9525" marR="9525" marT="9525" marB="0" anchor="ctr">
                    <a:solidFill>
                      <a:schemeClr val="accent1"/>
                    </a:solidFill>
                  </a:tcPr>
                </a:tc>
                <a:tc>
                  <a:txBody>
                    <a:bodyPr/>
                    <a:lstStyle/>
                    <a:p>
                      <a:pPr algn="ctr"/>
                      <a:r>
                        <a:rPr lang="en-US" sz="1200" b="1" i="0" u="none" strike="noStrike" dirty="0">
                          <a:solidFill>
                            <a:schemeClr val="tx1"/>
                          </a:solidFill>
                          <a:effectLst/>
                          <a:latin typeface="+mj-lt"/>
                        </a:rPr>
                        <a:t>Failed</a:t>
                      </a:r>
                      <a:endParaRPr lang="en-US" sz="1200" dirty="0">
                        <a:latin typeface="+mj-lt"/>
                      </a:endParaRPr>
                    </a:p>
                  </a:txBody>
                  <a:tcPr marL="9525" marR="9525" marT="9525" marB="0" anchor="ctr">
                    <a:solidFill>
                      <a:schemeClr val="accent1"/>
                    </a:solidFill>
                  </a:tcPr>
                </a:tc>
                <a:tc vMerge="1">
                  <a:txBody>
                    <a:bodyPr/>
                    <a:lstStyle/>
                    <a:p>
                      <a:endParaRPr lang="en-US"/>
                    </a:p>
                  </a:txBody>
                  <a:tcPr/>
                </a:tc>
                <a:tc>
                  <a:txBody>
                    <a:bodyPr/>
                    <a:lstStyle/>
                    <a:p>
                      <a:pPr algn="ctr" fontAlgn="b"/>
                      <a:r>
                        <a:rPr lang="en-US" sz="1200" b="1" i="0" u="none" strike="noStrike" dirty="0">
                          <a:solidFill>
                            <a:schemeClr val="tx1"/>
                          </a:solidFill>
                          <a:effectLst/>
                          <a:latin typeface="+mj-lt"/>
                        </a:rPr>
                        <a:t>Evaluated</a:t>
                      </a:r>
                    </a:p>
                  </a:txBody>
                  <a:tcPr marL="9525" marR="9525" marT="9525" marB="0" anchor="ctr">
                    <a:solidFill>
                      <a:schemeClr val="accent1"/>
                    </a:solidFill>
                  </a:tcPr>
                </a:tc>
                <a:tc>
                  <a:txBody>
                    <a:bodyPr/>
                    <a:lstStyle/>
                    <a:p>
                      <a:pPr algn="ctr"/>
                      <a:r>
                        <a:rPr lang="en-US" sz="1200" b="1" i="0" u="none" strike="noStrike" dirty="0">
                          <a:solidFill>
                            <a:schemeClr val="tx1"/>
                          </a:solidFill>
                          <a:effectLst/>
                          <a:latin typeface="+mj-lt"/>
                        </a:rPr>
                        <a:t>Failed*</a:t>
                      </a:r>
                      <a:endParaRPr lang="en-US" sz="1200" dirty="0">
                        <a:latin typeface="+mj-lt"/>
                      </a:endParaRPr>
                    </a:p>
                  </a:txBody>
                  <a:tcPr marL="9525" marR="9525" marT="9525" marB="0" anchor="ctr">
                    <a:solidFill>
                      <a:schemeClr val="accent1"/>
                    </a:solidFill>
                  </a:tcPr>
                </a:tc>
                <a:tc vMerge="1">
                  <a:txBody>
                    <a:bodyPr/>
                    <a:lstStyle/>
                    <a:p>
                      <a:endParaRPr lang="en-US"/>
                    </a:p>
                  </a:txBody>
                  <a:tcPr/>
                </a:tc>
                <a:extLst>
                  <a:ext uri="{0D108BD9-81ED-4DB2-BD59-A6C34878D82A}">
                    <a16:rowId xmlns:a16="http://schemas.microsoft.com/office/drawing/2014/main" val="2796199117"/>
                  </a:ext>
                </a:extLst>
              </a:tr>
              <a:tr h="330961">
                <a:tc>
                  <a:txBody>
                    <a:bodyPr/>
                    <a:lstStyle/>
                    <a:p>
                      <a:pPr algn="ctr" fontAlgn="b"/>
                      <a:r>
                        <a:rPr lang="en-US" sz="1000" b="0" i="0" u="none" strike="noStrike" dirty="0">
                          <a:solidFill>
                            <a:schemeClr val="tx2"/>
                          </a:solidFill>
                          <a:effectLst/>
                          <a:latin typeface="Calibri" panose="020F0502020204030204" pitchFamily="34" charset="0"/>
                        </a:rPr>
                        <a:t>8/7/2024 17:55</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46</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2821709821"/>
                  </a:ext>
                </a:extLst>
              </a:tr>
              <a:tr h="330961">
                <a:tc>
                  <a:txBody>
                    <a:bodyPr/>
                    <a:lstStyle/>
                    <a:p>
                      <a:pPr algn="ctr" fontAlgn="b"/>
                      <a:r>
                        <a:rPr lang="en-US" sz="1000" b="0" i="0" u="none" strike="noStrike">
                          <a:solidFill>
                            <a:schemeClr val="tx2"/>
                          </a:solidFill>
                          <a:effectLst/>
                          <a:latin typeface="Calibri" panose="020F0502020204030204" pitchFamily="34" charset="0"/>
                        </a:rPr>
                        <a:t>8/10/2024 2:56</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32</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7</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FME</a:t>
                      </a:r>
                    </a:p>
                  </a:txBody>
                  <a:tcPr marL="9525" marR="9525" marT="9525" marB="0" anchor="ctr"/>
                </a:tc>
                <a:extLst>
                  <a:ext uri="{0D108BD9-81ED-4DB2-BD59-A6C34878D82A}">
                    <a16:rowId xmlns:a16="http://schemas.microsoft.com/office/drawing/2014/main" val="3734885514"/>
                  </a:ext>
                </a:extLst>
              </a:tr>
              <a:tr h="330961">
                <a:tc>
                  <a:txBody>
                    <a:bodyPr/>
                    <a:lstStyle/>
                    <a:p>
                      <a:pPr algn="ctr" fontAlgn="b"/>
                      <a:r>
                        <a:rPr lang="en-US" sz="1000" b="0" i="0" u="none" strike="noStrike" dirty="0">
                          <a:solidFill>
                            <a:schemeClr val="tx2"/>
                          </a:solidFill>
                          <a:effectLst/>
                          <a:latin typeface="Calibri" panose="020F0502020204030204" pitchFamily="34" charset="0"/>
                        </a:rPr>
                        <a:t>8/26/2024 14:38</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63</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3756361158"/>
                  </a:ext>
                </a:extLst>
              </a:tr>
              <a:tr h="330961">
                <a:tc>
                  <a:txBody>
                    <a:bodyPr/>
                    <a:lstStyle/>
                    <a:p>
                      <a:pPr algn="ctr" fontAlgn="b"/>
                      <a:r>
                        <a:rPr lang="en-US" sz="1000" b="0" i="0" u="none" strike="noStrike" dirty="0">
                          <a:solidFill>
                            <a:schemeClr val="tx2"/>
                          </a:solidFill>
                          <a:effectLst/>
                          <a:latin typeface="Calibri" panose="020F0502020204030204" pitchFamily="34" charset="0"/>
                          <a:ea typeface="Calibri" panose="020F0502020204030204" pitchFamily="34" charset="0"/>
                          <a:cs typeface="Calibri" panose="020F0502020204030204" pitchFamily="34" charset="0"/>
                        </a:rPr>
                        <a:t>9/23/2024 16:12</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ea typeface="Calibri" panose="020F0502020204030204" pitchFamily="34" charset="0"/>
                          <a:cs typeface="Calibri" panose="020F0502020204030204" pitchFamily="34" charset="0"/>
                        </a:rPr>
                        <a:t>80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ea typeface="Calibri" panose="020F0502020204030204" pitchFamily="34" charset="0"/>
                          <a:cs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ea typeface="Calibri" panose="020F0502020204030204" pitchFamily="34" charset="0"/>
                          <a:cs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ea typeface="Calibri" panose="020F0502020204030204" pitchFamily="34" charset="0"/>
                          <a:cs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ea typeface="Calibri" panose="020F0502020204030204" pitchFamily="34" charset="0"/>
                          <a:cs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ea typeface="Calibri" panose="020F0502020204030204" pitchFamily="34" charset="0"/>
                          <a:cs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ea typeface="Calibri" panose="020F0502020204030204" pitchFamily="34" charset="0"/>
                          <a:cs typeface="Calibri" panose="020F0502020204030204" pitchFamily="34" charset="0"/>
                        </a:rPr>
                        <a:t>Non-FME </a:t>
                      </a:r>
                    </a:p>
                  </a:txBody>
                  <a:tcPr marL="9525" marR="9525" marT="9525" marB="0" anchor="ctr"/>
                </a:tc>
                <a:extLst>
                  <a:ext uri="{0D108BD9-81ED-4DB2-BD59-A6C34878D82A}">
                    <a16:rowId xmlns:a16="http://schemas.microsoft.com/office/drawing/2014/main" val="3305150724"/>
                  </a:ext>
                </a:extLst>
              </a:tr>
              <a:tr h="330961">
                <a:tc>
                  <a:txBody>
                    <a:bodyPr/>
                    <a:lstStyle/>
                    <a:p>
                      <a:pPr algn="ctr" fontAlgn="b"/>
                      <a:r>
                        <a:rPr lang="en-US" sz="1000" b="1" i="0" u="none" strike="noStrike" dirty="0">
                          <a:solidFill>
                            <a:schemeClr val="tx2"/>
                          </a:solidFill>
                          <a:effectLst/>
                          <a:latin typeface="Calibri" panose="020F0502020204030204" pitchFamily="34" charset="0"/>
                        </a:rPr>
                        <a:t>10/23/2024 13:17</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67</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3804378312"/>
                  </a:ext>
                </a:extLst>
              </a:tr>
            </a:tbl>
          </a:graphicData>
        </a:graphic>
      </p:graphicFrame>
    </p:spTree>
    <p:extLst>
      <p:ext uri="{BB962C8B-B14F-4D97-AF65-F5344CB8AC3E}">
        <p14:creationId xmlns:p14="http://schemas.microsoft.com/office/powerpoint/2010/main" val="2538366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71B77-7DCA-E18C-1AE8-B2B18547A96A}"/>
              </a:ext>
            </a:extLst>
          </p:cNvPr>
          <p:cNvSpPr>
            <a:spLocks noGrp="1"/>
          </p:cNvSpPr>
          <p:nvPr>
            <p:ph type="title"/>
          </p:nvPr>
        </p:nvSpPr>
        <p:spPr>
          <a:xfrm>
            <a:off x="381000" y="243682"/>
            <a:ext cx="8458200" cy="518318"/>
          </a:xfrm>
        </p:spPr>
        <p:txBody>
          <a:bodyPr/>
          <a:lstStyle/>
          <a:p>
            <a:r>
              <a:rPr lang="en-US" sz="2000" dirty="0"/>
              <a:t>Inadequate output following dispatch setpoints when carrying AS with high/low SOC^</a:t>
            </a:r>
          </a:p>
        </p:txBody>
      </p:sp>
      <p:sp>
        <p:nvSpPr>
          <p:cNvPr id="3" name="Content Placeholder 2">
            <a:extLst>
              <a:ext uri="{FF2B5EF4-FFF2-40B4-BE49-F238E27FC236}">
                <a16:creationId xmlns:a16="http://schemas.microsoft.com/office/drawing/2014/main" id="{6ABF0499-680A-1996-61B1-1CDCBF39EE46}"/>
              </a:ext>
            </a:extLst>
          </p:cNvPr>
          <p:cNvSpPr>
            <a:spLocks noGrp="1"/>
          </p:cNvSpPr>
          <p:nvPr>
            <p:ph idx="1"/>
          </p:nvPr>
        </p:nvSpPr>
        <p:spPr>
          <a:xfrm>
            <a:off x="304800" y="990600"/>
            <a:ext cx="7782410" cy="4929433"/>
          </a:xfrm>
        </p:spPr>
        <p:txBody>
          <a:bodyPr/>
          <a:lstStyle/>
          <a:p>
            <a:pPr marL="0" indent="0">
              <a:buNone/>
            </a:pPr>
            <a:r>
              <a:rPr lang="en-US" sz="1200" i="1" dirty="0">
                <a:solidFill>
                  <a:schemeClr val="tx2"/>
                </a:solidFill>
              </a:rPr>
              <a:t>GREDP and CLREDP formulas from Protocols are used to compute how closely an ESR providing Ancillary Services followed its setpoints* in low and high SOC intervals. SOC % is determined using telemetered SOC, MXOS, MNOS. SOC % = ((SOC-MNOS)/MXOS)*100. </a:t>
            </a:r>
          </a:p>
          <a:p>
            <a:pPr marL="0" indent="0">
              <a:buNone/>
            </a:pPr>
            <a:r>
              <a:rPr lang="en-US" sz="1200" i="1" dirty="0">
                <a:solidFill>
                  <a:schemeClr val="accent6"/>
                </a:solidFill>
              </a:rPr>
              <a:t>* Setpoint is calculated as Base Point + regulation instruction + expected PFR.</a:t>
            </a:r>
          </a:p>
          <a:p>
            <a:pPr marL="0" indent="0">
              <a:buNone/>
            </a:pPr>
            <a:r>
              <a:rPr lang="en-US" sz="1200" i="1" dirty="0">
                <a:solidFill>
                  <a:schemeClr val="accent6"/>
                </a:solidFill>
              </a:rPr>
              <a:t>^ Low SOC is set to 20% and high SOC is set to 80% for this analysis, this is a configurable parameter.</a:t>
            </a:r>
          </a:p>
          <a:p>
            <a:pPr lvl="1"/>
            <a:endParaRPr lang="en-US" sz="1000" dirty="0">
              <a:solidFill>
                <a:schemeClr val="tx2"/>
              </a:solidFill>
            </a:endParaRPr>
          </a:p>
        </p:txBody>
      </p:sp>
      <p:sp>
        <p:nvSpPr>
          <p:cNvPr id="4" name="Slide Number Placeholder 3">
            <a:extLst>
              <a:ext uri="{FF2B5EF4-FFF2-40B4-BE49-F238E27FC236}">
                <a16:creationId xmlns:a16="http://schemas.microsoft.com/office/drawing/2014/main" id="{F3E613AC-A40D-6EFB-62E9-C6722D0EC32B}"/>
              </a:ext>
            </a:extLst>
          </p:cNvPr>
          <p:cNvSpPr>
            <a:spLocks noGrp="1"/>
          </p:cNvSpPr>
          <p:nvPr>
            <p:ph type="sldNum" sz="quarter" idx="4"/>
          </p:nvPr>
        </p:nvSpPr>
        <p:spPr/>
        <p:txBody>
          <a:bodyPr/>
          <a:lstStyle/>
          <a:p>
            <a:fld id="{1D93BD3E-1E9A-4970-A6F7-E7AC52762E0C}" type="slidenum">
              <a:rPr lang="en-US" smtClean="0"/>
              <a:pPr/>
              <a:t>4</a:t>
            </a:fld>
            <a:endParaRPr lang="en-US"/>
          </a:p>
        </p:txBody>
      </p:sp>
      <p:graphicFrame>
        <p:nvGraphicFramePr>
          <p:cNvPr id="5" name="Table 6">
            <a:extLst>
              <a:ext uri="{FF2B5EF4-FFF2-40B4-BE49-F238E27FC236}">
                <a16:creationId xmlns:a16="http://schemas.microsoft.com/office/drawing/2014/main" id="{2824E117-E707-FC38-E0B5-7BEAA87E93EB}"/>
              </a:ext>
            </a:extLst>
          </p:cNvPr>
          <p:cNvGraphicFramePr>
            <a:graphicFrameLocks noGrp="1"/>
          </p:cNvGraphicFramePr>
          <p:nvPr>
            <p:extLst>
              <p:ext uri="{D42A27DB-BD31-4B8C-83A1-F6EECF244321}">
                <p14:modId xmlns:p14="http://schemas.microsoft.com/office/powerpoint/2010/main" val="3829884946"/>
              </p:ext>
            </p:extLst>
          </p:nvPr>
        </p:nvGraphicFramePr>
        <p:xfrm>
          <a:off x="304799" y="5064542"/>
          <a:ext cx="8534400" cy="960120"/>
        </p:xfrm>
        <a:graphic>
          <a:graphicData uri="http://schemas.openxmlformats.org/drawingml/2006/table">
            <a:tbl>
              <a:tblPr firstRow="1" bandRow="1">
                <a:tableStyleId>{5C22544A-7EE6-4342-B048-85BDC9FD1C3A}</a:tableStyleId>
              </a:tblPr>
              <a:tblGrid>
                <a:gridCol w="1185333">
                  <a:extLst>
                    <a:ext uri="{9D8B030D-6E8A-4147-A177-3AD203B41FA5}">
                      <a16:colId xmlns:a16="http://schemas.microsoft.com/office/drawing/2014/main" val="2823530607"/>
                    </a:ext>
                  </a:extLst>
                </a:gridCol>
                <a:gridCol w="1659467">
                  <a:extLst>
                    <a:ext uri="{9D8B030D-6E8A-4147-A177-3AD203B41FA5}">
                      <a16:colId xmlns:a16="http://schemas.microsoft.com/office/drawing/2014/main" val="3086519091"/>
                    </a:ext>
                  </a:extLst>
                </a:gridCol>
                <a:gridCol w="1738489">
                  <a:extLst>
                    <a:ext uri="{9D8B030D-6E8A-4147-A177-3AD203B41FA5}">
                      <a16:colId xmlns:a16="http://schemas.microsoft.com/office/drawing/2014/main" val="4276751707"/>
                    </a:ext>
                  </a:extLst>
                </a:gridCol>
                <a:gridCol w="2105835">
                  <a:extLst>
                    <a:ext uri="{9D8B030D-6E8A-4147-A177-3AD203B41FA5}">
                      <a16:colId xmlns:a16="http://schemas.microsoft.com/office/drawing/2014/main" val="2471621366"/>
                    </a:ext>
                  </a:extLst>
                </a:gridCol>
                <a:gridCol w="1845276">
                  <a:extLst>
                    <a:ext uri="{9D8B030D-6E8A-4147-A177-3AD203B41FA5}">
                      <a16:colId xmlns:a16="http://schemas.microsoft.com/office/drawing/2014/main" val="2046339974"/>
                    </a:ext>
                  </a:extLst>
                </a:gridCol>
              </a:tblGrid>
              <a:tr h="449755">
                <a:tc>
                  <a:txBody>
                    <a:bodyPr/>
                    <a:lstStyle/>
                    <a:p>
                      <a:pPr algn="ctr"/>
                      <a:r>
                        <a:rPr lang="en-US" sz="1300" b="1" dirty="0">
                          <a:solidFill>
                            <a:schemeClr val="tx1"/>
                          </a:solidFill>
                        </a:rPr>
                        <a:t>Month</a:t>
                      </a:r>
                    </a:p>
                  </a:txBody>
                  <a:tcPr anchor="ctr"/>
                </a:tc>
                <a:tc>
                  <a:txBody>
                    <a:bodyPr/>
                    <a:lstStyle/>
                    <a:p>
                      <a:pPr algn="ctr"/>
                      <a:r>
                        <a:rPr lang="en-US" sz="1300" b="1" i="0" kern="1200" dirty="0">
                          <a:solidFill>
                            <a:schemeClr val="tx1"/>
                          </a:solidFill>
                          <a:effectLst/>
                          <a:latin typeface="+mn-lt"/>
                          <a:ea typeface="+mn-ea"/>
                          <a:cs typeface="+mn-cs"/>
                        </a:rPr>
                        <a:t>ESR GREDP Interval Failures</a:t>
                      </a:r>
                      <a:endParaRPr lang="en-US" sz="1300" b="1" dirty="0">
                        <a:solidFill>
                          <a:schemeClr val="tx1"/>
                        </a:solidFill>
                      </a:endParaRPr>
                    </a:p>
                  </a:txBody>
                  <a:tcPr anchor="ctr"/>
                </a:tc>
                <a:tc>
                  <a:txBody>
                    <a:bodyPr/>
                    <a:lstStyle/>
                    <a:p>
                      <a:pPr algn="ctr"/>
                      <a:r>
                        <a:rPr lang="en-US" sz="1300" b="1" dirty="0">
                          <a:solidFill>
                            <a:schemeClr val="tx1"/>
                          </a:solidFill>
                        </a:rPr>
                        <a:t>ESR CLREDP Interval Failures</a:t>
                      </a:r>
                    </a:p>
                  </a:txBody>
                  <a:tcPr anchor="ctr"/>
                </a:tc>
                <a:tc>
                  <a:txBody>
                    <a:bodyPr/>
                    <a:lstStyle/>
                    <a:p>
                      <a:pPr algn="ctr"/>
                      <a:r>
                        <a:rPr lang="en-US" sz="1300" b="1" i="0" kern="1200" dirty="0">
                          <a:solidFill>
                            <a:schemeClr val="tx1"/>
                          </a:solidFill>
                          <a:effectLst/>
                          <a:latin typeface="+mn-lt"/>
                          <a:ea typeface="+mn-ea"/>
                          <a:cs typeface="+mn-cs"/>
                        </a:rPr>
                        <a:t>Total Intervals on Low SOC with Up AS</a:t>
                      </a:r>
                      <a:endParaRPr lang="en-US" sz="1300" b="1"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1" i="0" kern="1200" dirty="0">
                          <a:solidFill>
                            <a:schemeClr val="tx1"/>
                          </a:solidFill>
                          <a:effectLst/>
                          <a:latin typeface="+mn-lt"/>
                          <a:ea typeface="+mn-ea"/>
                          <a:cs typeface="+mn-cs"/>
                        </a:rPr>
                        <a:t>Total Intervals on High SOC with Down AS</a:t>
                      </a:r>
                      <a:endParaRPr lang="en-US" sz="1300" b="1" dirty="0">
                        <a:solidFill>
                          <a:schemeClr val="tx1"/>
                        </a:solidFill>
                      </a:endParaRPr>
                    </a:p>
                  </a:txBody>
                  <a:tcPr anchor="ctr"/>
                </a:tc>
                <a:extLst>
                  <a:ext uri="{0D108BD9-81ED-4DB2-BD59-A6C34878D82A}">
                    <a16:rowId xmlns:a16="http://schemas.microsoft.com/office/drawing/2014/main" val="1762746027"/>
                  </a:ext>
                </a:extLst>
              </a:tr>
              <a:tr h="259612">
                <a:tc>
                  <a:txBody>
                    <a:bodyPr/>
                    <a:lstStyle/>
                    <a:p>
                      <a:pPr algn="ctr"/>
                      <a:r>
                        <a:rPr lang="en-US" sz="1200" dirty="0">
                          <a:solidFill>
                            <a:schemeClr val="tx2"/>
                          </a:solidFill>
                        </a:rPr>
                        <a:t>October 2024</a:t>
                      </a:r>
                    </a:p>
                  </a:txBody>
                  <a:tcPr anchor="ctr"/>
                </a:tc>
                <a:tc>
                  <a:txBody>
                    <a:bodyPr/>
                    <a:lstStyle/>
                    <a:p>
                      <a:pPr algn="ctr"/>
                      <a:r>
                        <a:rPr lang="en-US" sz="1200" strike="noStrike" dirty="0">
                          <a:solidFill>
                            <a:schemeClr val="tx2"/>
                          </a:solidFill>
                        </a:rPr>
                        <a:t>36</a:t>
                      </a:r>
                    </a:p>
                  </a:txBody>
                  <a:tcPr anchor="ctr"/>
                </a:tc>
                <a:tc>
                  <a:txBody>
                    <a:bodyPr/>
                    <a:lstStyle/>
                    <a:p>
                      <a:pPr algn="ctr"/>
                      <a:r>
                        <a:rPr lang="en-US" sz="1200" strike="noStrike" dirty="0">
                          <a:solidFill>
                            <a:schemeClr val="tx2"/>
                          </a:solidFill>
                        </a:rPr>
                        <a:t>1155</a:t>
                      </a:r>
                    </a:p>
                  </a:txBody>
                  <a:tcPr anchor="ctr"/>
                </a:tc>
                <a:tc>
                  <a:txBody>
                    <a:bodyPr/>
                    <a:lstStyle/>
                    <a:p>
                      <a:pPr algn="ctr"/>
                      <a:r>
                        <a:rPr lang="en-US" sz="1200" strike="noStrike" dirty="0">
                          <a:solidFill>
                            <a:schemeClr val="tx2"/>
                          </a:solidFill>
                        </a:rPr>
                        <a:t>5420</a:t>
                      </a:r>
                    </a:p>
                  </a:txBody>
                  <a:tcPr anchor="ctr"/>
                </a:tc>
                <a:tc>
                  <a:txBody>
                    <a:bodyPr/>
                    <a:lstStyle/>
                    <a:p>
                      <a:pPr algn="ctr"/>
                      <a:r>
                        <a:rPr lang="en-US" sz="1200" strike="noStrike" dirty="0">
                          <a:solidFill>
                            <a:schemeClr val="tx2"/>
                          </a:solidFill>
                        </a:rPr>
                        <a:t>3813</a:t>
                      </a:r>
                    </a:p>
                  </a:txBody>
                  <a:tcPr anchor="ctr"/>
                </a:tc>
                <a:extLst>
                  <a:ext uri="{0D108BD9-81ED-4DB2-BD59-A6C34878D82A}">
                    <a16:rowId xmlns:a16="http://schemas.microsoft.com/office/drawing/2014/main" val="1991291233"/>
                  </a:ext>
                </a:extLst>
              </a:tr>
            </a:tbl>
          </a:graphicData>
        </a:graphic>
      </p:graphicFrame>
      <p:sp>
        <p:nvSpPr>
          <p:cNvPr id="7" name="Content Placeholder 2">
            <a:extLst>
              <a:ext uri="{FF2B5EF4-FFF2-40B4-BE49-F238E27FC236}">
                <a16:creationId xmlns:a16="http://schemas.microsoft.com/office/drawing/2014/main" id="{E490BBF3-268A-106C-FCE4-598535CCEA2E}"/>
              </a:ext>
            </a:extLst>
          </p:cNvPr>
          <p:cNvSpPr txBox="1">
            <a:spLocks/>
          </p:cNvSpPr>
          <p:nvPr/>
        </p:nvSpPr>
        <p:spPr>
          <a:xfrm>
            <a:off x="2019300" y="6062846"/>
            <a:ext cx="5105399" cy="613121"/>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 </a:t>
            </a:r>
            <a:r>
              <a:rPr lang="en-US" sz="1200" b="1" i="1" dirty="0">
                <a:solidFill>
                  <a:schemeClr val="tx2"/>
                </a:solidFill>
              </a:rPr>
              <a:t>In October, there are 36 intervals where ESRs failed GREDP with low SOC and AS Responsibility, and 1155 intervals where ESRs failed CLREDP with high SOC and AS Responsibility. </a:t>
            </a:r>
            <a:endParaRPr lang="en-US" sz="1200" b="1" i="1" dirty="0">
              <a:solidFill>
                <a:schemeClr val="accent6"/>
              </a:solidFill>
            </a:endParaRPr>
          </a:p>
        </p:txBody>
      </p:sp>
      <p:pic>
        <p:nvPicPr>
          <p:cNvPr id="8" name="Picture 7">
            <a:extLst>
              <a:ext uri="{FF2B5EF4-FFF2-40B4-BE49-F238E27FC236}">
                <a16:creationId xmlns:a16="http://schemas.microsoft.com/office/drawing/2014/main" id="{12586D12-2A59-7869-1387-6C30B2CCCF4B}"/>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3418497" y="2042746"/>
            <a:ext cx="2307005" cy="2968958"/>
          </a:xfrm>
          <a:prstGeom prst="rect">
            <a:avLst/>
          </a:prstGeom>
        </p:spPr>
      </p:pic>
    </p:spTree>
    <p:extLst>
      <p:ext uri="{BB962C8B-B14F-4D97-AF65-F5344CB8AC3E}">
        <p14:creationId xmlns:p14="http://schemas.microsoft.com/office/powerpoint/2010/main" val="2161236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96791-1986-5E54-D6B5-3CEB96B58263}"/>
              </a:ext>
            </a:extLst>
          </p:cNvPr>
          <p:cNvSpPr>
            <a:spLocks noGrp="1"/>
          </p:cNvSpPr>
          <p:nvPr>
            <p:ph type="title"/>
          </p:nvPr>
        </p:nvSpPr>
        <p:spPr>
          <a:xfrm>
            <a:off x="381000" y="243682"/>
            <a:ext cx="8458200" cy="518318"/>
          </a:xfrm>
        </p:spPr>
        <p:txBody>
          <a:bodyPr/>
          <a:lstStyle/>
          <a:p>
            <a:r>
              <a:rPr lang="en-US" dirty="0"/>
              <a:t>Appendix</a:t>
            </a:r>
          </a:p>
        </p:txBody>
      </p:sp>
      <p:sp>
        <p:nvSpPr>
          <p:cNvPr id="3" name="Content Placeholder 2">
            <a:extLst>
              <a:ext uri="{FF2B5EF4-FFF2-40B4-BE49-F238E27FC236}">
                <a16:creationId xmlns:a16="http://schemas.microsoft.com/office/drawing/2014/main" id="{A470658C-1F7E-AFBB-50CF-52D7ABBA2AE7}"/>
              </a:ext>
            </a:extLst>
          </p:cNvPr>
          <p:cNvSpPr>
            <a:spLocks noGrp="1"/>
          </p:cNvSpPr>
          <p:nvPr>
            <p:ph idx="1"/>
          </p:nvPr>
        </p:nvSpPr>
        <p:spPr>
          <a:xfrm>
            <a:off x="304800" y="990600"/>
            <a:ext cx="8534400" cy="4929433"/>
          </a:xfrm>
        </p:spPr>
        <p:txBody>
          <a:bodyPr/>
          <a:lstStyle/>
          <a:p>
            <a:endParaRPr lang="en-US" dirty="0"/>
          </a:p>
        </p:txBody>
      </p:sp>
      <p:sp>
        <p:nvSpPr>
          <p:cNvPr id="4" name="Slide Number Placeholder 3">
            <a:extLst>
              <a:ext uri="{FF2B5EF4-FFF2-40B4-BE49-F238E27FC236}">
                <a16:creationId xmlns:a16="http://schemas.microsoft.com/office/drawing/2014/main" id="{759A2BA0-2EF6-212A-23EC-9441ECBF37F8}"/>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3857321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A1481-4E70-FB98-5CD3-446F0A089331}"/>
              </a:ext>
            </a:extLst>
          </p:cNvPr>
          <p:cNvSpPr>
            <a:spLocks noGrp="1"/>
          </p:cNvSpPr>
          <p:nvPr>
            <p:ph type="title"/>
          </p:nvPr>
        </p:nvSpPr>
        <p:spPr>
          <a:xfrm>
            <a:off x="381000" y="243682"/>
            <a:ext cx="8458200" cy="594518"/>
          </a:xfrm>
        </p:spPr>
        <p:txBody>
          <a:bodyPr/>
          <a:lstStyle/>
          <a:p>
            <a:r>
              <a:rPr lang="en-US" sz="1800" dirty="0"/>
              <a:t>Insufficient SOC to provide Ancillary Service Obligations if system conditions require</a:t>
            </a:r>
            <a:endParaRPr lang="en-US" sz="1400" dirty="0"/>
          </a:p>
        </p:txBody>
      </p:sp>
      <p:sp>
        <p:nvSpPr>
          <p:cNvPr id="4" name="Slide Number Placeholder 3">
            <a:extLst>
              <a:ext uri="{FF2B5EF4-FFF2-40B4-BE49-F238E27FC236}">
                <a16:creationId xmlns:a16="http://schemas.microsoft.com/office/drawing/2014/main" id="{1BCE0069-D473-2F6D-C048-305A8898CBA3}"/>
              </a:ext>
            </a:extLst>
          </p:cNvPr>
          <p:cNvSpPr>
            <a:spLocks noGrp="1"/>
          </p:cNvSpPr>
          <p:nvPr>
            <p:ph type="sldNum" sz="quarter" idx="4"/>
          </p:nvPr>
        </p:nvSpPr>
        <p:spPr/>
        <p:txBody>
          <a:bodyPr/>
          <a:lstStyle/>
          <a:p>
            <a:fld id="{1D93BD3E-1E9A-4970-A6F7-E7AC52762E0C}" type="slidenum">
              <a:rPr lang="en-US" smtClean="0"/>
              <a:pPr/>
              <a:t>6</a:t>
            </a:fld>
            <a:endParaRPr lang="en-US"/>
          </a:p>
        </p:txBody>
      </p:sp>
      <p:pic>
        <p:nvPicPr>
          <p:cNvPr id="5" name="Picture 4">
            <a:extLst>
              <a:ext uri="{FF2B5EF4-FFF2-40B4-BE49-F238E27FC236}">
                <a16:creationId xmlns:a16="http://schemas.microsoft.com/office/drawing/2014/main" id="{DFF462E5-732E-71DE-344C-DE77381B7A79}"/>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3689675" y="838200"/>
            <a:ext cx="5073324" cy="4058660"/>
          </a:xfrm>
          <a:prstGeom prst="rect">
            <a:avLst/>
          </a:prstGeom>
        </p:spPr>
      </p:pic>
      <p:sp>
        <p:nvSpPr>
          <p:cNvPr id="3" name="Content Placeholder 2">
            <a:extLst>
              <a:ext uri="{FF2B5EF4-FFF2-40B4-BE49-F238E27FC236}">
                <a16:creationId xmlns:a16="http://schemas.microsoft.com/office/drawing/2014/main" id="{EC4A4FE4-953E-A231-7FEA-9D7B4080EB03}"/>
              </a:ext>
            </a:extLst>
          </p:cNvPr>
          <p:cNvSpPr txBox="1">
            <a:spLocks/>
          </p:cNvSpPr>
          <p:nvPr/>
        </p:nvSpPr>
        <p:spPr>
          <a:xfrm>
            <a:off x="3985260" y="4939714"/>
            <a:ext cx="4869180" cy="551666"/>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 </a:t>
            </a:r>
            <a:r>
              <a:rPr lang="en-US" sz="1200" b="1" i="1" dirty="0">
                <a:solidFill>
                  <a:schemeClr val="tx2"/>
                </a:solidFill>
              </a:rPr>
              <a:t>The QSEs with the most MW Short in October tend to be short in HE21-23.</a:t>
            </a:r>
          </a:p>
          <a:p>
            <a:pPr marL="0" indent="0">
              <a:buFont typeface="Arial" panose="020B0604020202020204" pitchFamily="34" charset="0"/>
              <a:buNone/>
            </a:pPr>
            <a:endParaRPr lang="en-US" sz="1200" b="1" i="1" dirty="0">
              <a:solidFill>
                <a:schemeClr val="accent6"/>
              </a:solidFill>
            </a:endParaRPr>
          </a:p>
          <a:p>
            <a:pPr marL="0" indent="0">
              <a:buFont typeface="Arial" panose="020B0604020202020204" pitchFamily="34" charset="0"/>
              <a:buNone/>
            </a:pPr>
            <a:endParaRPr lang="en-US" sz="1200" b="1" i="1" dirty="0">
              <a:solidFill>
                <a:schemeClr val="accent6"/>
              </a:solidFill>
            </a:endParaRPr>
          </a:p>
        </p:txBody>
      </p:sp>
      <p:pic>
        <p:nvPicPr>
          <p:cNvPr id="15" name="Picture 14">
            <a:extLst>
              <a:ext uri="{FF2B5EF4-FFF2-40B4-BE49-F238E27FC236}">
                <a16:creationId xmlns:a16="http://schemas.microsoft.com/office/drawing/2014/main" id="{A531ADFE-997E-8F65-D191-B8F50E421211}"/>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255153" y="3555742"/>
            <a:ext cx="3405064" cy="2724052"/>
          </a:xfrm>
          <a:prstGeom prst="rect">
            <a:avLst/>
          </a:prstGeom>
        </p:spPr>
      </p:pic>
      <p:pic>
        <p:nvPicPr>
          <p:cNvPr id="10" name="Picture 9">
            <a:extLst>
              <a:ext uri="{FF2B5EF4-FFF2-40B4-BE49-F238E27FC236}">
                <a16:creationId xmlns:a16="http://schemas.microsoft.com/office/drawing/2014/main" id="{E97F64E6-32C2-8AD2-7FBE-05D26293114C}"/>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255153" y="964942"/>
            <a:ext cx="3238499" cy="2590800"/>
          </a:xfrm>
          <a:prstGeom prst="rect">
            <a:avLst/>
          </a:prstGeom>
        </p:spPr>
      </p:pic>
      <p:sp>
        <p:nvSpPr>
          <p:cNvPr id="7" name="TextBox 6">
            <a:extLst>
              <a:ext uri="{FF2B5EF4-FFF2-40B4-BE49-F238E27FC236}">
                <a16:creationId xmlns:a16="http://schemas.microsoft.com/office/drawing/2014/main" id="{A08C09AA-CDC2-C595-A0F3-EDC8F0841EEB}"/>
              </a:ext>
            </a:extLst>
          </p:cNvPr>
          <p:cNvSpPr txBox="1"/>
          <p:nvPr/>
        </p:nvSpPr>
        <p:spPr>
          <a:xfrm>
            <a:off x="2489898" y="6543030"/>
            <a:ext cx="6400800" cy="461665"/>
          </a:xfrm>
          <a:prstGeom prst="rect">
            <a:avLst/>
          </a:prstGeom>
          <a:noFill/>
        </p:spPr>
        <p:txBody>
          <a:bodyPr wrap="square" rtlCol="0">
            <a:spAutoFit/>
          </a:bodyPr>
          <a:lstStyle/>
          <a:p>
            <a:r>
              <a:rPr lang="en-US" sz="1200" i="1" dirty="0">
                <a:solidFill>
                  <a:schemeClr val="accent6"/>
                </a:solidFill>
              </a:rPr>
              <a:t>* The QSE labels may represent different QSEs in different charts. </a:t>
            </a:r>
          </a:p>
          <a:p>
            <a:endParaRPr lang="en-US" sz="1200" dirty="0"/>
          </a:p>
        </p:txBody>
      </p:sp>
    </p:spTree>
    <p:extLst>
      <p:ext uri="{BB962C8B-B14F-4D97-AF65-F5344CB8AC3E}">
        <p14:creationId xmlns:p14="http://schemas.microsoft.com/office/powerpoint/2010/main" val="2971225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9A8BD-1D45-6340-D6EF-A760DFE4F3CC}"/>
              </a:ext>
            </a:extLst>
          </p:cNvPr>
          <p:cNvSpPr>
            <a:spLocks noGrp="1"/>
          </p:cNvSpPr>
          <p:nvPr>
            <p:ph type="title"/>
          </p:nvPr>
        </p:nvSpPr>
        <p:spPr/>
        <p:txBody>
          <a:bodyPr/>
          <a:lstStyle/>
          <a:p>
            <a:r>
              <a:rPr lang="en-US" sz="1800" dirty="0"/>
              <a:t>Insufficient SOC to provide Ancillary Service Obligations if system conditions require</a:t>
            </a:r>
            <a:endParaRPr lang="en-US" sz="2000" dirty="0"/>
          </a:p>
        </p:txBody>
      </p:sp>
      <p:sp>
        <p:nvSpPr>
          <p:cNvPr id="3" name="Content Placeholder 2">
            <a:extLst>
              <a:ext uri="{FF2B5EF4-FFF2-40B4-BE49-F238E27FC236}">
                <a16:creationId xmlns:a16="http://schemas.microsoft.com/office/drawing/2014/main" id="{BEE696FB-C161-A688-347B-616F3C1B4B23}"/>
              </a:ext>
            </a:extLst>
          </p:cNvPr>
          <p:cNvSpPr>
            <a:spLocks noGrp="1"/>
          </p:cNvSpPr>
          <p:nvPr>
            <p:ph idx="1"/>
          </p:nvPr>
        </p:nvSpPr>
        <p:spPr>
          <a:xfrm>
            <a:off x="304800" y="914400"/>
            <a:ext cx="8534400" cy="5005633"/>
          </a:xfrm>
        </p:spPr>
        <p:txBody>
          <a:bodyPr/>
          <a:lstStyle/>
          <a:p>
            <a:pPr marL="0" indent="0">
              <a:buNone/>
            </a:pPr>
            <a:r>
              <a:rPr lang="en-US" sz="1200" i="1" dirty="0">
                <a:solidFill>
                  <a:schemeClr val="tx2"/>
                </a:solidFill>
              </a:rPr>
              <a:t>Shortfalls are converted to MW values (referred to as MW Short) and grouped by HE and Day of the month. Ancillary Service Shortfall costs are determined using MW Short and historical MCPC. </a:t>
            </a:r>
          </a:p>
        </p:txBody>
      </p:sp>
      <p:sp>
        <p:nvSpPr>
          <p:cNvPr id="4" name="Slide Number Placeholder 3">
            <a:extLst>
              <a:ext uri="{FF2B5EF4-FFF2-40B4-BE49-F238E27FC236}">
                <a16:creationId xmlns:a16="http://schemas.microsoft.com/office/drawing/2014/main" id="{6ACEB43D-0316-0B50-ACB3-6EF05E00ECFC}"/>
              </a:ext>
            </a:extLst>
          </p:cNvPr>
          <p:cNvSpPr>
            <a:spLocks noGrp="1"/>
          </p:cNvSpPr>
          <p:nvPr>
            <p:ph type="sldNum" sz="quarter" idx="4"/>
          </p:nvPr>
        </p:nvSpPr>
        <p:spPr/>
        <p:txBody>
          <a:bodyPr/>
          <a:lstStyle/>
          <a:p>
            <a:fld id="{1D93BD3E-1E9A-4970-A6F7-E7AC52762E0C}" type="slidenum">
              <a:rPr lang="en-US" smtClean="0"/>
              <a:pPr/>
              <a:t>7</a:t>
            </a:fld>
            <a:endParaRPr lang="en-US"/>
          </a:p>
        </p:txBody>
      </p:sp>
      <p:pic>
        <p:nvPicPr>
          <p:cNvPr id="8" name="Picture 7">
            <a:extLst>
              <a:ext uri="{FF2B5EF4-FFF2-40B4-BE49-F238E27FC236}">
                <a16:creationId xmlns:a16="http://schemas.microsoft.com/office/drawing/2014/main" id="{97A57F41-CF4F-DC4F-4BE2-926D3B5DC0E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4846" r="4846"/>
          <a:stretch/>
        </p:blipFill>
        <p:spPr>
          <a:xfrm>
            <a:off x="3822701" y="1309043"/>
            <a:ext cx="3124200" cy="2767571"/>
          </a:xfrm>
          <a:prstGeom prst="rect">
            <a:avLst/>
          </a:prstGeom>
        </p:spPr>
      </p:pic>
      <p:pic>
        <p:nvPicPr>
          <p:cNvPr id="11" name="Picture 10">
            <a:extLst>
              <a:ext uri="{FF2B5EF4-FFF2-40B4-BE49-F238E27FC236}">
                <a16:creationId xmlns:a16="http://schemas.microsoft.com/office/drawing/2014/main" id="{93A16436-87BF-268B-4234-0C761934C323}"/>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4443" r="4443"/>
          <a:stretch/>
        </p:blipFill>
        <p:spPr>
          <a:xfrm>
            <a:off x="3854638" y="4041700"/>
            <a:ext cx="3065693" cy="2637275"/>
          </a:xfrm>
          <a:prstGeom prst="rect">
            <a:avLst/>
          </a:prstGeom>
        </p:spPr>
      </p:pic>
      <p:sp>
        <p:nvSpPr>
          <p:cNvPr id="12" name="Content Placeholder 2">
            <a:extLst>
              <a:ext uri="{FF2B5EF4-FFF2-40B4-BE49-F238E27FC236}">
                <a16:creationId xmlns:a16="http://schemas.microsoft.com/office/drawing/2014/main" id="{AE48A842-6E54-23A1-BEEC-37046C656E45}"/>
              </a:ext>
            </a:extLst>
          </p:cNvPr>
          <p:cNvSpPr txBox="1">
            <a:spLocks/>
          </p:cNvSpPr>
          <p:nvPr/>
        </p:nvSpPr>
        <p:spPr>
          <a:xfrm>
            <a:off x="6920331" y="1391944"/>
            <a:ext cx="2087415" cy="4726036"/>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a:t>
            </a:r>
          </a:p>
          <a:p>
            <a:r>
              <a:rPr lang="en-US" sz="1200" b="1" i="1" dirty="0">
                <a:solidFill>
                  <a:schemeClr val="tx2"/>
                </a:solidFill>
              </a:rPr>
              <a:t>Top 3 day with largest AS MW short due to SOC: </a:t>
            </a:r>
            <a:r>
              <a:rPr lang="en-US" sz="1200" i="1" dirty="0">
                <a:solidFill>
                  <a:schemeClr val="tx2"/>
                </a:solidFill>
              </a:rPr>
              <a:t>October 26, October 30, October 27</a:t>
            </a:r>
          </a:p>
          <a:p>
            <a:pPr marL="0" indent="0">
              <a:buNone/>
            </a:pPr>
            <a:endParaRPr lang="en-US" sz="1200" i="1" dirty="0">
              <a:solidFill>
                <a:schemeClr val="tx2"/>
              </a:solidFill>
            </a:endParaRPr>
          </a:p>
          <a:p>
            <a:r>
              <a:rPr lang="en-US" sz="1200" b="1" i="1" dirty="0">
                <a:solidFill>
                  <a:schemeClr val="tx2"/>
                </a:solidFill>
              </a:rPr>
              <a:t>Top 3 day with largest AS $ short due to SOC: </a:t>
            </a:r>
            <a:r>
              <a:rPr lang="en-US" sz="1200" i="1" dirty="0">
                <a:solidFill>
                  <a:schemeClr val="tx2"/>
                </a:solidFill>
              </a:rPr>
              <a:t>October 26, October 23, October 7 </a:t>
            </a:r>
          </a:p>
          <a:p>
            <a:pPr marL="0" indent="0">
              <a:buNone/>
            </a:pPr>
            <a:endParaRPr lang="en-US" sz="1200" i="1" dirty="0">
              <a:solidFill>
                <a:schemeClr val="tx2"/>
              </a:solidFill>
            </a:endParaRPr>
          </a:p>
          <a:p>
            <a:r>
              <a:rPr lang="en-US" sz="1200" b="1" i="1" dirty="0">
                <a:solidFill>
                  <a:schemeClr val="tx2"/>
                </a:solidFill>
              </a:rPr>
              <a:t>Top 5 Hours with AS MW short due to SOC: </a:t>
            </a:r>
            <a:r>
              <a:rPr lang="en-US" sz="1200" i="1" dirty="0">
                <a:solidFill>
                  <a:schemeClr val="tx2"/>
                </a:solidFill>
              </a:rPr>
              <a:t>HE22, HE21, HE23, HE9, HE24</a:t>
            </a:r>
          </a:p>
          <a:p>
            <a:endParaRPr lang="en-US" sz="1200" i="1" dirty="0">
              <a:solidFill>
                <a:schemeClr val="tx2"/>
              </a:solidFill>
            </a:endParaRPr>
          </a:p>
        </p:txBody>
      </p:sp>
      <p:pic>
        <p:nvPicPr>
          <p:cNvPr id="17" name="Picture 16">
            <a:extLst>
              <a:ext uri="{FF2B5EF4-FFF2-40B4-BE49-F238E27FC236}">
                <a16:creationId xmlns:a16="http://schemas.microsoft.com/office/drawing/2014/main" id="{8EF035FF-CAFE-73B2-325F-C806A841D9D0}"/>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426229" y="4011572"/>
            <a:ext cx="3115862" cy="2492689"/>
          </a:xfrm>
          <a:prstGeom prst="rect">
            <a:avLst/>
          </a:prstGeom>
        </p:spPr>
      </p:pic>
      <p:pic>
        <p:nvPicPr>
          <p:cNvPr id="19" name="Picture 18">
            <a:extLst>
              <a:ext uri="{FF2B5EF4-FFF2-40B4-BE49-F238E27FC236}">
                <a16:creationId xmlns:a16="http://schemas.microsoft.com/office/drawing/2014/main" id="{F0CF3ACF-47C4-1FC9-226C-B19338AD30DE}"/>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283215" y="1386682"/>
            <a:ext cx="3294370" cy="2635497"/>
          </a:xfrm>
          <a:prstGeom prst="rect">
            <a:avLst/>
          </a:prstGeom>
        </p:spPr>
      </p:pic>
    </p:spTree>
    <p:extLst>
      <p:ext uri="{BB962C8B-B14F-4D97-AF65-F5344CB8AC3E}">
        <p14:creationId xmlns:p14="http://schemas.microsoft.com/office/powerpoint/2010/main" val="3783501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9A8BD-1D45-6340-D6EF-A760DFE4F3CC}"/>
              </a:ext>
            </a:extLst>
          </p:cNvPr>
          <p:cNvSpPr>
            <a:spLocks noGrp="1"/>
          </p:cNvSpPr>
          <p:nvPr>
            <p:ph type="title"/>
          </p:nvPr>
        </p:nvSpPr>
        <p:spPr>
          <a:xfrm>
            <a:off x="381000" y="243681"/>
            <a:ext cx="8458200" cy="682501"/>
          </a:xfrm>
        </p:spPr>
        <p:txBody>
          <a:bodyPr/>
          <a:lstStyle/>
          <a:p>
            <a:r>
              <a:rPr lang="en-US" sz="2000" dirty="0"/>
              <a:t>Insufficient SOC to provide Ancillary Service Obligation Example</a:t>
            </a:r>
            <a:endParaRPr lang="en-US" dirty="0"/>
          </a:p>
        </p:txBody>
      </p:sp>
      <p:sp>
        <p:nvSpPr>
          <p:cNvPr id="3" name="Content Placeholder 2">
            <a:extLst>
              <a:ext uri="{FF2B5EF4-FFF2-40B4-BE49-F238E27FC236}">
                <a16:creationId xmlns:a16="http://schemas.microsoft.com/office/drawing/2014/main" id="{BEE696FB-C161-A688-347B-616F3C1B4B23}"/>
              </a:ext>
            </a:extLst>
          </p:cNvPr>
          <p:cNvSpPr>
            <a:spLocks noGrp="1"/>
          </p:cNvSpPr>
          <p:nvPr>
            <p:ph idx="1"/>
          </p:nvPr>
        </p:nvSpPr>
        <p:spPr>
          <a:xfrm>
            <a:off x="223498" y="926183"/>
            <a:ext cx="3487598" cy="5005633"/>
          </a:xfrm>
        </p:spPr>
        <p:txBody>
          <a:bodyPr/>
          <a:lstStyle/>
          <a:p>
            <a:r>
              <a:rPr lang="en-US" sz="1400" dirty="0">
                <a:solidFill>
                  <a:schemeClr val="tx2"/>
                </a:solidFill>
              </a:rPr>
              <a:t>Example: AS Responsibility of 60 MW while only telemetering 30 MWh of SOC throughout the hour. </a:t>
            </a:r>
          </a:p>
          <a:p>
            <a:r>
              <a:rPr lang="en-US" sz="1400" dirty="0">
                <a:solidFill>
                  <a:schemeClr val="tx2"/>
                </a:solidFill>
              </a:rPr>
              <a:t>This ESR would contribute 9.2 MW </a:t>
            </a:r>
            <a:r>
              <a:rPr lang="en-US" sz="1400" i="1" dirty="0">
                <a:solidFill>
                  <a:schemeClr val="tx2"/>
                </a:solidFill>
              </a:rPr>
              <a:t>RRS Short</a:t>
            </a:r>
            <a:r>
              <a:rPr lang="en-US" sz="1400" dirty="0">
                <a:solidFill>
                  <a:schemeClr val="tx2"/>
                </a:solidFill>
              </a:rPr>
              <a:t> for this hour.</a:t>
            </a:r>
          </a:p>
          <a:p>
            <a:r>
              <a:rPr lang="en-US" sz="1400" dirty="0">
                <a:solidFill>
                  <a:schemeClr val="tx2"/>
                </a:solidFill>
              </a:rPr>
              <a:t>This hour would be considered a </a:t>
            </a:r>
            <a:r>
              <a:rPr lang="en-US" sz="1400" i="1" dirty="0">
                <a:solidFill>
                  <a:schemeClr val="tx2"/>
                </a:solidFill>
              </a:rPr>
              <a:t>Shortfall Hour</a:t>
            </a:r>
            <a:r>
              <a:rPr lang="en-US" sz="1400" dirty="0">
                <a:solidFill>
                  <a:schemeClr val="tx2"/>
                </a:solidFill>
              </a:rPr>
              <a:t> due to meeting the proposed NPRR1186 shortfall threshold metric at the end of the hour. (Integrated SOC shortfall exceeds the greater of 2MWhh or the lower of 8MWhh or 20% of the integrated SOC expectation)</a:t>
            </a:r>
            <a:r>
              <a:rPr lang="en-US" sz="1400" i="1" dirty="0">
                <a:solidFill>
                  <a:schemeClr val="tx2"/>
                </a:solidFill>
              </a:rPr>
              <a:t> </a:t>
            </a:r>
          </a:p>
          <a:p>
            <a:r>
              <a:rPr lang="en-US" sz="1400" dirty="0">
                <a:solidFill>
                  <a:schemeClr val="tx2"/>
                </a:solidFill>
              </a:rPr>
              <a:t>Attached is an excel workbook that can be used to explore shortfall scenarios in more detail.</a:t>
            </a:r>
          </a:p>
          <a:p>
            <a:endParaRPr lang="en-US" sz="1400" dirty="0">
              <a:solidFill>
                <a:schemeClr val="tx2"/>
              </a:solidFill>
            </a:endParaRPr>
          </a:p>
        </p:txBody>
      </p:sp>
      <p:sp>
        <p:nvSpPr>
          <p:cNvPr id="4" name="Slide Number Placeholder 3">
            <a:extLst>
              <a:ext uri="{FF2B5EF4-FFF2-40B4-BE49-F238E27FC236}">
                <a16:creationId xmlns:a16="http://schemas.microsoft.com/office/drawing/2014/main" id="{6ACEB43D-0316-0B50-ACB3-6EF05E00ECFC}"/>
              </a:ext>
            </a:extLst>
          </p:cNvPr>
          <p:cNvSpPr>
            <a:spLocks noGrp="1"/>
          </p:cNvSpPr>
          <p:nvPr>
            <p:ph type="sldNum" sz="quarter" idx="4"/>
          </p:nvPr>
        </p:nvSpPr>
        <p:spPr/>
        <p:txBody>
          <a:bodyPr/>
          <a:lstStyle/>
          <a:p>
            <a:fld id="{1D93BD3E-1E9A-4970-A6F7-E7AC52762E0C}" type="slidenum">
              <a:rPr lang="en-US" smtClean="0"/>
              <a:pPr/>
              <a:t>8</a:t>
            </a:fld>
            <a:endParaRPr lang="en-US"/>
          </a:p>
        </p:txBody>
      </p:sp>
      <p:sp>
        <p:nvSpPr>
          <p:cNvPr id="6" name="TextBox 5">
            <a:extLst>
              <a:ext uri="{FF2B5EF4-FFF2-40B4-BE49-F238E27FC236}">
                <a16:creationId xmlns:a16="http://schemas.microsoft.com/office/drawing/2014/main" id="{DC2C5222-943B-14F2-2287-CC4B3A750E06}"/>
              </a:ext>
            </a:extLst>
          </p:cNvPr>
          <p:cNvSpPr txBox="1"/>
          <p:nvPr/>
        </p:nvSpPr>
        <p:spPr>
          <a:xfrm>
            <a:off x="2133600" y="6561138"/>
            <a:ext cx="6400800" cy="461665"/>
          </a:xfrm>
          <a:prstGeom prst="rect">
            <a:avLst/>
          </a:prstGeom>
          <a:noFill/>
        </p:spPr>
        <p:txBody>
          <a:bodyPr wrap="square" rtlCol="0">
            <a:spAutoFit/>
          </a:bodyPr>
          <a:lstStyle/>
          <a:p>
            <a:r>
              <a:rPr lang="en-US" sz="1200" i="1" dirty="0">
                <a:solidFill>
                  <a:schemeClr val="accent6"/>
                </a:solidFill>
              </a:rPr>
              <a:t>This slide is sourced from mock data to demonstrate report capabilities. </a:t>
            </a:r>
          </a:p>
          <a:p>
            <a:endParaRPr lang="en-US" sz="1200" dirty="0"/>
          </a:p>
        </p:txBody>
      </p:sp>
      <p:pic>
        <p:nvPicPr>
          <p:cNvPr id="9" name="Picture 8">
            <a:extLst>
              <a:ext uri="{FF2B5EF4-FFF2-40B4-BE49-F238E27FC236}">
                <a16:creationId xmlns:a16="http://schemas.microsoft.com/office/drawing/2014/main" id="{535275DC-3613-B850-F8F3-3B20DDD555EA}"/>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3792398" y="698183"/>
            <a:ext cx="4942380" cy="2890975"/>
          </a:xfrm>
          <a:prstGeom prst="rect">
            <a:avLst/>
          </a:prstGeom>
        </p:spPr>
      </p:pic>
      <p:pic>
        <p:nvPicPr>
          <p:cNvPr id="8" name="Picture 7">
            <a:extLst>
              <a:ext uri="{FF2B5EF4-FFF2-40B4-BE49-F238E27FC236}">
                <a16:creationId xmlns:a16="http://schemas.microsoft.com/office/drawing/2014/main" id="{E4E171EB-CE6C-2602-1AE2-3AD51DD89C22}"/>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3652214" y="3630613"/>
            <a:ext cx="5415586" cy="2656573"/>
          </a:xfrm>
          <a:prstGeom prst="rect">
            <a:avLst/>
          </a:prstGeom>
          <a:ln w="12700">
            <a:solidFill>
              <a:schemeClr val="tx1"/>
            </a:solidFill>
          </a:ln>
        </p:spPr>
      </p:pic>
      <p:graphicFrame>
        <p:nvGraphicFramePr>
          <p:cNvPr id="10" name="Object 9">
            <a:extLst>
              <a:ext uri="{FF2B5EF4-FFF2-40B4-BE49-F238E27FC236}">
                <a16:creationId xmlns:a16="http://schemas.microsoft.com/office/drawing/2014/main" id="{01E1ABB2-F985-1C09-506E-CF372A945EF6}"/>
              </a:ext>
            </a:extLst>
          </p:cNvPr>
          <p:cNvGraphicFramePr>
            <a:graphicFrameLocks noChangeAspect="1"/>
          </p:cNvGraphicFramePr>
          <p:nvPr>
            <p:extLst>
              <p:ext uri="{D42A27DB-BD31-4B8C-83A1-F6EECF244321}">
                <p14:modId xmlns:p14="http://schemas.microsoft.com/office/powerpoint/2010/main" val="101556195"/>
              </p:ext>
            </p:extLst>
          </p:nvPr>
        </p:nvGraphicFramePr>
        <p:xfrm>
          <a:off x="1480656" y="4724400"/>
          <a:ext cx="914400" cy="771525"/>
        </p:xfrm>
        <a:graphic>
          <a:graphicData uri="http://schemas.openxmlformats.org/presentationml/2006/ole">
            <mc:AlternateContent xmlns:mc="http://schemas.openxmlformats.org/markup-compatibility/2006">
              <mc:Choice xmlns:v="urn:schemas-microsoft-com:vml" Requires="v">
                <p:oleObj name="Worksheet" showAsIcon="1" r:id="rId5" imgW="914400" imgH="771525" progId="Excel.Sheet.12">
                  <p:embed/>
                </p:oleObj>
              </mc:Choice>
              <mc:Fallback>
                <p:oleObj name="Worksheet" showAsIcon="1" r:id="rId5" imgW="914400" imgH="771525" progId="Excel.Sheet.12">
                  <p:embed/>
                  <p:pic>
                    <p:nvPicPr>
                      <p:cNvPr id="0" name=""/>
                      <p:cNvPicPr/>
                      <p:nvPr/>
                    </p:nvPicPr>
                    <p:blipFill>
                      <a:blip r:embed="rId6"/>
                      <a:stretch>
                        <a:fillRect/>
                      </a:stretch>
                    </p:blipFill>
                    <p:spPr>
                      <a:xfrm>
                        <a:off x="1480656" y="47244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045126977"/>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888</Words>
  <Application>Microsoft Office PowerPoint</Application>
  <PresentationFormat>On-screen Show (4:3)</PresentationFormat>
  <Paragraphs>125</Paragraphs>
  <Slides>8</Slides>
  <Notes>6</Notes>
  <HiddenSlides>0</HiddenSlides>
  <MMClips>0</MMClips>
  <ScaleCrop>false</ScaleCrop>
  <HeadingPairs>
    <vt:vector size="8" baseType="variant">
      <vt:variant>
        <vt:lpstr>Fonts Used</vt:lpstr>
      </vt:variant>
      <vt:variant>
        <vt:i4>2</vt:i4>
      </vt:variant>
      <vt:variant>
        <vt:lpstr>Theme</vt:lpstr>
      </vt:variant>
      <vt:variant>
        <vt:i4>3</vt:i4>
      </vt:variant>
      <vt:variant>
        <vt:lpstr>Embedded OLE Servers</vt:lpstr>
      </vt:variant>
      <vt:variant>
        <vt:i4>1</vt:i4>
      </vt:variant>
      <vt:variant>
        <vt:lpstr>Slide Titles</vt:lpstr>
      </vt:variant>
      <vt:variant>
        <vt:i4>8</vt:i4>
      </vt:variant>
    </vt:vector>
  </HeadingPairs>
  <TitlesOfParts>
    <vt:vector size="14" baseType="lpstr">
      <vt:lpstr>Arial</vt:lpstr>
      <vt:lpstr>Calibri</vt:lpstr>
      <vt:lpstr>1_Custom Design</vt:lpstr>
      <vt:lpstr>Office Theme</vt:lpstr>
      <vt:lpstr>Custom Design</vt:lpstr>
      <vt:lpstr>Worksheet</vt:lpstr>
      <vt:lpstr>PowerPoint Presentation</vt:lpstr>
      <vt:lpstr>Insufficient SOC to provide Ancillary Service Obligations if system conditions require (Month over Month) </vt:lpstr>
      <vt:lpstr>Inadequate response from ESRs during unit trips when carrying RRS with low SOC^ </vt:lpstr>
      <vt:lpstr>Inadequate output following dispatch setpoints when carrying AS with high/low SOC^</vt:lpstr>
      <vt:lpstr>Appendix</vt:lpstr>
      <vt:lpstr>Insufficient SOC to provide Ancillary Service Obligations if system conditions require</vt:lpstr>
      <vt:lpstr>Insufficient SOC to provide Ancillary Service Obligations if system conditions require</vt:lpstr>
      <vt:lpstr>Insufficient SOC to provide Ancillary Service Obligation Example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2017-02-27T16:27:57Z</dcterms:created>
  <dcterms:modified xsi:type="dcterms:W3CDTF">2024-11-07T21:34:36Z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SetDate">
    <vt:lpwstr>2023-09-20T19:49:35Z</vt:lpwstr>
  </property>
  <property fmtid="{D5CDD505-2E9C-101B-9397-08002B2CF9AE}" pid="4" name="MSIP_Label_7084cbda-52b8-46fb-a7b7-cb5bd465ed85_Method">
    <vt:lpwstr>Standard</vt:lpwstr>
  </property>
  <property fmtid="{D5CDD505-2E9C-101B-9397-08002B2CF9AE}" pid="5" name="MSIP_Label_7084cbda-52b8-46fb-a7b7-cb5bd465ed85_Name">
    <vt:lpwstr>Internal</vt:lpwstr>
  </property>
  <property fmtid="{D5CDD505-2E9C-101B-9397-08002B2CF9AE}" pid="6" name="MSIP_Label_7084cbda-52b8-46fb-a7b7-cb5bd465ed85_SiteId">
    <vt:lpwstr>0afb747d-bff7-4596-a9fc-950ef9e0ec45</vt:lpwstr>
  </property>
  <property fmtid="{D5CDD505-2E9C-101B-9397-08002B2CF9AE}" pid="7" name="MSIP_Label_7084cbda-52b8-46fb-a7b7-cb5bd465ed85_ActionId">
    <vt:lpwstr>a229f497-db6e-43d4-b136-077f13de3c16</vt:lpwstr>
  </property>
  <property fmtid="{D5CDD505-2E9C-101B-9397-08002B2CF9AE}" pid="8" name="MSIP_Label_7084cbda-52b8-46fb-a7b7-cb5bd465ed85_ContentBits">
    <vt:lpwstr>0</vt:lpwstr>
  </property>
</Properties>
</file>