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868" r:id="rId7"/>
    <p:sldId id="869" r:id="rId8"/>
    <p:sldId id="873" r:id="rId9"/>
    <p:sldId id="874" r:id="rId10"/>
    <p:sldId id="875" r:id="rId11"/>
    <p:sldId id="876" r:id="rId12"/>
    <p:sldId id="877" r:id="rId13"/>
    <p:sldId id="870" r:id="rId14"/>
    <p:sldId id="347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lliard, Marie" initials="HM" lastIdx="5" clrIdx="0">
    <p:extLst>
      <p:ext uri="{19B8F6BF-5375-455C-9EA6-DF929625EA0E}">
        <p15:presenceInfo xmlns:p15="http://schemas.microsoft.com/office/powerpoint/2012/main" userId="S-1-5-21-639947351-343809578-3807592339-59900" providerId="AD"/>
      </p:ext>
    </p:extLst>
  </p:cmAuthor>
  <p:cmAuthor id="2" name="Juliana Morehead" initials="JM(1)" lastIdx="8" clrIdx="1">
    <p:extLst>
      <p:ext uri="{19B8F6BF-5375-455C-9EA6-DF929625EA0E}">
        <p15:presenceInfo xmlns:p15="http://schemas.microsoft.com/office/powerpoint/2012/main" userId="Juliana Morehead" providerId="None"/>
      </p:ext>
    </p:extLst>
  </p:cmAuthor>
  <p:cmAuthor id="3" name="Maggio, Dave" initials="MD" lastIdx="4" clrIdx="2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25" autoAdjust="0"/>
    <p:restoredTop sz="90158" autoAdjust="0"/>
  </p:normalViewPr>
  <p:slideViewPr>
    <p:cSldViewPr showGuides="1">
      <p:cViewPr varScale="1">
        <p:scale>
          <a:sx n="92" d="100"/>
          <a:sy n="92" d="100"/>
        </p:scale>
        <p:origin x="53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43200"/>
            <a:ext cx="7772400" cy="857250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76200" y="6223084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22308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994484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304800" y="6415801"/>
            <a:ext cx="2840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ERCOT 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43951"/>
            <a:ext cx="54864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Parameters for Proxy Ancillary Service Offer Floors – 3</a:t>
            </a:r>
            <a:r>
              <a:rPr lang="en-US" sz="2400" b="1" baseline="30000" dirty="0">
                <a:solidFill>
                  <a:schemeClr val="tx2"/>
                </a:solidFill>
              </a:rPr>
              <a:t>rd</a:t>
            </a:r>
            <a:r>
              <a:rPr lang="en-US" sz="2400" b="1" dirty="0">
                <a:solidFill>
                  <a:schemeClr val="tx2"/>
                </a:solidFill>
              </a:rPr>
              <a:t> Discussion</a:t>
            </a:r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David Maggio</a:t>
            </a:r>
          </a:p>
          <a:p>
            <a:r>
              <a:rPr lang="en-US" sz="2000" dirty="0">
                <a:solidFill>
                  <a:schemeClr val="tx2"/>
                </a:solidFill>
              </a:rPr>
              <a:t>Principal, Market Design &amp; Analytics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dirty="0">
                <a:solidFill>
                  <a:schemeClr val="tx2"/>
                </a:solidFill>
              </a:rPr>
              <a:t>RTCBTF</a:t>
            </a:r>
          </a:p>
          <a:p>
            <a:r>
              <a:rPr lang="en-US" sz="2000" dirty="0">
                <a:solidFill>
                  <a:schemeClr val="tx2"/>
                </a:solidFill>
              </a:rPr>
              <a:t>November 13,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97842-C7B0-3AA3-A8F8-DD07F7A524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Questions, Additional Discussion, and Next Steps</a:t>
            </a:r>
            <a:endParaRPr lang="en-US" sz="3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6633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AEE9-1B32-3D9F-193B-60440D320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 of the October Presentation and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523D8-D3D6-0792-8928-90A55DB52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4853233"/>
          </a:xfrm>
        </p:spPr>
        <p:txBody>
          <a:bodyPr/>
          <a:lstStyle/>
          <a:p>
            <a:r>
              <a:rPr lang="en-US" sz="2000" dirty="0"/>
              <a:t>At the last meeting in October, we had looked at the different proposals for proxy Ancillary Offer Curve floor values.</a:t>
            </a:r>
          </a:p>
          <a:p>
            <a:pPr lvl="1"/>
            <a:r>
              <a:rPr lang="en-US" sz="1800" dirty="0"/>
              <a:t>ERCOT’s initial recommendation that the values be set to $0/MW per hour.</a:t>
            </a:r>
          </a:p>
          <a:p>
            <a:pPr lvl="1"/>
            <a:r>
              <a:rPr lang="en-US" sz="1800" dirty="0"/>
              <a:t>An approach where the values were set at the Real-Time System-Wide Offer Cap (SWCAP), i.e., $2,000/MW per hour.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275BD-CA59-CABB-127C-47D560CE5B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22C8303-A58C-C964-779E-BB30F9275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415760"/>
              </p:ext>
            </p:extLst>
          </p:nvPr>
        </p:nvGraphicFramePr>
        <p:xfrm>
          <a:off x="152400" y="2362199"/>
          <a:ext cx="8798560" cy="3620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1718">
                  <a:extLst>
                    <a:ext uri="{9D8B030D-6E8A-4147-A177-3AD203B41FA5}">
                      <a16:colId xmlns:a16="http://schemas.microsoft.com/office/drawing/2014/main" val="4294191268"/>
                    </a:ext>
                  </a:extLst>
                </a:gridCol>
                <a:gridCol w="3658882">
                  <a:extLst>
                    <a:ext uri="{9D8B030D-6E8A-4147-A177-3AD203B41FA5}">
                      <a16:colId xmlns:a16="http://schemas.microsoft.com/office/drawing/2014/main" val="1997037478"/>
                    </a:ext>
                  </a:extLst>
                </a:gridCol>
                <a:gridCol w="3997960">
                  <a:extLst>
                    <a:ext uri="{9D8B030D-6E8A-4147-A177-3AD203B41FA5}">
                      <a16:colId xmlns:a16="http://schemas.microsoft.com/office/drawing/2014/main" val="1732943503"/>
                    </a:ext>
                  </a:extLst>
                </a:gridCol>
              </a:tblGrid>
              <a:tr h="489479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$0/MW per hour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Real-Time SWCAP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087070"/>
                  </a:ext>
                </a:extLst>
              </a:tr>
              <a:tr h="15459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Pros*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Value believed to be most in alignment with expected Real-Time Ancillary Service offer behavior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Would not result in artificial Ancillary Service award shortages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Resources not offered by their QSE would generally be awarded after Resources that were offered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Better incentives for QSEs that want to provide Ancillary Services to properly submit offers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9425813"/>
                  </a:ext>
                </a:extLst>
              </a:tr>
              <a:tr h="154596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Cons*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Resources not being offered by their Qualified Scheduling Entity (QSE) could be awarded ahead of other Resources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Less incentive for QSEs that want to provide Ancillary Services to properly submit offers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Could result in artificial Ancillary Service award shortages, particularly for ERCOT Contingency Reserve Service (ECRS) and Non-Spinning Reserve Service (Non-Spin)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1400" dirty="0">
                          <a:solidFill>
                            <a:schemeClr val="tx2"/>
                          </a:solidFill>
                        </a:rPr>
                        <a:t>Could result in higher Ancillary Service prices not in alignment with energy prices, even when reserve capability is available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55059332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766ED24-B1D2-DFA1-700E-D7B62F6A750A}"/>
              </a:ext>
            </a:extLst>
          </p:cNvPr>
          <p:cNvSpPr txBox="1"/>
          <p:nvPr/>
        </p:nvSpPr>
        <p:spPr>
          <a:xfrm>
            <a:off x="1752600" y="6276201"/>
            <a:ext cx="5562600" cy="5817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* This table is intended to reflect a combination of ERCOT’s thoughts and stakeholder feedback from previous task force discussions.</a:t>
            </a:r>
          </a:p>
        </p:txBody>
      </p:sp>
    </p:spTree>
    <p:extLst>
      <p:ext uri="{BB962C8B-B14F-4D97-AF65-F5344CB8AC3E}">
        <p14:creationId xmlns:p14="http://schemas.microsoft.com/office/powerpoint/2010/main" val="107006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63043-150F-83E1-9328-D931ED05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Idea Being Evaluated (“ASDC Derived”)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5CCC2-0837-943C-6239-8FBAF34AA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37967"/>
            <a:ext cx="8534400" cy="4853233"/>
          </a:xfrm>
        </p:spPr>
        <p:txBody>
          <a:bodyPr/>
          <a:lstStyle/>
          <a:p>
            <a:r>
              <a:rPr lang="en-US" sz="2000" dirty="0"/>
              <a:t>To try and find some compromise between the two approaches, a third approach was evaluated for the discussion today.</a:t>
            </a:r>
          </a:p>
          <a:p>
            <a:r>
              <a:rPr lang="en-US" sz="2000" dirty="0"/>
              <a:t>Under this third approach, the proxy Ancillary Service Offer floor price can vary by Ancillary Service and is set equal to the minimum of:</a:t>
            </a:r>
          </a:p>
          <a:p>
            <a:pPr lvl="1"/>
            <a:r>
              <a:rPr lang="en-US" sz="1600" dirty="0"/>
              <a:t> </a:t>
            </a:r>
            <a:r>
              <a:rPr lang="en-US" sz="1800" dirty="0"/>
              <a:t>$2,000/MW per hour; and</a:t>
            </a:r>
          </a:p>
          <a:p>
            <a:pPr lvl="1"/>
            <a:r>
              <a:rPr lang="en-US" sz="1800" dirty="0"/>
              <a:t>The point on the Ancillary Service Demand Curve (ASDC) that intersects with the quantity of Ancillary Services in the Ancillary Services Plan</a:t>
            </a:r>
          </a:p>
          <a:p>
            <a:r>
              <a:rPr lang="en-US" sz="2000" dirty="0"/>
              <a:t>The thought is that this will:</a:t>
            </a:r>
          </a:p>
          <a:p>
            <a:pPr lvl="1"/>
            <a:r>
              <a:rPr lang="en-US" sz="1800" dirty="0"/>
              <a:t>Reduce the likelihood that </a:t>
            </a:r>
            <a:r>
              <a:rPr lang="en-US" sz="1800" dirty="0">
                <a:solidFill>
                  <a:schemeClr val="tx2"/>
                </a:solidFill>
              </a:rPr>
              <a:t>Resources not being offered by their QSE would be awarded ahead of other Resources.</a:t>
            </a:r>
          </a:p>
          <a:p>
            <a:pPr lvl="2"/>
            <a:r>
              <a:rPr lang="en-US" sz="1600" dirty="0"/>
              <a:t>Relative to the $0/MW per hour approach</a:t>
            </a:r>
            <a:endParaRPr lang="en-US" sz="1600" b="1" dirty="0"/>
          </a:p>
          <a:p>
            <a:pPr lvl="1"/>
            <a:r>
              <a:rPr lang="en-US" sz="1800" dirty="0"/>
              <a:t>Address the issue of </a:t>
            </a:r>
            <a:r>
              <a:rPr lang="en-US" sz="1800" dirty="0">
                <a:solidFill>
                  <a:schemeClr val="tx2"/>
                </a:solidFill>
              </a:rPr>
              <a:t>artificial Ancillary Service award shortages and reduce the likelihood of high Ancillary Service prices not in alignment with energy prices and physical reserve capability.</a:t>
            </a:r>
          </a:p>
          <a:p>
            <a:pPr lvl="2"/>
            <a:r>
              <a:rPr lang="en-US" sz="1600" dirty="0"/>
              <a:t>Relative to the Real-Time SWCAP approach</a:t>
            </a:r>
          </a:p>
          <a:p>
            <a:pPr lvl="1"/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ACFB28-8AC9-4DB5-57F8-E40D3A2EB0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12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C2393-69B9-5F87-6D15-AEB903754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of the Third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456344-87BD-E421-4AA0-DA977D9F2D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5800" y="914400"/>
            <a:ext cx="4267200" cy="1676400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lang="en-US" sz="1400" dirty="0">
                <a:solidFill>
                  <a:schemeClr val="bg1"/>
                </a:solidFill>
              </a:rPr>
              <a:t>Value by Ancillary Service (in $/MW per hour)</a:t>
            </a:r>
          </a:p>
          <a:p>
            <a:r>
              <a:rPr lang="en-US" sz="1400" dirty="0">
                <a:solidFill>
                  <a:schemeClr val="bg1"/>
                </a:solidFill>
              </a:rPr>
              <a:t>Regulation Up Service (Reg-Up): 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Regulation Down Service (Reg-Down):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Responsive Reserve Service (RRS):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ECRS:1,270.71</a:t>
            </a:r>
          </a:p>
          <a:p>
            <a:r>
              <a:rPr lang="en-US" sz="1400" dirty="0">
                <a:solidFill>
                  <a:schemeClr val="bg1"/>
                </a:solidFill>
              </a:rPr>
              <a:t>Non-Spin: 12.30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8319BD-1793-5D78-A0AA-1EB0E53F66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DC9547-7F0F-70A5-A361-971742203DED}"/>
              </a:ext>
            </a:extLst>
          </p:cNvPr>
          <p:cNvSpPr txBox="1">
            <a:spLocks/>
          </p:cNvSpPr>
          <p:nvPr/>
        </p:nvSpPr>
        <p:spPr>
          <a:xfrm>
            <a:off x="4495800" y="3429000"/>
            <a:ext cx="4366441" cy="16764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Value by Ancillary Service (in $/MW per hour)</a:t>
            </a:r>
          </a:p>
          <a:p>
            <a:r>
              <a:rPr lang="en-US" sz="1400" dirty="0">
                <a:solidFill>
                  <a:schemeClr val="bg1"/>
                </a:solidFill>
              </a:rPr>
              <a:t>Reg-Up: 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Reg-Down: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RRS: 2,000</a:t>
            </a:r>
          </a:p>
          <a:p>
            <a:r>
              <a:rPr lang="en-US" sz="1400" dirty="0">
                <a:solidFill>
                  <a:schemeClr val="bg1"/>
                </a:solidFill>
              </a:rPr>
              <a:t>ECRS:327.36</a:t>
            </a:r>
          </a:p>
          <a:p>
            <a:r>
              <a:rPr lang="en-US" sz="1400" dirty="0">
                <a:solidFill>
                  <a:schemeClr val="bg1"/>
                </a:solidFill>
              </a:rPr>
              <a:t>Non-Spin: 0.14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97B9827-496B-F6C0-90B1-C82C7B7F0BB4}"/>
              </a:ext>
            </a:extLst>
          </p:cNvPr>
          <p:cNvSpPr txBox="1">
            <a:spLocks/>
          </p:cNvSpPr>
          <p:nvPr/>
        </p:nvSpPr>
        <p:spPr>
          <a:xfrm>
            <a:off x="342900" y="762000"/>
            <a:ext cx="4267200" cy="22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Example from 6/20/24 Hour Ending 5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AB3CA6-1DBC-1318-86E2-467AE1916B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41" y="1066800"/>
            <a:ext cx="4091759" cy="225511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27F309E-6E3C-E02E-5349-3D2939014C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42" y="3636840"/>
            <a:ext cx="3939358" cy="2196950"/>
          </a:xfrm>
          <a:prstGeom prst="rect">
            <a:avLst/>
          </a:prstGeom>
        </p:spPr>
      </p:pic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372B6A0-A603-2F31-8419-B0A10D75A0A5}"/>
              </a:ext>
            </a:extLst>
          </p:cNvPr>
          <p:cNvSpPr txBox="1">
            <a:spLocks/>
          </p:cNvSpPr>
          <p:nvPr/>
        </p:nvSpPr>
        <p:spPr>
          <a:xfrm>
            <a:off x="313765" y="3276600"/>
            <a:ext cx="4267200" cy="228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400" dirty="0"/>
              <a:t>Example from 6/20/24 Hour Ending 13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68A6956-F5CC-28D3-DAC5-69D387DB975A}"/>
              </a:ext>
            </a:extLst>
          </p:cNvPr>
          <p:cNvCxnSpPr>
            <a:cxnSpLocks/>
          </p:cNvCxnSpPr>
          <p:nvPr/>
        </p:nvCxnSpPr>
        <p:spPr>
          <a:xfrm>
            <a:off x="762000" y="2133600"/>
            <a:ext cx="2743200" cy="0"/>
          </a:xfrm>
          <a:prstGeom prst="line">
            <a:avLst/>
          </a:prstGeom>
          <a:ln w="34925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8C05B08-8188-B0F6-5E38-9D7D1E1268AE}"/>
              </a:ext>
            </a:extLst>
          </p:cNvPr>
          <p:cNvCxnSpPr>
            <a:cxnSpLocks/>
          </p:cNvCxnSpPr>
          <p:nvPr/>
        </p:nvCxnSpPr>
        <p:spPr>
          <a:xfrm>
            <a:off x="685800" y="4724400"/>
            <a:ext cx="2743200" cy="0"/>
          </a:xfrm>
          <a:prstGeom prst="line">
            <a:avLst/>
          </a:prstGeom>
          <a:ln w="34925">
            <a:solidFill>
              <a:schemeClr val="accent4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DCCC69E-89D4-D3DB-12A6-86E19CCBD630}"/>
              </a:ext>
            </a:extLst>
          </p:cNvPr>
          <p:cNvSpPr txBox="1"/>
          <p:nvPr/>
        </p:nvSpPr>
        <p:spPr>
          <a:xfrm>
            <a:off x="3186884" y="4519871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accent4"/>
                </a:solidFill>
              </a:rPr>
              <a:t>Real-Time SWCAP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93F88AA-E8C0-26C8-3B52-04DE7EAB0568}"/>
              </a:ext>
            </a:extLst>
          </p:cNvPr>
          <p:cNvSpPr txBox="1"/>
          <p:nvPr/>
        </p:nvSpPr>
        <p:spPr>
          <a:xfrm>
            <a:off x="3276600" y="1956257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>
                <a:solidFill>
                  <a:schemeClr val="accent4"/>
                </a:solidFill>
              </a:rPr>
              <a:t>Real-Time SWCAP</a:t>
            </a:r>
          </a:p>
        </p:txBody>
      </p:sp>
    </p:spTree>
    <p:extLst>
      <p:ext uri="{BB962C8B-B14F-4D97-AF65-F5344CB8AC3E}">
        <p14:creationId xmlns:p14="http://schemas.microsoft.com/office/powerpoint/2010/main" val="949899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Picture 41">
            <a:extLst>
              <a:ext uri="{FF2B5EF4-FFF2-40B4-BE49-F238E27FC236}">
                <a16:creationId xmlns:a16="http://schemas.microsoft.com/office/drawing/2014/main" id="{261BF865-EFB6-D496-0EB5-F97413594C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6" y="3561538"/>
            <a:ext cx="5088839" cy="258255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461C47D-4448-A701-35BD-B1E2037CA0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9865" y="1165256"/>
            <a:ext cx="4084135" cy="2187544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303A8CBD-DF66-125B-5E45-3E029A62C1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874" y="1081789"/>
            <a:ext cx="5000526" cy="2271667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9F65AF0-A998-A236-473A-7E51F6F1C3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03968" y="3761468"/>
            <a:ext cx="4040032" cy="234686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3DD8D-5FE8-0F02-E90E-C155246E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 Shared Illustration (Prices): June 20,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09FE58-7766-FBD0-27D0-7D091DDC4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1F648B-6265-39E3-2F45-0F3388A52D22}"/>
              </a:ext>
            </a:extLst>
          </p:cNvPr>
          <p:cNvSpPr txBox="1"/>
          <p:nvPr/>
        </p:nvSpPr>
        <p:spPr>
          <a:xfrm>
            <a:off x="466535" y="759023"/>
            <a:ext cx="3661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4"/>
                </a:solidFill>
              </a:rPr>
              <a:t>Proxy Offer Floor = $2,000/MW per hour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0C216F-4DEB-2452-F177-A7844E7A8187}"/>
              </a:ext>
            </a:extLst>
          </p:cNvPr>
          <p:cNvSpPr txBox="1"/>
          <p:nvPr/>
        </p:nvSpPr>
        <p:spPr>
          <a:xfrm>
            <a:off x="5410270" y="759022"/>
            <a:ext cx="33478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4"/>
                </a:solidFill>
              </a:rPr>
              <a:t>Proxy Offer Floor = $0/MW per hour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80FF3EDF-3CE0-F3F5-0092-A878F34032ED}"/>
              </a:ext>
            </a:extLst>
          </p:cNvPr>
          <p:cNvSpPr/>
          <p:nvPr/>
        </p:nvSpPr>
        <p:spPr>
          <a:xfrm>
            <a:off x="1981201" y="4876800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64BACE0-498F-6246-5FC5-897A3EC30915}"/>
              </a:ext>
            </a:extLst>
          </p:cNvPr>
          <p:cNvSpPr txBox="1"/>
          <p:nvPr/>
        </p:nvSpPr>
        <p:spPr>
          <a:xfrm>
            <a:off x="990600" y="4321132"/>
            <a:ext cx="184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Higher prices and lower awards</a:t>
            </a:r>
            <a:endParaRPr lang="en-US" i="1" dirty="0">
              <a:solidFill>
                <a:schemeClr val="accent6"/>
              </a:solidFill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507CD83-1513-EC30-53D9-9B327CCC162C}"/>
              </a:ext>
            </a:extLst>
          </p:cNvPr>
          <p:cNvSpPr/>
          <p:nvPr/>
        </p:nvSpPr>
        <p:spPr>
          <a:xfrm>
            <a:off x="1981200" y="2133600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4CC6E3A4-1840-180C-EE1E-AC8221536D7C}"/>
              </a:ext>
            </a:extLst>
          </p:cNvPr>
          <p:cNvSpPr/>
          <p:nvPr/>
        </p:nvSpPr>
        <p:spPr>
          <a:xfrm>
            <a:off x="6934200" y="2133600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EFA9289-5839-D313-3D43-A364574CE72A}"/>
              </a:ext>
            </a:extLst>
          </p:cNvPr>
          <p:cNvSpPr/>
          <p:nvPr/>
        </p:nvSpPr>
        <p:spPr>
          <a:xfrm>
            <a:off x="6934200" y="4876800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C1EBDFA-2121-5EAB-352B-007974ECD574}"/>
              </a:ext>
            </a:extLst>
          </p:cNvPr>
          <p:cNvSpPr txBox="1"/>
          <p:nvPr/>
        </p:nvSpPr>
        <p:spPr>
          <a:xfrm>
            <a:off x="923925" y="1658078"/>
            <a:ext cx="184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3"/>
                </a:solidFill>
              </a:rPr>
              <a:t>Limited scarcity and lower prices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AB69C24-3251-BEB0-BADB-3B861D142BF0}"/>
              </a:ext>
            </a:extLst>
          </p:cNvPr>
          <p:cNvSpPr txBox="1"/>
          <p:nvPr/>
        </p:nvSpPr>
        <p:spPr>
          <a:xfrm>
            <a:off x="5846279" y="1669684"/>
            <a:ext cx="184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3"/>
                </a:solidFill>
              </a:rPr>
              <a:t>Limited scarcity and lower prices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2564A4F-F233-15D5-9FB0-B8A9F75B8116}"/>
              </a:ext>
            </a:extLst>
          </p:cNvPr>
          <p:cNvSpPr txBox="1"/>
          <p:nvPr/>
        </p:nvSpPr>
        <p:spPr>
          <a:xfrm>
            <a:off x="6008355" y="4321132"/>
            <a:ext cx="184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3"/>
                </a:solidFill>
              </a:rPr>
              <a:t>Limited scarcity and lower prices</a:t>
            </a:r>
            <a:endParaRPr lang="en-US" i="1" dirty="0">
              <a:solidFill>
                <a:schemeClr val="accent3"/>
              </a:solidFill>
            </a:endParaRP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880092B-E499-9462-83D5-D712B758896E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610100" y="814633"/>
            <a:ext cx="0" cy="272762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39E19C9A-51F9-44A2-377C-D50E5883D51C}"/>
              </a:ext>
            </a:extLst>
          </p:cNvPr>
          <p:cNvCxnSpPr>
            <a:cxnSpLocks/>
          </p:cNvCxnSpPr>
          <p:nvPr/>
        </p:nvCxnSpPr>
        <p:spPr>
          <a:xfrm>
            <a:off x="4617893" y="1628760"/>
            <a:ext cx="0" cy="1848522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D5207ECD-857E-698E-C7C3-E083EFC3541E}"/>
              </a:ext>
            </a:extLst>
          </p:cNvPr>
          <p:cNvCxnSpPr>
            <a:cxnSpLocks/>
          </p:cNvCxnSpPr>
          <p:nvPr/>
        </p:nvCxnSpPr>
        <p:spPr>
          <a:xfrm>
            <a:off x="4617893" y="5181600"/>
            <a:ext cx="0" cy="857922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89C81EED-2CED-CE30-2A0C-4CA68D9B8C0E}"/>
              </a:ext>
            </a:extLst>
          </p:cNvPr>
          <p:cNvSpPr/>
          <p:nvPr/>
        </p:nvSpPr>
        <p:spPr>
          <a:xfrm>
            <a:off x="4147015" y="4432294"/>
            <a:ext cx="882795" cy="2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90A0AAA2-8164-797E-9747-4E09781CC847}"/>
              </a:ext>
            </a:extLst>
          </p:cNvPr>
          <p:cNvCxnSpPr>
            <a:cxnSpLocks/>
          </p:cNvCxnSpPr>
          <p:nvPr/>
        </p:nvCxnSpPr>
        <p:spPr>
          <a:xfrm>
            <a:off x="4610100" y="4460682"/>
            <a:ext cx="0" cy="170269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E5EAF0D-1F09-9C34-AC2F-382421830929}"/>
              </a:ext>
            </a:extLst>
          </p:cNvPr>
          <p:cNvCxnSpPr>
            <a:cxnSpLocks/>
          </p:cNvCxnSpPr>
          <p:nvPr/>
        </p:nvCxnSpPr>
        <p:spPr>
          <a:xfrm flipH="1">
            <a:off x="278826" y="3477282"/>
            <a:ext cx="4114800" cy="0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CDCA010-7967-52F8-40BD-75F5EF90C99F}"/>
              </a:ext>
            </a:extLst>
          </p:cNvPr>
          <p:cNvCxnSpPr>
            <a:cxnSpLocks/>
          </p:cNvCxnSpPr>
          <p:nvPr/>
        </p:nvCxnSpPr>
        <p:spPr>
          <a:xfrm flipH="1">
            <a:off x="4800600" y="3477282"/>
            <a:ext cx="4114800" cy="0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B3D20F6-EEC7-6B34-4FB3-249972B069D6}"/>
              </a:ext>
            </a:extLst>
          </p:cNvPr>
          <p:cNvSpPr txBox="1"/>
          <p:nvPr/>
        </p:nvSpPr>
        <p:spPr>
          <a:xfrm>
            <a:off x="1472352" y="1066800"/>
            <a:ext cx="1501669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Energy Prices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A39985B-C656-3619-A0CE-7223A51C76AF}"/>
              </a:ext>
            </a:extLst>
          </p:cNvPr>
          <p:cNvSpPr txBox="1"/>
          <p:nvPr/>
        </p:nvSpPr>
        <p:spPr>
          <a:xfrm>
            <a:off x="6486413" y="1047750"/>
            <a:ext cx="1501669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Energy Prices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462EBFBA-6B64-497E-3345-FC91523C93D2}"/>
              </a:ext>
            </a:extLst>
          </p:cNvPr>
          <p:cNvSpPr txBox="1"/>
          <p:nvPr/>
        </p:nvSpPr>
        <p:spPr>
          <a:xfrm>
            <a:off x="1295400" y="3548853"/>
            <a:ext cx="2377273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Ancillary Service Prices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4E4F799-ABC2-3C00-06F0-A19DA90CAC20}"/>
              </a:ext>
            </a:extLst>
          </p:cNvPr>
          <p:cNvSpPr txBox="1"/>
          <p:nvPr/>
        </p:nvSpPr>
        <p:spPr>
          <a:xfrm>
            <a:off x="6048610" y="3555432"/>
            <a:ext cx="2377273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Ancillary Service Prices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96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53">
            <a:extLst>
              <a:ext uri="{FF2B5EF4-FFF2-40B4-BE49-F238E27FC236}">
                <a16:creationId xmlns:a16="http://schemas.microsoft.com/office/drawing/2014/main" id="{872EA74C-3578-DAA5-7F4C-3616B52BD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3455680"/>
            <a:ext cx="5257801" cy="2583575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4E103E90-BE54-4307-C7A6-5530D21EB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" y="1151843"/>
            <a:ext cx="5153026" cy="230383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3DD8D-5FE8-0F02-E90E-C155246E4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Illustration for New Approach (Prices): June 20,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09FE58-7766-FBD0-27D0-7D091DDC4C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1F648B-6265-39E3-2F45-0F3388A52D22}"/>
              </a:ext>
            </a:extLst>
          </p:cNvPr>
          <p:cNvSpPr txBox="1"/>
          <p:nvPr/>
        </p:nvSpPr>
        <p:spPr>
          <a:xfrm>
            <a:off x="381000" y="759023"/>
            <a:ext cx="36614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4"/>
                </a:solidFill>
              </a:rPr>
              <a:t>Proxy Offer Floor = ASDC Derived</a:t>
            </a:r>
            <a:endParaRPr lang="en-US" i="1" dirty="0">
              <a:solidFill>
                <a:schemeClr val="accent4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76E0AC7-B790-945E-4811-7F6FEEE5E66D}"/>
              </a:ext>
            </a:extLst>
          </p:cNvPr>
          <p:cNvSpPr txBox="1"/>
          <p:nvPr/>
        </p:nvSpPr>
        <p:spPr>
          <a:xfrm>
            <a:off x="1295400" y="3548853"/>
            <a:ext cx="2377273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Ancillary Service Prices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08EB8C9-5830-42F7-CB13-CFBD1EA38A54}"/>
              </a:ext>
            </a:extLst>
          </p:cNvPr>
          <p:cNvSpPr txBox="1"/>
          <p:nvPr/>
        </p:nvSpPr>
        <p:spPr>
          <a:xfrm>
            <a:off x="1472352" y="1066800"/>
            <a:ext cx="1501669" cy="3405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/>
                </a:solidFill>
              </a:rPr>
              <a:t>Energy Prices</a:t>
            </a:r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14B4BF70-C9DE-936E-CCC9-C19A7027C2F2}"/>
              </a:ext>
            </a:extLst>
          </p:cNvPr>
          <p:cNvCxnSpPr>
            <a:cxnSpLocks/>
          </p:cNvCxnSpPr>
          <p:nvPr/>
        </p:nvCxnSpPr>
        <p:spPr>
          <a:xfrm flipH="1">
            <a:off x="278826" y="3477282"/>
            <a:ext cx="4114800" cy="0"/>
          </a:xfrm>
          <a:prstGeom prst="line">
            <a:avLst/>
          </a:prstGeom>
          <a:ln w="19050">
            <a:solidFill>
              <a:schemeClr val="tx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>
            <a:extLst>
              <a:ext uri="{FF2B5EF4-FFF2-40B4-BE49-F238E27FC236}">
                <a16:creationId xmlns:a16="http://schemas.microsoft.com/office/drawing/2014/main" id="{1AF9A05A-C5AD-2682-0A7A-59DEFCBC0E0B}"/>
              </a:ext>
            </a:extLst>
          </p:cNvPr>
          <p:cNvSpPr/>
          <p:nvPr/>
        </p:nvSpPr>
        <p:spPr>
          <a:xfrm>
            <a:off x="4279756" y="4267200"/>
            <a:ext cx="882795" cy="237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F93A1FFA-FB8D-71B3-32C3-30B529CF9492}"/>
              </a:ext>
            </a:extLst>
          </p:cNvPr>
          <p:cNvSpPr/>
          <p:nvPr/>
        </p:nvSpPr>
        <p:spPr>
          <a:xfrm>
            <a:off x="1950636" y="2221598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DDCD800A-6131-6C6B-F932-167B4FB468A4}"/>
              </a:ext>
            </a:extLst>
          </p:cNvPr>
          <p:cNvSpPr/>
          <p:nvPr/>
        </p:nvSpPr>
        <p:spPr>
          <a:xfrm>
            <a:off x="1962382" y="4790520"/>
            <a:ext cx="1066800" cy="990600"/>
          </a:xfrm>
          <a:prstGeom prst="ellipse">
            <a:avLst/>
          </a:prstGeom>
          <a:solidFill>
            <a:schemeClr val="accent4">
              <a:alpha val="2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D3BC5D7-6B8E-799B-172E-7A42E7CA24BC}"/>
              </a:ext>
            </a:extLst>
          </p:cNvPr>
          <p:cNvSpPr txBox="1"/>
          <p:nvPr/>
        </p:nvSpPr>
        <p:spPr>
          <a:xfrm>
            <a:off x="923925" y="1658078"/>
            <a:ext cx="1840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3"/>
                </a:solidFill>
              </a:rPr>
              <a:t>Limited scarcity and lower prices</a:t>
            </a:r>
            <a:endParaRPr lang="en-US" i="1" dirty="0">
              <a:solidFill>
                <a:schemeClr val="accent3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1447972-DBB5-9AFE-D777-4ADEAA228BD5}"/>
              </a:ext>
            </a:extLst>
          </p:cNvPr>
          <p:cNvSpPr txBox="1"/>
          <p:nvPr/>
        </p:nvSpPr>
        <p:spPr>
          <a:xfrm>
            <a:off x="1078615" y="4267300"/>
            <a:ext cx="1895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5"/>
                </a:solidFill>
              </a:rPr>
              <a:t>Higher prices but limited award scarcity</a:t>
            </a:r>
            <a:endParaRPr lang="en-US" i="1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742240-A9F9-D795-71F8-0D22073D6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7831" y="1066800"/>
            <a:ext cx="3577569" cy="4714320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800" dirty="0">
                <a:solidFill>
                  <a:schemeClr val="bg1"/>
                </a:solidFill>
              </a:rPr>
              <a:t>Energy pricing perspective: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There is limited differences between any of the three cases.  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Energy scarcity is limited to the late afternoon and evening hours where they eventually hover around $2,000/MWh.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Ancillary Service pricing perspective: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The new approach lands in the middle, but results are more in alignment with an SWCAP approach.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Elevated Reg-Up, RRS, and ECRS prices during the middle part of the day with prices driven by the proxy Ancillary Service Offers.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3889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8880-1C27-CB3D-D62F-0B9A5708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 Shared Illustration (Awards): June 20,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DFDDA-A2CB-1DF9-30E9-888823A18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CA071-9941-02E9-9936-47DD7F6F2CAB}"/>
              </a:ext>
            </a:extLst>
          </p:cNvPr>
          <p:cNvSpPr txBox="1"/>
          <p:nvPr/>
        </p:nvSpPr>
        <p:spPr>
          <a:xfrm>
            <a:off x="910570" y="685801"/>
            <a:ext cx="3661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$2,000/MW per hour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A5749-F1D3-3F63-F77A-6434B84FEA2C}"/>
              </a:ext>
            </a:extLst>
          </p:cNvPr>
          <p:cNvSpPr txBox="1"/>
          <p:nvPr/>
        </p:nvSpPr>
        <p:spPr>
          <a:xfrm>
            <a:off x="4800600" y="685800"/>
            <a:ext cx="3347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$0/MW per hour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DA5B442-5FB2-7EB8-DAB4-AC45EAF0C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418" y="1218205"/>
            <a:ext cx="477382" cy="2058395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8E7A16D7-CF57-1022-65D6-E461A28204CE}"/>
              </a:ext>
            </a:extLst>
          </p:cNvPr>
          <p:cNvSpPr txBox="1"/>
          <p:nvPr/>
        </p:nvSpPr>
        <p:spPr>
          <a:xfrm>
            <a:off x="1882026" y="917378"/>
            <a:ext cx="1722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Non-Spin Awards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D5B6F-9F7D-6345-80AA-B634D9D967DD}"/>
              </a:ext>
            </a:extLst>
          </p:cNvPr>
          <p:cNvSpPr txBox="1"/>
          <p:nvPr/>
        </p:nvSpPr>
        <p:spPr>
          <a:xfrm>
            <a:off x="5768178" y="950986"/>
            <a:ext cx="1722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Non-Spin Awards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BAD476-C777-0411-7234-8D4AFC20A134}"/>
              </a:ext>
            </a:extLst>
          </p:cNvPr>
          <p:cNvCxnSpPr>
            <a:cxnSpLocks/>
          </p:cNvCxnSpPr>
          <p:nvPr/>
        </p:nvCxnSpPr>
        <p:spPr>
          <a:xfrm>
            <a:off x="4648200" y="828659"/>
            <a:ext cx="0" cy="2447941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ontent Placeholder 19">
            <a:extLst>
              <a:ext uri="{FF2B5EF4-FFF2-40B4-BE49-F238E27FC236}">
                <a16:creationId xmlns:a16="http://schemas.microsoft.com/office/drawing/2014/main" id="{19BAECB4-298A-D3CC-6897-0A4263F5D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238" y="3797565"/>
            <a:ext cx="4240161" cy="2159259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>
                <a:solidFill>
                  <a:schemeClr val="bg1"/>
                </a:solidFill>
              </a:rPr>
              <a:t>For the new approach, the awards are largely in alignment with the Ancillary Service Plan during non-scarcity hours.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Less “extra” Non-Spin procured in the morning and night hours, as compared to the $0/MW per hour floor approach.</a:t>
            </a:r>
          </a:p>
          <a:p>
            <a:r>
              <a:rPr lang="en-US" sz="1600" dirty="0">
                <a:solidFill>
                  <a:schemeClr val="bg1"/>
                </a:solidFill>
              </a:rPr>
              <a:t>Unwarranted scarcity avoided with the new approach.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64E90B44-95C8-058E-F934-5738E01F8D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211088"/>
            <a:ext cx="2740194" cy="221791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4CB1AB1-5213-CE1E-871A-0EDC7F813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02346" y="1209265"/>
            <a:ext cx="2898652" cy="2270485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A5AE0CA3-4052-576B-619C-39D0A82C6F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47800" y="3886200"/>
            <a:ext cx="2850482" cy="226123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6C5101A-AB3A-613A-5B03-BDF8067BAD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840" y="3900616"/>
            <a:ext cx="477382" cy="205839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6678D6CF-6DBA-49EB-1AF4-64192440719E}"/>
              </a:ext>
            </a:extLst>
          </p:cNvPr>
          <p:cNvSpPr txBox="1"/>
          <p:nvPr/>
        </p:nvSpPr>
        <p:spPr>
          <a:xfrm>
            <a:off x="910570" y="3439047"/>
            <a:ext cx="3661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ASDC Derived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EC7D19-9007-9A97-D2F9-0B1A909825ED}"/>
              </a:ext>
            </a:extLst>
          </p:cNvPr>
          <p:cNvSpPr txBox="1"/>
          <p:nvPr/>
        </p:nvSpPr>
        <p:spPr>
          <a:xfrm>
            <a:off x="1882026" y="3670624"/>
            <a:ext cx="1722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Non-Spin Awards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01B902E-01A5-F2AA-4CF8-1F20F06732AC}"/>
              </a:ext>
            </a:extLst>
          </p:cNvPr>
          <p:cNvCxnSpPr>
            <a:cxnSpLocks/>
          </p:cNvCxnSpPr>
          <p:nvPr/>
        </p:nvCxnSpPr>
        <p:spPr>
          <a:xfrm flipH="1">
            <a:off x="970418" y="3428999"/>
            <a:ext cx="3601582" cy="10048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8BA2E2F-9873-9B43-3691-443C296F22D6}"/>
              </a:ext>
            </a:extLst>
          </p:cNvPr>
          <p:cNvSpPr txBox="1"/>
          <p:nvPr/>
        </p:nvSpPr>
        <p:spPr>
          <a:xfrm>
            <a:off x="2076806" y="2221876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1,278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6400A8E-9A8E-F2A5-535B-A248AC11941D}"/>
              </a:ext>
            </a:extLst>
          </p:cNvPr>
          <p:cNvCxnSpPr/>
          <p:nvPr/>
        </p:nvCxnSpPr>
        <p:spPr>
          <a:xfrm flipH="1">
            <a:off x="2855974" y="2484184"/>
            <a:ext cx="64754" cy="199248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FAEED0D0-B1B4-D9F2-F222-1F236BA49BF5}"/>
              </a:ext>
            </a:extLst>
          </p:cNvPr>
          <p:cNvSpPr txBox="1"/>
          <p:nvPr/>
        </p:nvSpPr>
        <p:spPr>
          <a:xfrm>
            <a:off x="5768178" y="1278146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3,678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379EE8C-7543-4C04-2541-CD3B6B07AC16}"/>
              </a:ext>
            </a:extLst>
          </p:cNvPr>
          <p:cNvCxnSpPr/>
          <p:nvPr/>
        </p:nvCxnSpPr>
        <p:spPr>
          <a:xfrm flipH="1">
            <a:off x="6547346" y="1540454"/>
            <a:ext cx="64754" cy="199248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DE489CF-C98B-6D2C-F681-A77A0A8C798F}"/>
              </a:ext>
            </a:extLst>
          </p:cNvPr>
          <p:cNvSpPr txBox="1"/>
          <p:nvPr/>
        </p:nvSpPr>
        <p:spPr>
          <a:xfrm>
            <a:off x="2165618" y="3962400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3,676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C008ED99-4705-F821-DDCA-52EC10F6289A}"/>
              </a:ext>
            </a:extLst>
          </p:cNvPr>
          <p:cNvCxnSpPr/>
          <p:nvPr/>
        </p:nvCxnSpPr>
        <p:spPr>
          <a:xfrm flipH="1">
            <a:off x="2944786" y="4224708"/>
            <a:ext cx="64754" cy="199248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44">
            <a:extLst>
              <a:ext uri="{FF2B5EF4-FFF2-40B4-BE49-F238E27FC236}">
                <a16:creationId xmlns:a16="http://schemas.microsoft.com/office/drawing/2014/main" id="{3F5D13DB-C600-7DC5-CC99-27097884F78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1541"/>
          <a:stretch/>
        </p:blipFill>
        <p:spPr>
          <a:xfrm>
            <a:off x="4648200" y="3462384"/>
            <a:ext cx="3932891" cy="29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20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18880-1C27-CB3D-D62F-0B9A5708D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Previously Shared Illustration (Awards): June 20, 2023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DDFDDA-A2CB-1DF9-30E9-888823A18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7CA071-9941-02E9-9936-47DD7F6F2CAB}"/>
              </a:ext>
            </a:extLst>
          </p:cNvPr>
          <p:cNvSpPr txBox="1"/>
          <p:nvPr/>
        </p:nvSpPr>
        <p:spPr>
          <a:xfrm>
            <a:off x="910570" y="685801"/>
            <a:ext cx="3661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$2,000/MW per hour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A5749-F1D3-3F63-F77A-6434B84FEA2C}"/>
              </a:ext>
            </a:extLst>
          </p:cNvPr>
          <p:cNvSpPr txBox="1"/>
          <p:nvPr/>
        </p:nvSpPr>
        <p:spPr>
          <a:xfrm>
            <a:off x="4800600" y="685800"/>
            <a:ext cx="33478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$0/MW per hour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7A16D7-CF57-1022-65D6-E461A28204CE}"/>
              </a:ext>
            </a:extLst>
          </p:cNvPr>
          <p:cNvSpPr txBox="1"/>
          <p:nvPr/>
        </p:nvSpPr>
        <p:spPr>
          <a:xfrm>
            <a:off x="1987825" y="917378"/>
            <a:ext cx="1510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ECRS Awards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D4D5B6F-9F7D-6345-80AA-B634D9D967DD}"/>
              </a:ext>
            </a:extLst>
          </p:cNvPr>
          <p:cNvSpPr txBox="1"/>
          <p:nvPr/>
        </p:nvSpPr>
        <p:spPr>
          <a:xfrm>
            <a:off x="5715000" y="914400"/>
            <a:ext cx="1510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ECRS Awards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2BAD476-C777-0411-7234-8D4AFC20A134}"/>
              </a:ext>
            </a:extLst>
          </p:cNvPr>
          <p:cNvCxnSpPr>
            <a:cxnSpLocks/>
          </p:cNvCxnSpPr>
          <p:nvPr/>
        </p:nvCxnSpPr>
        <p:spPr>
          <a:xfrm>
            <a:off x="4648200" y="828659"/>
            <a:ext cx="0" cy="2447941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678D6CF-6DBA-49EB-1AF4-64192440719E}"/>
              </a:ext>
            </a:extLst>
          </p:cNvPr>
          <p:cNvSpPr txBox="1"/>
          <p:nvPr/>
        </p:nvSpPr>
        <p:spPr>
          <a:xfrm>
            <a:off x="910570" y="3439047"/>
            <a:ext cx="36614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4"/>
                </a:solidFill>
              </a:rPr>
              <a:t>Proxy Offer Floor = ASDC Derived</a:t>
            </a:r>
            <a:endParaRPr lang="en-US" sz="1600" i="1" dirty="0">
              <a:solidFill>
                <a:schemeClr val="accent4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EC7D19-9007-9A97-D2F9-0B1A909825ED}"/>
              </a:ext>
            </a:extLst>
          </p:cNvPr>
          <p:cNvSpPr txBox="1"/>
          <p:nvPr/>
        </p:nvSpPr>
        <p:spPr>
          <a:xfrm>
            <a:off x="1987824" y="3670624"/>
            <a:ext cx="15107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RTC ECRS Awards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01B902E-01A5-F2AA-4CF8-1F20F06732AC}"/>
              </a:ext>
            </a:extLst>
          </p:cNvPr>
          <p:cNvCxnSpPr>
            <a:cxnSpLocks/>
          </p:cNvCxnSpPr>
          <p:nvPr/>
        </p:nvCxnSpPr>
        <p:spPr>
          <a:xfrm flipH="1">
            <a:off x="970418" y="3428999"/>
            <a:ext cx="3601582" cy="10048"/>
          </a:xfrm>
          <a:prstGeom prst="line">
            <a:avLst/>
          </a:prstGeom>
          <a:ln w="25400">
            <a:solidFill>
              <a:schemeClr val="tx2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29D694BE-48D8-FB43-2B06-372C92DB8C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9841" y="1174960"/>
            <a:ext cx="2984958" cy="223489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26F8B16-BB5E-EA16-7678-43D225BC52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194377"/>
            <a:ext cx="454557" cy="200304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2DC8DDA-66AB-3484-F620-338F1D17D2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000" y="1146179"/>
            <a:ext cx="2908761" cy="219672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72EA29F-DA26-F30E-0AB8-69D6F2EE6E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6880" y="3886200"/>
            <a:ext cx="2881720" cy="220807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51F64D1-F0F3-0E7A-FA0C-6B638FC74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291" y="3950013"/>
            <a:ext cx="454557" cy="2003046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A1C0472A-AB4E-8FF6-B15D-9EE0FFDFF330}"/>
              </a:ext>
            </a:extLst>
          </p:cNvPr>
          <p:cNvSpPr txBox="1"/>
          <p:nvPr/>
        </p:nvSpPr>
        <p:spPr>
          <a:xfrm>
            <a:off x="1885273" y="1033375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2,117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1C9326BD-9E9B-4156-E48F-5A5B243E195B}"/>
              </a:ext>
            </a:extLst>
          </p:cNvPr>
          <p:cNvCxnSpPr/>
          <p:nvPr/>
        </p:nvCxnSpPr>
        <p:spPr>
          <a:xfrm flipH="1">
            <a:off x="2664441" y="1295683"/>
            <a:ext cx="64754" cy="199248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099305F5-F7F4-2305-8865-ABACBF6D5E52}"/>
              </a:ext>
            </a:extLst>
          </p:cNvPr>
          <p:cNvSpPr txBox="1"/>
          <p:nvPr/>
        </p:nvSpPr>
        <p:spPr>
          <a:xfrm>
            <a:off x="4730061" y="1095783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2,519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715F3C0-9A2A-AF03-EB81-D0CAB10037F6}"/>
              </a:ext>
            </a:extLst>
          </p:cNvPr>
          <p:cNvCxnSpPr>
            <a:cxnSpLocks/>
          </p:cNvCxnSpPr>
          <p:nvPr/>
        </p:nvCxnSpPr>
        <p:spPr>
          <a:xfrm>
            <a:off x="6160754" y="1255015"/>
            <a:ext cx="271566" cy="15561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650C638-F080-D54B-37F4-A8DFD9D06374}"/>
              </a:ext>
            </a:extLst>
          </p:cNvPr>
          <p:cNvSpPr txBox="1"/>
          <p:nvPr/>
        </p:nvSpPr>
        <p:spPr>
          <a:xfrm>
            <a:off x="901960" y="3807351"/>
            <a:ext cx="18402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accent6"/>
                </a:solidFill>
              </a:rPr>
              <a:t>2,519 MW</a:t>
            </a:r>
            <a:endParaRPr lang="en-US" i="1" dirty="0">
              <a:solidFill>
                <a:schemeClr val="accent6"/>
              </a:solidFill>
            </a:endParaRP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3132CA00-D128-FDD1-91DF-928177C71FBA}"/>
              </a:ext>
            </a:extLst>
          </p:cNvPr>
          <p:cNvCxnSpPr>
            <a:cxnSpLocks/>
          </p:cNvCxnSpPr>
          <p:nvPr/>
        </p:nvCxnSpPr>
        <p:spPr>
          <a:xfrm>
            <a:off x="2332653" y="3966583"/>
            <a:ext cx="271566" cy="15561"/>
          </a:xfrm>
          <a:prstGeom prst="straightConnector1">
            <a:avLst/>
          </a:prstGeom>
          <a:ln w="2540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Picture 36">
            <a:extLst>
              <a:ext uri="{FF2B5EF4-FFF2-40B4-BE49-F238E27FC236}">
                <a16:creationId xmlns:a16="http://schemas.microsoft.com/office/drawing/2014/main" id="{3E2D9A41-5549-A206-B7F7-F98C64AFEDE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t="21541"/>
          <a:stretch/>
        </p:blipFill>
        <p:spPr>
          <a:xfrm>
            <a:off x="4648200" y="3462384"/>
            <a:ext cx="3932891" cy="292636"/>
          </a:xfrm>
          <a:prstGeom prst="rect">
            <a:avLst/>
          </a:prstGeom>
        </p:spPr>
      </p:pic>
      <p:sp>
        <p:nvSpPr>
          <p:cNvPr id="10" name="Content Placeholder 19">
            <a:extLst>
              <a:ext uri="{FF2B5EF4-FFF2-40B4-BE49-F238E27FC236}">
                <a16:creationId xmlns:a16="http://schemas.microsoft.com/office/drawing/2014/main" id="{74F68231-2FA3-A0CF-1756-D3B24D0D65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238" y="3797565"/>
            <a:ext cx="4240161" cy="2159259"/>
          </a:xfr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sz="1600" dirty="0">
                <a:solidFill>
                  <a:schemeClr val="bg1"/>
                </a:solidFill>
              </a:rPr>
              <a:t>For the new approach, awards largely in alignment with the Ancillary Service Plan during non-scarcity hours.</a:t>
            </a:r>
          </a:p>
          <a:p>
            <a:pPr lvl="1"/>
            <a:r>
              <a:rPr lang="en-US" sz="1400" dirty="0">
                <a:solidFill>
                  <a:schemeClr val="bg1"/>
                </a:solidFill>
              </a:rPr>
              <a:t>Total awards very similar to results for the $0/MW per hour floor approach</a:t>
            </a:r>
          </a:p>
          <a:p>
            <a:r>
              <a:rPr lang="en-US" sz="1600" dirty="0">
                <a:solidFill>
                  <a:schemeClr val="bg1"/>
                </a:solidFill>
              </a:rPr>
              <a:t>Again, unwarranted scarcity avoided with the new approach. </a:t>
            </a:r>
          </a:p>
        </p:txBody>
      </p:sp>
    </p:spTree>
    <p:extLst>
      <p:ext uri="{BB962C8B-B14F-4D97-AF65-F5344CB8AC3E}">
        <p14:creationId xmlns:p14="http://schemas.microsoft.com/office/powerpoint/2010/main" val="165412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213EE-05BA-E074-7C0C-9D8B1D92A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27918"/>
          </a:xfrm>
        </p:spPr>
        <p:txBody>
          <a:bodyPr/>
          <a:lstStyle/>
          <a:p>
            <a:r>
              <a:rPr lang="en-US" dirty="0"/>
              <a:t>ASDCs with a “Ramp-In” for All Ancillary Service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5057F-55C9-54F2-F34B-A945C0435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42767"/>
            <a:ext cx="8534400" cy="4548433"/>
          </a:xfrm>
        </p:spPr>
        <p:txBody>
          <a:bodyPr/>
          <a:lstStyle/>
          <a:p>
            <a:r>
              <a:rPr lang="en-US" sz="2000" dirty="0"/>
              <a:t>The updated recommendation is to leverage ASDCs for proxy Ancillary Services Offer floors.</a:t>
            </a:r>
          </a:p>
          <a:p>
            <a:pPr lvl="1"/>
            <a:r>
              <a:rPr lang="en-US" sz="1600" dirty="0"/>
              <a:t>This recommendation strikes a balance between minimizing unwarranted Ancillary </a:t>
            </a:r>
            <a:r>
              <a:rPr lang="en-US" sz="1600"/>
              <a:t>Service shortages </a:t>
            </a:r>
            <a:r>
              <a:rPr lang="en-US" sz="1600" dirty="0"/>
              <a:t>and mitigating the concern of proxy offers undercutting QSE-submitted offers.</a:t>
            </a:r>
          </a:p>
          <a:p>
            <a:pPr marL="0" indent="0">
              <a:buNone/>
            </a:pPr>
            <a:endParaRPr lang="en-US" sz="1000" dirty="0"/>
          </a:p>
          <a:p>
            <a:r>
              <a:rPr lang="en-US" sz="2000" dirty="0"/>
              <a:t>While this new approach has merit, the specifics may be impacted by having ASDCs where there is also a “ramp-in” for Reg-Up, Reg-Down, RRS, and ECRS.</a:t>
            </a:r>
          </a:p>
          <a:p>
            <a:pPr lvl="1"/>
            <a:r>
              <a:rPr lang="en-US" sz="1600" dirty="0"/>
              <a:t>For example, consider the case where the ASDC ramps to zero at a quantity equal the Ancillary Service Plan.  The new approach would take us back to a condition where the proxy Ancillary Service Offer floor is $0/MW per hour.</a:t>
            </a:r>
          </a:p>
          <a:p>
            <a:endParaRPr lang="en-US" sz="1000" dirty="0"/>
          </a:p>
          <a:p>
            <a:r>
              <a:rPr lang="en-US" sz="2000" dirty="0"/>
              <a:t>If there is agreement on using the ASDCs to derive floors, then we’ll need to finalize the details for the proxy Ancillary Service Offer floors after any on-going ASDC discussion is further along.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99BC97-5E8A-6B45-F3EF-1BB0F5FE38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4288882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pages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63D459-1C05-483F-85D1-C9E478EC32CC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c34af464-7aa1-4edd-9be4-83dffc1cb92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A6DCC4-601B-4ED5-9065-ADE652E943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8833</TotalTime>
  <Words>1057</Words>
  <Application>Microsoft Office PowerPoint</Application>
  <PresentationFormat>On-screen Show (4:3)</PresentationFormat>
  <Paragraphs>119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Inside pages</vt:lpstr>
      <vt:lpstr>PowerPoint Presentation</vt:lpstr>
      <vt:lpstr>Recap of the October Presentation and Discussion</vt:lpstr>
      <vt:lpstr>New Idea Being Evaluated (“ASDC Derived”)</vt:lpstr>
      <vt:lpstr>Illustration of the Third Approach</vt:lpstr>
      <vt:lpstr>Previously Shared Illustration (Prices): June 20, 2023</vt:lpstr>
      <vt:lpstr>Illustration for New Approach (Prices): June 20, 2023</vt:lpstr>
      <vt:lpstr>Previously Shared Illustration (Awards): June 20, 2023</vt:lpstr>
      <vt:lpstr>Previously Shared Illustration (Awards): June 20, 2023</vt:lpstr>
      <vt:lpstr>ASDCs with a “Ramp-In” for All Ancillary Service Products</vt:lpstr>
      <vt:lpstr>Questions, Additional Discussion, and 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Maggio, Dave</cp:lastModifiedBy>
  <cp:revision>269</cp:revision>
  <cp:lastPrinted>2016-01-21T20:53:15Z</cp:lastPrinted>
  <dcterms:created xsi:type="dcterms:W3CDTF">2016-01-21T15:20:31Z</dcterms:created>
  <dcterms:modified xsi:type="dcterms:W3CDTF">2024-11-08T18:06:19Z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2024-09-23T18:43:39Z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53a774b4-a624-4b7a-9ca4-dbbe509a229f</vt:lpwstr>
  </property>
  <property fmtid="{D5CDD505-2E9C-101B-9397-08002B2CF9AE}" pid="9" name="MSIP_Label_7084cbda-52b8-46fb-a7b7-cb5bd465ed85_ContentBits">
    <vt:lpwstr>0</vt:lpwstr>
  </property>
</Properties>
</file>