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5"/>
  </p:notesMasterIdLst>
  <p:handoutMasterIdLst>
    <p:handoutMasterId r:id="rId16"/>
  </p:handoutMasterIdLst>
  <p:sldIdLst>
    <p:sldId id="542" r:id="rId6"/>
    <p:sldId id="563" r:id="rId7"/>
    <p:sldId id="573" r:id="rId8"/>
    <p:sldId id="580" r:id="rId9"/>
    <p:sldId id="561" r:id="rId10"/>
    <p:sldId id="574" r:id="rId11"/>
    <p:sldId id="575" r:id="rId12"/>
    <p:sldId id="566" r:id="rId13"/>
    <p:sldId id="58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puctDirectives/rtCoOptimization" TargetMode="External"/><Relationship Id="rId2" Type="http://schemas.openxmlformats.org/officeDocument/2006/relationships/hyperlink" Target="https://www.ercot.com/files/docs/2020/04/01/RTC_Key_Principle_Quick_Reference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mktrules/keypriorities/be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November 13,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Program update: RTC+B Program Update from Board T&amp;S (no change)</a:t>
            </a:r>
          </a:p>
          <a:p>
            <a:pPr>
              <a:buFontTx/>
              <a:buChar char="-"/>
            </a:pPr>
            <a:r>
              <a:rPr lang="en-US" sz="1800" dirty="0"/>
              <a:t>Reminder of RTCBTF Review Cycle </a:t>
            </a:r>
          </a:p>
          <a:p>
            <a:pPr>
              <a:buFontTx/>
              <a:buChar char="-"/>
            </a:pPr>
            <a:r>
              <a:rPr lang="en-US" sz="1800" dirty="0"/>
              <a:t>Reminder of Scope of RTC+B Program (no change)</a:t>
            </a:r>
          </a:p>
          <a:p>
            <a:pPr>
              <a:buFontTx/>
              <a:buChar char="-"/>
            </a:pPr>
            <a:r>
              <a:rPr lang="en-US" sz="1800" dirty="0"/>
              <a:t>Current Issues for RTCBTF Review </a:t>
            </a:r>
          </a:p>
          <a:p>
            <a:pPr>
              <a:buFontTx/>
              <a:buChar char="-"/>
            </a:pPr>
            <a:r>
              <a:rPr lang="en-US" sz="1800" dirty="0"/>
              <a:t>Proceed with rest of RTCBTF Agenda</a:t>
            </a:r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85195"/>
          </a:xfrm>
        </p:spPr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October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EEC0C6-8D6F-09B0-BBB2-318F69EFB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7608"/>
            <a:ext cx="9051645" cy="506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8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381000" y="1314480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7875447" y="1367135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6809469" y="1203066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4664440" y="1383656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610995" y="1383656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381001" y="3041498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2619727" y="3041498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4676104" y="3041498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375015" y="4109788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4662328" y="5034689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6807486" y="3038257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328698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396692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474490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552075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4621525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5676822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6743700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7810500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608882" y="4108034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395202" y="2212980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399551" y="136713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590800" y="136713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6754664" y="1182469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4648200" y="136713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7810500" y="136713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375015" y="5243511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r>
              <a:rPr lang="en-US" sz="1800" dirty="0"/>
              <a:t>Reminder of RTC+B Program Scope</a:t>
            </a:r>
          </a:p>
          <a:p>
            <a:pPr lvl="1"/>
            <a:r>
              <a:rPr lang="en-US" sz="1400" dirty="0"/>
              <a:t>RTC Key Principles were approved to lay foundation of NPRR1007-1013</a:t>
            </a:r>
          </a:p>
          <a:p>
            <a:pPr lvl="2"/>
            <a:r>
              <a:rPr lang="en-US" sz="1000" dirty="0"/>
              <a:t>Consolidated Key Principles: </a:t>
            </a:r>
            <a:r>
              <a:rPr lang="en-US" sz="1000" dirty="0">
                <a:hlinkClick r:id="rId2"/>
              </a:rPr>
              <a:t>https://www.ercot.com/files/docs/2020/04/01/RTC_Key_Principle_Quick_Reference.docx</a:t>
            </a:r>
            <a:endParaRPr lang="en-US" sz="1000" dirty="0"/>
          </a:p>
          <a:p>
            <a:pPr lvl="2"/>
            <a:r>
              <a:rPr lang="en-US" sz="1000" dirty="0"/>
              <a:t>Library of Key Principles: </a:t>
            </a:r>
            <a:r>
              <a:rPr lang="en-US" sz="1000" dirty="0">
                <a:hlinkClick r:id="rId3"/>
              </a:rPr>
              <a:t>https://www.ercot.com/mktrules/puctDirectives/rtCoOptimization</a:t>
            </a:r>
            <a:r>
              <a:rPr lang="en-US" sz="1000" dirty="0"/>
              <a:t> </a:t>
            </a:r>
          </a:p>
          <a:p>
            <a:pPr lvl="1"/>
            <a:r>
              <a:rPr lang="en-US" sz="1400" dirty="0"/>
              <a:t>Battery Key Topic Concepts approved to lay foundation of NPRR1014</a:t>
            </a:r>
          </a:p>
          <a:p>
            <a:pPr lvl="2"/>
            <a:r>
              <a:rPr lang="en-US" sz="1000" dirty="0">
                <a:hlinkClick r:id="rId4"/>
              </a:rPr>
              <a:t>https://www.ercot.com/mktrules/keypriorities/bes</a:t>
            </a:r>
            <a:endParaRPr lang="en-US" sz="1000" dirty="0"/>
          </a:p>
          <a:p>
            <a:pPr lvl="1"/>
            <a:r>
              <a:rPr lang="en-US" sz="1400" dirty="0"/>
              <a:t>RTC State-of-Charge accounting in NPRR1204</a:t>
            </a:r>
          </a:p>
          <a:p>
            <a:r>
              <a:rPr lang="en-US" sz="1800" dirty="0"/>
              <a:t>Objective is to present concepts or issues that need to be resolved for an effective implementation.</a:t>
            </a:r>
          </a:p>
          <a:p>
            <a:pPr lvl="1"/>
            <a:r>
              <a:rPr lang="en-US" sz="1400" dirty="0"/>
              <a:t>Coordinating timelines for interface requirements and testing, </a:t>
            </a:r>
          </a:p>
          <a:p>
            <a:pPr lvl="1"/>
            <a:r>
              <a:rPr lang="en-US" sz="1400" dirty="0"/>
              <a:t>Providing the forum for any analysis or policy decisions (such as parameter values)</a:t>
            </a:r>
          </a:p>
          <a:p>
            <a:pPr lvl="1"/>
            <a:r>
              <a:rPr lang="en-US" sz="1400" dirty="0"/>
              <a:t>Coordinating market readiness and cutover activities,</a:t>
            </a:r>
          </a:p>
          <a:p>
            <a:pPr lvl="1"/>
            <a:r>
              <a:rPr lang="en-US" sz="1400" dirty="0"/>
              <a:t>Review draft Revision Requests or other artifacts necessary to successfully implement the program within the identified timeframes, and discussing other details as needed.</a:t>
            </a:r>
          </a:p>
          <a:p>
            <a:r>
              <a:rPr lang="en-US" sz="1800" dirty="0"/>
              <a:t>Lessons learned from RTCTF to avoid being delayed in decisions:</a:t>
            </a:r>
          </a:p>
          <a:p>
            <a:pPr lvl="1"/>
            <a:r>
              <a:rPr lang="en-US" sz="1400" dirty="0"/>
              <a:t>Meeting #1: Initial concept presented by ERCOT staff</a:t>
            </a:r>
          </a:p>
          <a:p>
            <a:pPr lvl="1"/>
            <a:r>
              <a:rPr lang="en-US" sz="1400" dirty="0"/>
              <a:t>Meeting #2: Comments and alternatives presented by MPs</a:t>
            </a:r>
          </a:p>
          <a:p>
            <a:pPr lvl="1"/>
            <a:r>
              <a:rPr lang="en-US" sz="1400" dirty="0"/>
              <a:t>Meeting #3: RTCTF consensus achieved or escalated to TAC for a vote to decide the matter.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Meetings and Review Cycles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763000" cy="570951"/>
          </a:xfrm>
        </p:spPr>
        <p:txBody>
          <a:bodyPr/>
          <a:lstStyle/>
          <a:p>
            <a:r>
              <a:rPr lang="en-US" dirty="0"/>
              <a:t>Reminder of Details Scope of RTC+B Program </a:t>
            </a:r>
            <a:br>
              <a:rPr lang="en-US" dirty="0"/>
            </a:br>
            <a:r>
              <a:rPr lang="en-US" sz="1800" dirty="0"/>
              <a:t>(Excel version posted with meeting)</a:t>
            </a:r>
            <a:endParaRPr lang="en-US" sz="1800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E902AA-59F9-9F43-F0BF-E61E51306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066800"/>
            <a:ext cx="6248400" cy="495603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08599F2-3725-C6E3-9755-6AA33BD942C5}"/>
              </a:ext>
            </a:extLst>
          </p:cNvPr>
          <p:cNvSpPr/>
          <p:nvPr/>
        </p:nvSpPr>
        <p:spPr>
          <a:xfrm rot="20320578">
            <a:off x="1509102" y="2046850"/>
            <a:ext cx="53014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 change from </a:t>
            </a:r>
          </a:p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last month</a:t>
            </a:r>
          </a:p>
        </p:txBody>
      </p:sp>
    </p:spTree>
    <p:extLst>
      <p:ext uri="{BB962C8B-B14F-4D97-AF65-F5344CB8AC3E}">
        <p14:creationId xmlns:p14="http://schemas.microsoft.com/office/powerpoint/2010/main" val="292830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76849"/>
            <a:ext cx="8534400" cy="1104351"/>
          </a:xfrm>
        </p:spPr>
        <p:txBody>
          <a:bodyPr/>
          <a:lstStyle/>
          <a:p>
            <a:r>
              <a:rPr lang="en-US" sz="1800" dirty="0"/>
              <a:t>Update that Policy issues to be Protocol/Board/PUCT approval</a:t>
            </a:r>
          </a:p>
          <a:p>
            <a:r>
              <a:rPr lang="en-US" sz="1800" dirty="0"/>
              <a:t>More details provided for Market Readiness progression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F1C9832-33EA-E5E9-8DEC-A0FEE9E306D1}"/>
              </a:ext>
            </a:extLst>
          </p:cNvPr>
          <p:cNvSpPr/>
          <p:nvPr/>
        </p:nvSpPr>
        <p:spPr>
          <a:xfrm>
            <a:off x="5638800" y="1600200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0596F8-06C9-3CCC-E879-CFBB1F0E6D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1200"/>
            <a:ext cx="9144000" cy="412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710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Proceed with rest of meeting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762000"/>
            <a:ext cx="8534400" cy="53340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100" dirty="0"/>
              <a:t>3.	</a:t>
            </a:r>
            <a:r>
              <a:rPr lang="en-US" sz="1100" b="1" u="sng" dirty="0"/>
              <a:t>Scaling Factors for Ramp sharing     </a:t>
            </a:r>
          </a:p>
          <a:p>
            <a:pPr lvl="2">
              <a:buFontTx/>
              <a:buChar char="-"/>
            </a:pPr>
            <a:r>
              <a:rPr lang="en-US" sz="1100" dirty="0"/>
              <a:t>Second round review </a:t>
            </a:r>
          </a:p>
          <a:p>
            <a:pPr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100" dirty="0"/>
              <a:t>4.	</a:t>
            </a:r>
            <a:r>
              <a:rPr lang="en-US" sz="1100" b="1" u="sng" dirty="0"/>
              <a:t>Market Readiness Update                                          </a:t>
            </a:r>
          </a:p>
          <a:p>
            <a:pPr lvl="2">
              <a:buFontTx/>
              <a:buChar char="-"/>
            </a:pPr>
            <a:r>
              <a:rPr lang="en-US" sz="1050" dirty="0"/>
              <a:t>Technical Update – Digital Certificate Plan</a:t>
            </a:r>
          </a:p>
          <a:p>
            <a:pPr lvl="2">
              <a:buFontTx/>
              <a:buChar char="-"/>
            </a:pPr>
            <a:r>
              <a:rPr lang="en-US" sz="1100" dirty="0"/>
              <a:t>Training Update – Review Initial Video Postings</a:t>
            </a:r>
          </a:p>
          <a:p>
            <a:pPr lvl="2"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100" dirty="0"/>
              <a:t>5.	</a:t>
            </a:r>
            <a:r>
              <a:rPr lang="en-US" sz="1100" b="1" u="sng" dirty="0"/>
              <a:t>Discussion of NPRR(s) for RTC+B Parameters</a:t>
            </a:r>
          </a:p>
          <a:p>
            <a:pPr lvl="2">
              <a:buFontTx/>
              <a:buChar char="-"/>
            </a:pPr>
            <a:r>
              <a:rPr lang="en-US" sz="1050" dirty="0"/>
              <a:t>Outline issues to be codified in protocols</a:t>
            </a:r>
          </a:p>
          <a:p>
            <a:pPr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100" dirty="0"/>
              <a:t>6.	</a:t>
            </a:r>
            <a:r>
              <a:rPr lang="en-US" sz="1100" b="1" u="sng" dirty="0"/>
              <a:t>Review of Parameters for AS Proxy Offer Curves   </a:t>
            </a:r>
          </a:p>
          <a:p>
            <a:pPr lvl="2">
              <a:buFontTx/>
              <a:buChar char="-"/>
            </a:pPr>
            <a:r>
              <a:rPr lang="en-US" sz="1100" dirty="0"/>
              <a:t>Third round review</a:t>
            </a:r>
          </a:p>
          <a:p>
            <a:pPr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100" dirty="0"/>
              <a:t>7.	</a:t>
            </a:r>
            <a:r>
              <a:rPr lang="en-US" sz="1100" b="1" u="sng" dirty="0"/>
              <a:t>Discussion of AS Demand Curves  </a:t>
            </a:r>
          </a:p>
          <a:p>
            <a:pPr lvl="2">
              <a:buFontTx/>
              <a:buChar char="-"/>
            </a:pPr>
            <a:r>
              <a:rPr lang="en-US" sz="1050" dirty="0"/>
              <a:t>IMM Discussion</a:t>
            </a:r>
          </a:p>
          <a:p>
            <a:pPr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100" dirty="0"/>
              <a:t>8.	</a:t>
            </a:r>
            <a:r>
              <a:rPr lang="en-US" sz="1100" b="1" u="sng" dirty="0"/>
              <a:t>RTC Simulator update                                                 </a:t>
            </a:r>
          </a:p>
          <a:p>
            <a:pPr lvl="2">
              <a:buFontTx/>
              <a:buChar char="-"/>
            </a:pPr>
            <a:r>
              <a:rPr lang="en-US" sz="1050" dirty="0"/>
              <a:t>ERCOT Update based on Feedback from prior RTCBTF Meeting</a:t>
            </a:r>
          </a:p>
          <a:p>
            <a:pPr lvl="2">
              <a:buFontTx/>
              <a:buChar char="-"/>
            </a:pPr>
            <a:r>
              <a:rPr lang="en-US" sz="1050" dirty="0"/>
              <a:t>ERCOT Review of Operating Day Evaluations</a:t>
            </a:r>
          </a:p>
          <a:p>
            <a:pPr marL="914400" lvl="2" indent="0">
              <a:buNone/>
            </a:pPr>
            <a:endParaRPr lang="en-US" sz="1100" dirty="0"/>
          </a:p>
          <a:p>
            <a:pPr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200" b="1" dirty="0"/>
              <a:t>2025 RTCBTF meeting dates on calendar </a:t>
            </a:r>
          </a:p>
          <a:p>
            <a:pPr>
              <a:buFontTx/>
              <a:buChar char="-"/>
            </a:pPr>
            <a:r>
              <a:rPr lang="en-US" sz="1200" b="1" dirty="0"/>
              <a:t>RTCBTF meeting will start to include technical details RTC+B that were previously in “Technical Workshops” </a:t>
            </a:r>
          </a:p>
          <a:p>
            <a:pPr>
              <a:buFontTx/>
              <a:buChar char="-"/>
            </a:pPr>
            <a:r>
              <a:rPr lang="en-US" sz="1200" b="1" dirty="0"/>
              <a:t>At end of meeting, discuss planned and potential topics for December 11</a:t>
            </a:r>
            <a:r>
              <a:rPr lang="en-US" sz="1200" b="1" baseline="30000" dirty="0"/>
              <a:t>th</a:t>
            </a:r>
            <a:r>
              <a:rPr lang="en-US" sz="1200" b="1" dirty="0"/>
              <a:t> RTCBTF meeting.</a:t>
            </a:r>
          </a:p>
        </p:txBody>
      </p:sp>
    </p:spTree>
    <p:extLst>
      <p:ext uri="{BB962C8B-B14F-4D97-AF65-F5344CB8AC3E}">
        <p14:creationId xmlns:p14="http://schemas.microsoft.com/office/powerpoint/2010/main" val="2506492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December </a:t>
            </a:r>
            <a:r>
              <a:rPr lang="en-US"/>
              <a:t>11</a:t>
            </a:r>
            <a:r>
              <a:rPr lang="en-US" baseline="30000"/>
              <a:t>th</a:t>
            </a:r>
            <a:r>
              <a:rPr lang="en-US"/>
              <a:t> RTCBTF Meeting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F1C9832-33EA-E5E9-8DEC-A0FEE9E306D1}"/>
              </a:ext>
            </a:extLst>
          </p:cNvPr>
          <p:cNvSpPr/>
          <p:nvPr/>
        </p:nvSpPr>
        <p:spPr>
          <a:xfrm>
            <a:off x="5943600" y="518167"/>
            <a:ext cx="457200" cy="6858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2E77D6-9F4D-70DD-4BDD-D5F30A7B48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8983"/>
            <a:ext cx="9144000" cy="412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35964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22907</TotalTime>
  <Words>682</Words>
  <Application>Microsoft Office PowerPoint</Application>
  <PresentationFormat>On-screen Show (4:3)</PresentationFormat>
  <Paragraphs>108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Cover Slide</vt:lpstr>
      <vt:lpstr>Horizontal Theme</vt:lpstr>
      <vt:lpstr>PowerPoint Presentation</vt:lpstr>
      <vt:lpstr>Outline</vt:lpstr>
      <vt:lpstr>RTC+B Program Update  (excerpt from October Board T&amp;S RTC Update)</vt:lpstr>
      <vt:lpstr>PowerPoint Presentation</vt:lpstr>
      <vt:lpstr>Plans for Meetings and Review Cycles</vt:lpstr>
      <vt:lpstr>Reminder of Details Scope of RTC+B Program  (Excel version posted with meeting)</vt:lpstr>
      <vt:lpstr>RTCBTF Issues List</vt:lpstr>
      <vt:lpstr>Proceed with rest of meeting</vt:lpstr>
      <vt:lpstr>December 11th RTCBTF Meeting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605</cp:revision>
  <cp:lastPrinted>2017-10-10T21:31:05Z</cp:lastPrinted>
  <dcterms:created xsi:type="dcterms:W3CDTF">2016-01-21T15:20:31Z</dcterms:created>
  <dcterms:modified xsi:type="dcterms:W3CDTF">2024-11-08T18:27:03Z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