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67" r:id="rId7"/>
    <p:sldId id="268" r:id="rId8"/>
    <p:sldId id="269" r:id="rId9"/>
    <p:sldId id="270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0693" autoAdjust="0"/>
  </p:normalViewPr>
  <p:slideViewPr>
    <p:cSldViewPr showGuides="1">
      <p:cViewPr varScale="1">
        <p:scale>
          <a:sx n="98" d="100"/>
          <a:sy n="98" d="100"/>
        </p:scale>
        <p:origin x="955" y="6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4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711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when AS insufficiency occurs in DAM, two notices are sent. One is automated and one </a:t>
            </a:r>
            <a:r>
              <a:rPr lang="en-US"/>
              <a:t>is manual.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031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when AS insufficiency occurs in DAM, two notices are sent. One is automated and one </a:t>
            </a:r>
            <a:r>
              <a:rPr lang="en-US"/>
              <a:t>is manual.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92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813447"/>
            <a:ext cx="5029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Day-Ahead Market Communications Update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November 11, 2024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Curry Holden</a:t>
            </a:r>
          </a:p>
          <a:p>
            <a:r>
              <a:rPr lang="en-US" dirty="0">
                <a:solidFill>
                  <a:schemeClr val="tx2"/>
                </a:solidFill>
              </a:rPr>
              <a:t>Day-Ahead Market Supervisor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Background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3CEFDBD-4396-FFEA-A961-90A338FB0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During the October 22, 2023 there was an extended market submission incident (due to technical issues) that impacted the DAM timeline for ~6 hours on a weekend.</a:t>
            </a:r>
          </a:p>
          <a:p>
            <a:endParaRPr lang="en-US" sz="2200" dirty="0"/>
          </a:p>
          <a:p>
            <a:r>
              <a:rPr lang="en-US" sz="2200" dirty="0"/>
              <a:t>Although DAM control room followed the usual DAM delay procedures and communications, it was evident there were opportunities for considering lessons learned and potential improvements.</a:t>
            </a:r>
          </a:p>
          <a:p>
            <a:endParaRPr lang="en-US" sz="2200" dirty="0"/>
          </a:p>
          <a:p>
            <a:r>
              <a:rPr lang="en-US" sz="2200" u="sng" dirty="0"/>
              <a:t>Our goal after internal and external discussion</a:t>
            </a:r>
            <a:r>
              <a:rPr lang="en-US" sz="2200" dirty="0"/>
              <a:t>: proactively communicate relevant information and desired actions to the market during extended events.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Improvement Item #1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3CEFDBD-4396-FFEA-A961-90A338FB0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Implement hourly notices during events. </a:t>
            </a:r>
          </a:p>
          <a:p>
            <a:pPr lvl="1"/>
            <a:r>
              <a:rPr lang="en-US" sz="2000" dirty="0"/>
              <a:t>These notices will be sent as soon as an incident is discovered and will continue to be sent, at least hourly, until resolution. </a:t>
            </a:r>
          </a:p>
          <a:p>
            <a:pPr lvl="1"/>
            <a:r>
              <a:rPr lang="en-US" sz="2000" dirty="0"/>
              <a:t>Hereafter called “DAM Status Update” notice.</a:t>
            </a:r>
          </a:p>
          <a:p>
            <a:pPr lvl="1"/>
            <a:r>
              <a:rPr lang="en-US" sz="2000" dirty="0"/>
              <a:t>This notice type is intended to help MPs maintain an awareness of current DAM conditions and any required actions. </a:t>
            </a:r>
          </a:p>
          <a:p>
            <a:endParaRPr lang="en-US" sz="2200" dirty="0"/>
          </a:p>
          <a:p>
            <a:r>
              <a:rPr lang="en-US" sz="2200" dirty="0"/>
              <a:t>DAM Desk Operating Procedures will soon be updated to formalize our commitment to regular updates during major disruptions.  </a:t>
            </a:r>
          </a:p>
          <a:p>
            <a:endParaRPr lang="en-US" sz="2400" dirty="0"/>
          </a:p>
          <a:p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53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E8294-3C52-FDC2-F7FE-0997800FF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Improvement Item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4EA6E-6D46-7D72-3EDB-31142AF96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Implement standardized keywords for certain notice types</a:t>
            </a:r>
          </a:p>
          <a:p>
            <a:pPr lvl="1"/>
            <a:r>
              <a:rPr lang="en-US" sz="2000" dirty="0"/>
              <a:t>The DAM Team will begin using “DAM Notice:” at the beginning of certain notifications to help MPs identify and prioritize these updates. </a:t>
            </a:r>
          </a:p>
          <a:p>
            <a:pPr lvl="1"/>
            <a:r>
              <a:rPr lang="en-US" sz="2000" dirty="0"/>
              <a:t>Allows MPs to configure systems to “listen” for this key phrase ensuring critical messages are prioritized.</a:t>
            </a:r>
          </a:p>
          <a:p>
            <a:pPr lvl="1"/>
            <a:r>
              <a:rPr lang="en-US" sz="2000" dirty="0"/>
              <a:t>DAM Status Update, DAM Close Postponement, AS Insufficiency, DAM Solution Postponement, and DAM Abort notice templates will be updated to include this wording.</a:t>
            </a:r>
          </a:p>
          <a:p>
            <a:endParaRPr lang="en-US" sz="22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BCA20-104C-3ADE-0D51-815826B9EE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533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E8294-3C52-FDC2-F7FE-0997800FF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4EA6E-6D46-7D72-3EDB-31142AF96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ERCOT wants to provide transparency to these changes</a:t>
            </a:r>
          </a:p>
          <a:p>
            <a:endParaRPr lang="en-US" sz="2200" dirty="0"/>
          </a:p>
          <a:p>
            <a:r>
              <a:rPr lang="en-US" sz="2200" dirty="0"/>
              <a:t>These changes only standardize existing communications and do not impact current communications or systems with QSEs.</a:t>
            </a:r>
          </a:p>
          <a:p>
            <a:endParaRPr lang="en-US" sz="2200" dirty="0"/>
          </a:p>
          <a:p>
            <a:r>
              <a:rPr lang="en-US" sz="2200" dirty="0"/>
              <a:t>ERCOT plans to implement these changes by 12/4/24.</a:t>
            </a:r>
            <a:endParaRPr lang="en-US" sz="2200" dirty="0">
              <a:solidFill>
                <a:srgbClr val="FF0000"/>
              </a:solidFill>
            </a:endParaRPr>
          </a:p>
          <a:p>
            <a:endParaRPr lang="en-US" sz="2200" dirty="0">
              <a:solidFill>
                <a:srgbClr val="FF0000"/>
              </a:solidFill>
            </a:endParaRPr>
          </a:p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Any questions or concerns?</a:t>
            </a:r>
          </a:p>
          <a:p>
            <a:endParaRPr lang="en-US" sz="22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BCA20-104C-3ADE-0D51-815826B9EE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59146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3425</TotalTime>
  <Words>359</Words>
  <Application>Microsoft Office PowerPoint</Application>
  <PresentationFormat>On-screen Show (4:3)</PresentationFormat>
  <Paragraphs>49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1_Custom Design</vt:lpstr>
      <vt:lpstr>Office Theme</vt:lpstr>
      <vt:lpstr>PowerPoint Presentation</vt:lpstr>
      <vt:lpstr>Background</vt:lpstr>
      <vt:lpstr>ERCOT Improvement Item #1</vt:lpstr>
      <vt:lpstr>ERCOT Improvement Item #2</vt:lpstr>
      <vt:lpstr>ERCOT Next Steps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Holden, Curry</cp:lastModifiedBy>
  <cp:revision>104</cp:revision>
  <cp:lastPrinted>2016-01-21T20:53:15Z</cp:lastPrinted>
  <dcterms:created xsi:type="dcterms:W3CDTF">2016-01-21T15:20:31Z</dcterms:created>
  <dcterms:modified xsi:type="dcterms:W3CDTF">2024-11-06T20:34:27Z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2024-02-14T17:40:30Z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76bc3c7d-6ee2-4c14-9620-5c6cd72d3214</vt:lpwstr>
  </property>
  <property fmtid="{D5CDD505-2E9C-101B-9397-08002B2CF9AE}" pid="9" name="MSIP_Label_7084cbda-52b8-46fb-a7b7-cb5bd465ed85_ContentBits">
    <vt:lpwstr>0</vt:lpwstr>
  </property>
</Properties>
</file>