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63" r:id="rId4"/>
    <p:sldId id="258" r:id="rId5"/>
    <p:sldId id="259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82" d="100"/>
          <a:sy n="82" d="100"/>
        </p:scale>
        <p:origin x="6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0E521A-0D30-D877-5F2A-5F2B4E001B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A0424E2-9FDD-73D2-E3EB-A3CFF6AEC7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D8257A-1E2C-029E-622A-5A3C13EF64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302B3-29D7-F599-8893-FD7E05B875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8940-5981-1BBA-8075-3C65C04D7F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485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574531-411B-F42F-21B5-79F972289D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118D7E-DC55-F03D-BFC7-E35D4E552F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930F0A-7D56-845F-B590-95364FFD5A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7C4C84-031D-873E-F992-B9924FD36A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5A720D-49D5-B076-911E-444018ECDE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6014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946E0FF-C980-4321-D67D-F003DCBADC3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E760B5-B719-7BD4-8E23-D661528132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950CD2-786A-A959-8A3C-466007A4C7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227B18-9566-A20E-D6FE-6577DCF44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906697-C286-8D72-5D99-134DD4A173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056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A745B4-027F-5423-1DD2-EACA4740FB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7D65C1-E51B-745D-AC97-36290604C6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530D2-DE70-4DDE-C58D-5ABE21C02E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68B485-732B-DFD4-FD47-5D6C995F1A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6CCC64-CCC8-11D6-9744-3FBB1C4152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90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1E540D-A7B2-03B4-CC20-CF468A0B3E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C38A97-0D26-E456-3565-DC57E23B72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51D775-E19D-6CED-3EE2-582FFD00BC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7B90DD-FCE4-0EF9-3DCD-AD9F737BD1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46C18E-3F08-2646-AEBA-63E4DC4E40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473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8367D-ACF4-4098-533E-AC733123FB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C6F0BF-8CEE-5737-2664-562801F0313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C65396-3875-2434-2EAD-C0DCCAA0E8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C1A928-21D0-4E12-07D5-BF547DD5EB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291F1BC-C890-A21E-3486-35AA4CE4A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26702E-A79D-E0B5-A914-EAF37EB93F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88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27DCAA-F634-2804-2BC2-4B4F001DFE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149763-7D83-40FB-1B63-01200480CA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E8A5163-F787-AACE-58A9-CCCEF6375B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8F3CE7C-AEEF-0929-7330-C202CA4623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942B15B-6E64-D0A8-FBC8-DC831183DB1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4A8B435-96CD-05F0-03F5-064128949C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FDEAC4D-899D-01CE-6D56-D3C03BF61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724AA66-02AE-82DE-44D3-CF2C6FD77C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5438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8F5D2F-2CB7-3768-06FA-297BBB61D2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1EA283-FB03-7621-CDC5-40DFAF33C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54E0AE-63CC-8B81-B965-8D1D20EFAD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D1FD495-49FF-A589-B9FD-7A9C853216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4080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0AB5AAB-DF0F-2697-0589-1BB0DD18E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E745B48-9FDF-C33F-73A0-03C2E29976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E0DDD7C-E4D6-5617-5239-BA4382E44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59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0F257F-B754-296E-12D1-82B944E05B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D86A0A-10DC-0AF3-1728-971F004C14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6346FBD-4163-39A7-F871-C6FAE57C9F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451526-CB88-7E2F-5109-446AD8AFF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9CDEE4-FD2D-FFA0-1C54-8704CA2232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5B1454-E705-E7BC-7123-7D8D744E9C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1501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0856EC-B4C7-A07B-5932-01F8F91C1F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E97F57-FCBF-DAB2-11F9-77A5D02D7A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DB879AB-91F6-3D7D-FAC7-6661E5C275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81E602-5942-4BAD-A4A8-2E1A40931F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FCB678-8E7B-17CD-0C5F-DF2A0820D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A20360D-71E8-AB54-A6CF-86C4B4FDAC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4022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06EA4D8-DB83-CCD9-5624-3E5A8D29F3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71CF5C-C096-CB54-B177-B29FF14171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D691C-4FA1-BEE0-38BC-366ADFDBB4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E6B4C17-23DC-463A-97B9-30CBA6CB668E}" type="datetimeFigureOut">
              <a:rPr lang="en-US" smtClean="0"/>
              <a:t>10/31/2024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1CBC08-AEE7-78B2-929F-6500C9F5BE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A59D8-A916-0877-D0CE-54E2F9F8023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297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43CAA20-3569-4189-9E48-239A229A86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112A7FE-D5DC-0CBF-E743-766C5454CE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38200" y="451381"/>
            <a:ext cx="10512552" cy="4066540"/>
          </a:xfrm>
        </p:spPr>
        <p:txBody>
          <a:bodyPr anchor="b">
            <a:normAutofit/>
          </a:bodyPr>
          <a:lstStyle/>
          <a:p>
            <a:pPr algn="l"/>
            <a:r>
              <a:rPr lang="en-US" sz="6600" dirty="0"/>
              <a:t>DWG Report to ROS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F4D1C7-5548-D48E-6D7A-895A7565CA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199" y="4983276"/>
            <a:ext cx="10512552" cy="1126680"/>
          </a:xfrm>
        </p:spPr>
        <p:txBody>
          <a:bodyPr>
            <a:normAutofit/>
          </a:bodyPr>
          <a:lstStyle/>
          <a:p>
            <a:pPr algn="l"/>
            <a:r>
              <a:rPr lang="en-US" dirty="0"/>
              <a:t>Paul Koberlein – DWG Chair</a:t>
            </a:r>
          </a:p>
          <a:p>
            <a:pPr algn="l"/>
            <a:r>
              <a:rPr lang="en-US" dirty="0"/>
              <a:t>November 7th, 2024</a:t>
            </a:r>
          </a:p>
          <a:p>
            <a:pPr algn="l"/>
            <a:endParaRPr lang="en-US" dirty="0"/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A542B6D-E775-4832-91DC-2D20F85781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38200" y="4718595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3429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911D9E1-E4B2-050D-F6B6-CA67328A7D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3A4D7A-8705-048B-88F1-F396AC71BE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DWG </a:t>
            </a:r>
            <a:r>
              <a:rPr lang="en-US" sz="2200" dirty="0" err="1"/>
              <a:t>WebEx</a:t>
            </a:r>
            <a:r>
              <a:rPr lang="en-US" sz="2200" dirty="0"/>
              <a:t> meeting held on 10/22/2024</a:t>
            </a:r>
          </a:p>
          <a:p>
            <a:pPr marL="0" indent="0">
              <a:buNone/>
            </a:pPr>
            <a:endParaRPr lang="en-US" sz="2200" dirty="0"/>
          </a:p>
          <a:p>
            <a:r>
              <a:rPr lang="en-US" sz="2200" dirty="0"/>
              <a:t>Large Load Ride Through Events</a:t>
            </a:r>
          </a:p>
          <a:p>
            <a:pPr lvl="1"/>
            <a:r>
              <a:rPr lang="en-US" sz="1800" dirty="0"/>
              <a:t>ERCOT Presented on Large Load reduction and loss events from 2020-present</a:t>
            </a:r>
          </a:p>
          <a:p>
            <a:pPr lvl="1"/>
            <a:r>
              <a:rPr lang="en-US" sz="1800" dirty="0"/>
              <a:t>Events have happened in multiple areas in the ERCOT footprint</a:t>
            </a:r>
          </a:p>
          <a:p>
            <a:pPr lvl="1"/>
            <a:r>
              <a:rPr lang="en-US" sz="1800" dirty="0"/>
              <a:t>There is a potential risk in the Far West Weather Zone in the event of 345kV faults</a:t>
            </a:r>
          </a:p>
          <a:p>
            <a:endParaRPr lang="en-US" sz="2200" dirty="0"/>
          </a:p>
          <a:p>
            <a:r>
              <a:rPr lang="en-US" sz="2200" dirty="0"/>
              <a:t>IBR Fast Frequency Response (FFR)</a:t>
            </a:r>
          </a:p>
          <a:p>
            <a:pPr lvl="1"/>
            <a:r>
              <a:rPr lang="en-US" sz="1800" dirty="0"/>
              <a:t>AEP Presented on a NERC white paper regarding IBR FFR</a:t>
            </a:r>
          </a:p>
          <a:p>
            <a:pPr lvl="1"/>
            <a:r>
              <a:rPr lang="en-US" sz="1800" dirty="0"/>
              <a:t>This paper was discussed in the NERC Large Load Task Force</a:t>
            </a:r>
          </a:p>
          <a:p>
            <a:pPr lvl="1"/>
            <a:r>
              <a:rPr lang="en-US" sz="1800" dirty="0"/>
              <a:t>AEP echoed that NERC is seeing large load ride through issues across regions</a:t>
            </a:r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1780792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D08FC37-1CEF-BAB1-BB56-C3750229B9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24886714-86F2-4C7D-E84F-2921110C3AC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6ED20F-D2A8-5A7C-269B-AEE466E36D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Update, continued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C74D9C1E-D94C-85C0-FA75-211EC25B19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917F40-73BB-3FA7-C004-043A2E4D9E5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GO Projects in DWG Flat Start Case Build</a:t>
            </a:r>
          </a:p>
          <a:p>
            <a:pPr lvl="1"/>
            <a:r>
              <a:rPr lang="en-US" sz="1800" dirty="0"/>
              <a:t>Currently there is no cutoff date for adding generation into the Flat Start cases</a:t>
            </a:r>
          </a:p>
          <a:p>
            <a:pPr lvl="1"/>
            <a:r>
              <a:rPr lang="en-US" sz="1800" dirty="0"/>
              <a:t>DWG discussed this and agreed a cutoff Pass (like SSWG) is the best path</a:t>
            </a:r>
          </a:p>
          <a:p>
            <a:pPr lvl="1"/>
            <a:r>
              <a:rPr lang="en-US" sz="1800" dirty="0"/>
              <a:t>ERCOT and DWG will take this back and provide a recommendation next DWG meeting</a:t>
            </a:r>
          </a:p>
          <a:p>
            <a:endParaRPr lang="en-US" sz="2200" dirty="0"/>
          </a:p>
          <a:p>
            <a:r>
              <a:rPr lang="en-US" sz="2200" dirty="0"/>
              <a:t>Flat Start Case Development Update</a:t>
            </a:r>
          </a:p>
          <a:p>
            <a:pPr lvl="1"/>
            <a:r>
              <a:rPr lang="en-US" sz="1800" dirty="0"/>
              <a:t>Pass 2 Posted 11/1/2024</a:t>
            </a:r>
          </a:p>
          <a:p>
            <a:pPr lvl="1"/>
            <a:r>
              <a:rPr lang="en-US" sz="1800" dirty="0"/>
              <a:t>Recommend updating to PSSE 35.6.3 to avoid a bug</a:t>
            </a:r>
          </a:p>
          <a:p>
            <a:pPr lvl="1"/>
            <a:r>
              <a:rPr lang="en-US" sz="1800" dirty="0"/>
              <a:t>Significant increase of Extraordinary Dispatch (EXDS) units to meet load demand</a:t>
            </a:r>
          </a:p>
          <a:p>
            <a:pPr lvl="1"/>
            <a:r>
              <a:rPr lang="en-US" sz="1800" dirty="0"/>
              <a:t>DWG prefers to add EXDS units with dynamic models where available</a:t>
            </a:r>
          </a:p>
          <a:p>
            <a:pPr lvl="2"/>
            <a:r>
              <a:rPr lang="en-US" sz="1400" dirty="0"/>
              <a:t>If more generation is needed, create a plan to scale down large loads</a:t>
            </a:r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5218449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AD6EAF9-B799-8B88-55E2-3B3FCD76FC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Update, continued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A9C238-BA29-3D37-8820-B38AC4CB6AC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Advanced Grid Support (AGS) for Energy Storage Resources (ESR)</a:t>
            </a:r>
          </a:p>
          <a:p>
            <a:pPr lvl="1"/>
            <a:r>
              <a:rPr lang="en-US" sz="1800" dirty="0"/>
              <a:t>ERCOT presented on Advanced Grid Support for Energy Storage Resources</a:t>
            </a:r>
          </a:p>
          <a:p>
            <a:pPr lvl="1"/>
            <a:r>
              <a:rPr lang="en-US" sz="1800" dirty="0"/>
              <a:t>With minimum hardware impact, AGS-ESR can enhance grid stability, among other benefits</a:t>
            </a:r>
          </a:p>
          <a:p>
            <a:pPr lvl="1"/>
            <a:r>
              <a:rPr lang="en-US" sz="1800" dirty="0"/>
              <a:t>ERCOT plans to submit a PGRR and NOGRR in 2024</a:t>
            </a:r>
          </a:p>
          <a:p>
            <a:pPr marL="457200" lvl="1" indent="0">
              <a:buNone/>
            </a:pPr>
            <a:endParaRPr lang="en-US" sz="1800" dirty="0"/>
          </a:p>
          <a:p>
            <a:r>
              <a:rPr lang="en-US" sz="2200" dirty="0"/>
              <a:t>Large Load Stability Assessment</a:t>
            </a:r>
            <a:endParaRPr lang="en-US" sz="1400" dirty="0"/>
          </a:p>
          <a:p>
            <a:pPr lvl="1"/>
            <a:r>
              <a:rPr lang="en-US" sz="1800" dirty="0"/>
              <a:t>Topic was previously tabled at DWG due to lack of consensus</a:t>
            </a:r>
          </a:p>
          <a:p>
            <a:pPr lvl="1"/>
            <a:r>
              <a:rPr lang="en-US" sz="1800" dirty="0"/>
              <a:t>ERCOT presented some suggestions to survey loads and gather additional information</a:t>
            </a:r>
            <a:endParaRPr lang="en-US" sz="1400" dirty="0"/>
          </a:p>
          <a:p>
            <a:pPr lvl="1"/>
            <a:r>
              <a:rPr lang="en-US" sz="1800" dirty="0"/>
              <a:t>Oncor and Center Point opposed this with concerns of increased TSP burden</a:t>
            </a:r>
          </a:p>
          <a:p>
            <a:pPr lvl="1"/>
            <a:r>
              <a:rPr lang="en-US" sz="1800" dirty="0"/>
              <a:t>ERCOT also presented a screening methodology</a:t>
            </a:r>
          </a:p>
          <a:p>
            <a:pPr lvl="1"/>
            <a:r>
              <a:rPr lang="en-US" sz="1800" dirty="0"/>
              <a:t>DWG tabled the discussion and will reopen during December DWG meeting</a:t>
            </a:r>
          </a:p>
          <a:p>
            <a:endParaRPr lang="en-US" sz="2200" dirty="0"/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3005099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CB813B2-D508-9A8D-EA13-CCAC70212D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Update, continued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BD1933-EE36-DB55-F8F1-CB568E8402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Miscellaneous</a:t>
            </a:r>
          </a:p>
          <a:p>
            <a:pPr lvl="1"/>
            <a:r>
              <a:rPr lang="en-US" sz="1800" dirty="0"/>
              <a:t>Updated DWG PM Posted</a:t>
            </a:r>
          </a:p>
          <a:p>
            <a:pPr lvl="1"/>
            <a:r>
              <a:rPr lang="en-US" sz="1800" dirty="0"/>
              <a:t>Aditi </a:t>
            </a:r>
            <a:r>
              <a:rPr lang="en-US" sz="1800" dirty="0" err="1"/>
              <a:t>Upadjyay</a:t>
            </a:r>
            <a:r>
              <a:rPr lang="en-US" sz="1800" dirty="0"/>
              <a:t> (Lone Star Transmission) volunteered for DWG Vice chair in 2025</a:t>
            </a:r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42165995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3E3A85F-8A78-6DA5-725A-796BAA9B1D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Questions or Feedback?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42C1BF-500A-1F2A-FD15-55BD47998C4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endParaRPr lang="en-US" sz="2200"/>
          </a:p>
        </p:txBody>
      </p:sp>
    </p:spTree>
    <p:extLst>
      <p:ext uri="{BB962C8B-B14F-4D97-AF65-F5344CB8AC3E}">
        <p14:creationId xmlns:p14="http://schemas.microsoft.com/office/powerpoint/2010/main" val="27829113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141</TotalTime>
  <Words>350</Words>
  <Application>Microsoft Office PowerPoint</Application>
  <PresentationFormat>Widescreen</PresentationFormat>
  <Paragraphs>44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Aptos</vt:lpstr>
      <vt:lpstr>Aptos Display</vt:lpstr>
      <vt:lpstr>Arial</vt:lpstr>
      <vt:lpstr>Office Theme</vt:lpstr>
      <vt:lpstr>DWG Report to ROS</vt:lpstr>
      <vt:lpstr>DWG Update</vt:lpstr>
      <vt:lpstr>DWG Update, continued</vt:lpstr>
      <vt:lpstr>DWG Update, continued</vt:lpstr>
      <vt:lpstr>DWG Update, continued</vt:lpstr>
      <vt:lpstr>Questions or Feedback?</vt:lpstr>
    </vt:vector>
  </TitlesOfParts>
  <Company>City of Lubbock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DWG Report to ROS</dc:title>
  <dc:creator>Paul Koberlein</dc:creator>
  <cp:lastModifiedBy>Paul Koberlein</cp:lastModifiedBy>
  <cp:revision>4</cp:revision>
  <dcterms:created xsi:type="dcterms:W3CDTF">2024-02-23T16:39:21Z</dcterms:created>
  <dcterms:modified xsi:type="dcterms:W3CDTF">2024-10-31T14:56:19Z</dcterms:modified>
</cp:coreProperties>
</file>

<file path=docProps/thumbnail.jpeg>
</file>