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4"/>
  </p:sldMasterIdLst>
  <p:notesMasterIdLst>
    <p:notesMasterId r:id="rId9"/>
  </p:notesMasterIdLst>
  <p:sldIdLst>
    <p:sldId id="256" r:id="rId5"/>
    <p:sldId id="288" r:id="rId6"/>
    <p:sldId id="285" r:id="rId7"/>
    <p:sldId id="287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17" autoAdjust="0"/>
    <p:restoredTop sz="87310" autoAdjust="0"/>
  </p:normalViewPr>
  <p:slideViewPr>
    <p:cSldViewPr snapToGrid="0">
      <p:cViewPr varScale="1">
        <p:scale>
          <a:sx n="57" d="100"/>
          <a:sy n="57" d="100"/>
        </p:scale>
        <p:origin x="103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5EFAFA-34C6-4193-8439-F5DD41942FAD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74CDBA-CD6A-4A0A-8B97-F97DD661C2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822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8786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664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70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77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42937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550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463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8680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055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044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276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63E7EB-62E5-4854-A58A-BCE516D80C67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52599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80425-BFA3-4F76-A3D7-DC99BE53D0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232280"/>
          </a:xfrm>
        </p:spPr>
        <p:txBody>
          <a:bodyPr>
            <a:normAutofit fontScale="90000"/>
          </a:bodyPr>
          <a:lstStyle/>
          <a:p>
            <a:r>
              <a:rPr lang="en-US" dirty="0"/>
              <a:t>Congestion Management Working Group -</a:t>
            </a:r>
            <a:br>
              <a:rPr lang="en-US" sz="7200" dirty="0"/>
            </a:br>
            <a:r>
              <a:rPr lang="en-US" sz="6700" dirty="0"/>
              <a:t>10/14/2024 Meeting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E42BE5-C11C-48C6-B3FE-69A55D3E592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err="1"/>
              <a:t>november</a:t>
            </a:r>
            <a:r>
              <a:rPr lang="en-US" dirty="0"/>
              <a:t> 6, 2024</a:t>
            </a:r>
          </a:p>
          <a:p>
            <a:endParaRPr lang="en-US" dirty="0"/>
          </a:p>
          <a:p>
            <a:r>
              <a:rPr lang="en-US" dirty="0"/>
              <a:t>Alexandra miller, chair</a:t>
            </a:r>
          </a:p>
        </p:txBody>
      </p:sp>
    </p:spTree>
    <p:extLst>
      <p:ext uri="{BB962C8B-B14F-4D97-AF65-F5344CB8AC3E}">
        <p14:creationId xmlns:p14="http://schemas.microsoft.com/office/powerpoint/2010/main" val="161441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49CD09-6333-0053-523C-A8DAF6DA5F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80344" y="440268"/>
            <a:ext cx="10058400" cy="1372864"/>
          </a:xfrm>
        </p:spPr>
        <p:txBody>
          <a:bodyPr>
            <a:normAutofit/>
          </a:bodyPr>
          <a:lstStyle/>
          <a:p>
            <a:r>
              <a:rPr lang="en-US" sz="4800" dirty="0"/>
              <a:t>NPRR1230 Methodology for Setting Transmission Shadow Price Caps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7312A9-53C1-D5A9-F554-1DB3ACAC44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80344" y="2013802"/>
            <a:ext cx="10058400" cy="4403930"/>
          </a:xfrm>
        </p:spPr>
        <p:txBody>
          <a:bodyPr>
            <a:normAutofit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TAC Requested periodic updates to stakeholders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Recap of Purpose of NPRR1230 to better manage the South Texas Export IROLs, implemented October 1.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Example of August 19, 2024, IROL violated which SCED would have been able to solve with higher Shadow Prices, with the Rerun impact being </a:t>
            </a:r>
            <a:r>
              <a:rPr lang="en-US" sz="2200" dirty="0"/>
              <a:t>both increased congestion cost and increased system lambda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Suggestions for future updates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Question about comparing total cost of this solution compared with out of market HDL overrides – confirm financial impact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Continue with updates to show that this solution is effective in managing violations</a:t>
            </a:r>
          </a:p>
          <a:p>
            <a:pPr>
              <a:buFont typeface="Courier New" panose="02070309020205020404" pitchFamily="49" charset="0"/>
              <a:buChar char="o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5621228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49CD09-6333-0053-523C-A8DAF6DA5F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CRR Long Term Auction Solution Time, Transaction Limits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7312A9-53C1-D5A9-F554-1DB3ACAC44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845733"/>
            <a:ext cx="10058400" cy="4470400"/>
          </a:xfrm>
        </p:spPr>
        <p:txBody>
          <a:bodyPr>
            <a:normAutofit fontScale="92500" lnSpcReduction="10000"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200" dirty="0"/>
              <a:t>Putting in place Administrative guardrails</a:t>
            </a:r>
            <a:r>
              <a:rPr lang="en-US" sz="2400" dirty="0"/>
              <a:t>: </a:t>
            </a:r>
            <a:r>
              <a:rPr lang="en-US" sz="2200" dirty="0"/>
              <a:t>TOU limits and Lowering bids per account holder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Will propose NPRR to enable market operations to specify limits for each auction with notice to avoid a single conservative limit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200" dirty="0"/>
              <a:t>Market Incentives: minimum bid price; and unawarded bid fee - </a:t>
            </a:r>
            <a:r>
              <a:rPr lang="en-US" sz="2000" dirty="0"/>
              <a:t>Pausing pursuit of these options while other options are explored first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200" dirty="0"/>
              <a:t>Increasing performance: removing multi-month product; or scaling percentages for LTA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Studying impact of removing multi-month product – preliminary results are promising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NPRR will be introduced after additional testing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200" dirty="0"/>
              <a:t>Other Identified Options: pricing report to curb price discovery participation; a new TOU super peak obligation to avoid some option bidding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Working with vendor to explore pricing report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Request for more discussion next month on super peak TOU concept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200" dirty="0"/>
              <a:t>Request for ongoing updates on solution times, ongoing improvements, and challenges</a:t>
            </a:r>
          </a:p>
        </p:txBody>
      </p:sp>
    </p:spTree>
    <p:extLst>
      <p:ext uri="{BB962C8B-B14F-4D97-AF65-F5344CB8AC3E}">
        <p14:creationId xmlns:p14="http://schemas.microsoft.com/office/powerpoint/2010/main" val="25253078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9B0FFC-3847-AAAF-1AE1-0F6B99E5B3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7280" y="286603"/>
            <a:ext cx="10818494" cy="1450757"/>
          </a:xfrm>
        </p:spPr>
        <p:txBody>
          <a:bodyPr>
            <a:normAutofit fontScale="90000"/>
          </a:bodyPr>
          <a:lstStyle/>
          <a:p>
            <a:r>
              <a:rPr lang="en-US" sz="4000" dirty="0"/>
              <a:t>NPRR 1214 Reliability Deployment Price Adder Fix to Provide Locational Price Signals, Reduce Uplift and Risk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40E5C0-4DEE-635D-196B-E6B797FE1FA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Draft comments discussed - Sponsor and ERCOT coordinating to adjust the language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Changes to incorporate ERCOT feedback include: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5 minute rather than 60 minute RDPA run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Clarity on DC tie export curtailment modeled as energy storage resource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Edits to revert to current rules before RTC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Added ESRs to the indifference payment calculation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Keep settlement equations at a 15 minute interval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No stakeholder questions or comments</a:t>
            </a:r>
          </a:p>
          <a:p>
            <a:pPr lvl="1">
              <a:buFont typeface="Courier New" panose="02070309020205020404" pitchFamily="49" charset="0"/>
              <a:buChar char="o"/>
            </a:pPr>
            <a:endParaRPr lang="en-US" dirty="0"/>
          </a:p>
          <a:p>
            <a:pPr>
              <a:buFont typeface="Courier New" panose="02070309020205020404" pitchFamily="49" charset="0"/>
              <a:buChar char="o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5852530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16BF004497F87479DAD31F00AF725C6" ma:contentTypeVersion="11" ma:contentTypeDescription="Create a new document." ma:contentTypeScope="" ma:versionID="3ab0190e023d7e5aafc33e46ba37906b">
  <xsd:schema xmlns:xsd="http://www.w3.org/2001/XMLSchema" xmlns:xs="http://www.w3.org/2001/XMLSchema" xmlns:p="http://schemas.microsoft.com/office/2006/metadata/properties" xmlns:ns3="4345d1df-5d12-4f7e-b776-008b25f27986" xmlns:ns4="74773060-95be-4758-a20e-6e2cb91bc751" targetNamespace="http://schemas.microsoft.com/office/2006/metadata/properties" ma:root="true" ma:fieldsID="666fe65660b28134fc1fceb1ad30ea0e" ns3:_="" ns4:_="">
    <xsd:import namespace="4345d1df-5d12-4f7e-b776-008b25f27986"/>
    <xsd:import namespace="74773060-95be-4758-a20e-6e2cb91bc75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345d1df-5d12-4f7e-b776-008b25f2798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4773060-95be-4758-a20e-6e2cb91bc751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938B4D0-C359-4FA3-8BF1-2E9184C77F70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B4B11B8E-E5F0-4984-885F-01D3E6F11BE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345d1df-5d12-4f7e-b776-008b25f27986"/>
    <ds:schemaRef ds:uri="74773060-95be-4758-a20e-6e2cb91bc75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38DB13F-86D2-4716-9AB2-253CE0661DC7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26096</TotalTime>
  <Words>354</Words>
  <Application>Microsoft Office PowerPoint</Application>
  <PresentationFormat>Widescreen</PresentationFormat>
  <Paragraphs>31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Calibri</vt:lpstr>
      <vt:lpstr>Calibri Light</vt:lpstr>
      <vt:lpstr>Courier New</vt:lpstr>
      <vt:lpstr>Retrospect</vt:lpstr>
      <vt:lpstr>Congestion Management Working Group - 10/14/2024 Meeting Update</vt:lpstr>
      <vt:lpstr>NPRR1230 Methodology for Setting Transmission Shadow Price Caps</vt:lpstr>
      <vt:lpstr>CRR Long Term Auction Solution Time, Transaction Limits</vt:lpstr>
      <vt:lpstr>NPRR 1214 Reliability Deployment Price Adder Fix to Provide Locational Price Signals, Reduce Uplift and Risk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Congestion Management Working Group</dc:title>
  <dc:creator>Morris, Sandra</dc:creator>
  <cp:lastModifiedBy>Joint Commenters 10222024</cp:lastModifiedBy>
  <cp:revision>58</cp:revision>
  <dcterms:created xsi:type="dcterms:W3CDTF">2019-09-10T19:44:15Z</dcterms:created>
  <dcterms:modified xsi:type="dcterms:W3CDTF">2024-10-31T16:48:48Z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0x010100816BF004497F87479DAD31F00AF725C6</vt:lpwstr>
  </property>
  <property fmtid="{D5CDD505-2E9C-101B-9397-08002B2CF9AE}" pid="3" name="MSIP_Label_dfe1a8d7-e404-4561-a6ce-09441972395c_Enabled">
    <vt:lpwstr>true</vt:lpwstr>
  </property>
  <property fmtid="{D5CDD505-2E9C-101B-9397-08002B2CF9AE}" pid="4" name="MSIP_Label_dfe1a8d7-e404-4561-a6ce-09441972395c_SetDate">
    <vt:lpwstr>2023-11-13T15:48:02Z</vt:lpwstr>
  </property>
  <property fmtid="{D5CDD505-2E9C-101B-9397-08002B2CF9AE}" pid="5" name="MSIP_Label_dfe1a8d7-e404-4561-a6ce-09441972395c_Method">
    <vt:lpwstr>Standard</vt:lpwstr>
  </property>
  <property fmtid="{D5CDD505-2E9C-101B-9397-08002B2CF9AE}" pid="6" name="MSIP_Label_dfe1a8d7-e404-4561-a6ce-09441972395c_Name">
    <vt:lpwstr>Company Confidential Information</vt:lpwstr>
  </property>
  <property fmtid="{D5CDD505-2E9C-101B-9397-08002B2CF9AE}" pid="7" name="MSIP_Label_dfe1a8d7-e404-4561-a6ce-09441972395c_SiteId">
    <vt:lpwstr>d8fb9c07-c19e-4e8c-a1cb-717cd3cf8ffe</vt:lpwstr>
  </property>
  <property fmtid="{D5CDD505-2E9C-101B-9397-08002B2CF9AE}" pid="8" name="MSIP_Label_dfe1a8d7-e404-4561-a6ce-09441972395c_ActionId">
    <vt:lpwstr>adbf3881-2480-45db-b801-1987df6fe63f</vt:lpwstr>
  </property>
  <property fmtid="{D5CDD505-2E9C-101B-9397-08002B2CF9AE}" pid="9" name="MSIP_Label_dfe1a8d7-e404-4561-a6ce-09441972395c_ContentBits">
    <vt:lpwstr>0</vt:lpwstr>
  </property>
  <property fmtid="{D5CDD505-2E9C-101B-9397-08002B2CF9AE}" pid="10" name="MSIP_Label_00b5fe95-8f20-4bf1-a4bc-7cba4c4dcd39_Enabled">
    <vt:lpwstr>true</vt:lpwstr>
  </property>
  <property fmtid="{D5CDD505-2E9C-101B-9397-08002B2CF9AE}" pid="11" name="MSIP_Label_00b5fe95-8f20-4bf1-a4bc-7cba4c4dcd39_SetDate">
    <vt:lpwstr>2024-02-29T18:06:38Z</vt:lpwstr>
  </property>
  <property fmtid="{D5CDD505-2E9C-101B-9397-08002B2CF9AE}" pid="12" name="MSIP_Label_00b5fe95-8f20-4bf1-a4bc-7cba4c4dcd39_Method">
    <vt:lpwstr>Standard</vt:lpwstr>
  </property>
  <property fmtid="{D5CDD505-2E9C-101B-9397-08002B2CF9AE}" pid="13" name="MSIP_Label_00b5fe95-8f20-4bf1-a4bc-7cba4c4dcd39_Name">
    <vt:lpwstr>Internal access</vt:lpwstr>
  </property>
  <property fmtid="{D5CDD505-2E9C-101B-9397-08002B2CF9AE}" pid="14" name="MSIP_Label_00b5fe95-8f20-4bf1-a4bc-7cba4c4dcd39_SiteId">
    <vt:lpwstr>34c5e68e-b374-47fe-91da-0e3d638792fb</vt:lpwstr>
  </property>
  <property fmtid="{D5CDD505-2E9C-101B-9397-08002B2CF9AE}" pid="15" name="MSIP_Label_00b5fe95-8f20-4bf1-a4bc-7cba4c4dcd39_ActionId">
    <vt:lpwstr>a8cc2449-53cf-4d23-a1e2-531234fd10b6</vt:lpwstr>
  </property>
  <property fmtid="{D5CDD505-2E9C-101B-9397-08002B2CF9AE}" pid="16" name="MSIP_Label_00b5fe95-8f20-4bf1-a4bc-7cba4c4dcd39_ContentBits">
    <vt:lpwstr>0</vt:lpwstr>
  </property>
</Properties>
</file>

<file path=docProps/thumbnail.jpeg>
</file>