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Paul Koberlein – DWG Chair</a:t>
            </a:r>
          </a:p>
          <a:p>
            <a:pPr algn="l"/>
            <a:r>
              <a:rPr lang="en-US" dirty="0"/>
              <a:t>November 7th, 2024</a:t>
            </a:r>
          </a:p>
          <a:p>
            <a:pPr algn="l"/>
            <a:endParaRPr lang="en-US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DWG </a:t>
            </a:r>
            <a:r>
              <a:rPr lang="en-US" sz="2200" dirty="0" err="1"/>
              <a:t>WebEx</a:t>
            </a:r>
            <a:r>
              <a:rPr lang="en-US" sz="2200" dirty="0"/>
              <a:t> meeting held on 10/22/2024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Large Load Ride Through Events</a:t>
            </a:r>
          </a:p>
          <a:p>
            <a:pPr lvl="1"/>
            <a:r>
              <a:rPr lang="en-US" sz="1800" dirty="0"/>
              <a:t>ERCOT Presented on Large Load reduction and loss events from 2020-present</a:t>
            </a:r>
          </a:p>
          <a:p>
            <a:pPr lvl="1"/>
            <a:r>
              <a:rPr lang="en-US" sz="1800" dirty="0"/>
              <a:t>Events have happened in multiple areas in the ERCOT footprint</a:t>
            </a:r>
          </a:p>
          <a:p>
            <a:pPr lvl="1"/>
            <a:r>
              <a:rPr lang="en-US" sz="1800" dirty="0"/>
              <a:t>There is a potential risk in the Far West Weather Zone in the event of 345kV faults</a:t>
            </a:r>
          </a:p>
          <a:p>
            <a:endParaRPr lang="en-US" sz="2200" dirty="0"/>
          </a:p>
          <a:p>
            <a:r>
              <a:rPr lang="en-US" sz="2200" dirty="0"/>
              <a:t>IBR Fast Frequency Response (FFR)</a:t>
            </a:r>
          </a:p>
          <a:p>
            <a:pPr lvl="1"/>
            <a:r>
              <a:rPr lang="en-US" sz="1800" dirty="0"/>
              <a:t>AEP Presented on a NERC white paper regarding IBR FFR</a:t>
            </a:r>
          </a:p>
          <a:p>
            <a:pPr lvl="1"/>
            <a:r>
              <a:rPr lang="en-US" sz="1800" dirty="0"/>
              <a:t>This paper was discussed in the NERC Large Load Task Force</a:t>
            </a:r>
          </a:p>
          <a:p>
            <a:pPr lvl="1"/>
            <a:r>
              <a:rPr lang="en-US" sz="1800" dirty="0"/>
              <a:t>AEP echoed that NERC is seeing large load ride through issues across regions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08FC37-1CEF-BAB1-BB56-C3750229B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4886714-86F2-4C7D-E84F-2921110C3A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ED20F-D2A8-5A7C-269B-AEE466E36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C74D9C1E-D94C-85C0-FA75-211EC25B1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17F40-73BB-3FA7-C004-043A2E4D9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GO Projects in DWG Flat Start Case Build</a:t>
            </a:r>
          </a:p>
          <a:p>
            <a:pPr lvl="1"/>
            <a:r>
              <a:rPr lang="en-US" sz="1800" dirty="0"/>
              <a:t>Currently there is no cutoff date for adding generation into the Flat Start cases</a:t>
            </a:r>
          </a:p>
          <a:p>
            <a:pPr lvl="1"/>
            <a:r>
              <a:rPr lang="en-US" sz="1800" dirty="0"/>
              <a:t>DWG discussed this and agreed a cutoff Pass (like SSWG) is the best path</a:t>
            </a:r>
          </a:p>
          <a:p>
            <a:pPr lvl="1"/>
            <a:r>
              <a:rPr lang="en-US" sz="1800" dirty="0"/>
              <a:t>ERCOT and DWG will take this back and provide a recommendation next DWG meeting</a:t>
            </a:r>
          </a:p>
          <a:p>
            <a:endParaRPr lang="en-US" sz="2200" dirty="0"/>
          </a:p>
          <a:p>
            <a:r>
              <a:rPr lang="en-US" sz="2200" dirty="0"/>
              <a:t>Flat Start Case Development Update</a:t>
            </a:r>
          </a:p>
          <a:p>
            <a:pPr lvl="1"/>
            <a:r>
              <a:rPr lang="en-US" sz="1800" dirty="0"/>
              <a:t>Pass 2 Posted 11/1/2024</a:t>
            </a:r>
          </a:p>
          <a:p>
            <a:pPr lvl="1"/>
            <a:r>
              <a:rPr lang="en-US" sz="1800" dirty="0"/>
              <a:t>Recommend updating to PSSE 35.6.3 to avoid a bug</a:t>
            </a:r>
          </a:p>
          <a:p>
            <a:pPr lvl="1"/>
            <a:r>
              <a:rPr lang="en-US" sz="1800" dirty="0"/>
              <a:t>Significant increase of Extraordinary Dispatch (EXDS) units to meet load demand</a:t>
            </a:r>
          </a:p>
          <a:p>
            <a:pPr lvl="1"/>
            <a:r>
              <a:rPr lang="en-US" sz="1800" dirty="0"/>
              <a:t>DWG prefers to add EXDS units with dynamic models where available</a:t>
            </a:r>
          </a:p>
          <a:p>
            <a:pPr lvl="2"/>
            <a:r>
              <a:rPr lang="en-US" sz="1400" dirty="0"/>
              <a:t>If more generation is needed, create a plan to scale down large loads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2184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6EAF9-B799-8B88-55E2-3B3FCD76F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C238-BA29-3D37-8820-B38AC4CB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Advanced Grid Support (AGS) for Energy Storage Resources (ESR)</a:t>
            </a:r>
          </a:p>
          <a:p>
            <a:pPr lvl="1"/>
            <a:r>
              <a:rPr lang="en-US" sz="1800" dirty="0"/>
              <a:t>ERCOT presented on Advanced Grid Support for Energy Storage Resources</a:t>
            </a:r>
          </a:p>
          <a:p>
            <a:pPr lvl="1"/>
            <a:r>
              <a:rPr lang="en-US" sz="1800" dirty="0"/>
              <a:t>With minimum hardware impact, AGS-ESR can enhance grid stability, among other benefits</a:t>
            </a:r>
          </a:p>
          <a:p>
            <a:pPr lvl="1"/>
            <a:r>
              <a:rPr lang="en-US" sz="1800" dirty="0"/>
              <a:t>ERCOT plans to submit a PGRR and NOGRR in 2024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200" dirty="0"/>
              <a:t>Large Load Stability Assessment</a:t>
            </a:r>
            <a:endParaRPr lang="en-US" sz="1400" dirty="0"/>
          </a:p>
          <a:p>
            <a:pPr lvl="1"/>
            <a:r>
              <a:rPr lang="en-US" sz="1800" dirty="0"/>
              <a:t>Topic was previously tabled at DWG due to lack of consensus</a:t>
            </a:r>
          </a:p>
          <a:p>
            <a:pPr lvl="1"/>
            <a:r>
              <a:rPr lang="en-US" sz="1800" dirty="0"/>
              <a:t>ERCOT presented some suggestions to survey loads and gather additional information</a:t>
            </a:r>
            <a:endParaRPr lang="en-US" sz="1400" dirty="0"/>
          </a:p>
          <a:p>
            <a:pPr lvl="1"/>
            <a:r>
              <a:rPr lang="en-US" sz="1800" dirty="0"/>
              <a:t>Oncor and Center Point opposed this with concerns of increased TSP burden</a:t>
            </a:r>
          </a:p>
          <a:p>
            <a:pPr lvl="1"/>
            <a:r>
              <a:rPr lang="en-US" sz="1800" dirty="0"/>
              <a:t>ERCOT also presented a screening methodology</a:t>
            </a:r>
          </a:p>
          <a:p>
            <a:pPr lvl="1"/>
            <a:r>
              <a:rPr lang="en-US" sz="1800" dirty="0"/>
              <a:t>DWG tabled the discussion and will reopen during December DWG meeting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00509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B813B2-D508-9A8D-EA13-CCAC7021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D1933-EE36-DB55-F8F1-CB568E84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Miscellaneous</a:t>
            </a:r>
          </a:p>
          <a:p>
            <a:pPr lvl="1"/>
            <a:r>
              <a:rPr lang="en-US" sz="1800" dirty="0"/>
              <a:t>Updated DWG PM Posted</a:t>
            </a:r>
          </a:p>
          <a:p>
            <a:pPr lvl="1"/>
            <a:r>
              <a:rPr lang="en-US" sz="1800" dirty="0"/>
              <a:t>Aditi </a:t>
            </a:r>
            <a:r>
              <a:rPr lang="en-US" sz="1800" dirty="0" err="1"/>
              <a:t>Upadjyay</a:t>
            </a:r>
            <a:r>
              <a:rPr lang="en-US" sz="1800" dirty="0"/>
              <a:t> (Lone Star Transmission) volunteered for DWG Vice chair in 2025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1659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E3A85F-8A78-6DA5-725A-796BAA9B1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Questions or Feedback?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2C1BF-500A-1F2A-FD15-55BD47998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782911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350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DWG Report to ROS</vt:lpstr>
      <vt:lpstr>DWG Update</vt:lpstr>
      <vt:lpstr>DWG Update, continued</vt:lpstr>
      <vt:lpstr>DWG Update, continued</vt:lpstr>
      <vt:lpstr>DWG Update, continued</vt:lpstr>
      <vt:lpstr>Questions or Feedback?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Paul Koberlein</cp:lastModifiedBy>
  <cp:revision>4</cp:revision>
  <dcterms:created xsi:type="dcterms:W3CDTF">2024-02-23T16:39:21Z</dcterms:created>
  <dcterms:modified xsi:type="dcterms:W3CDTF">2024-10-31T14:56:19Z</dcterms:modified>
</cp:coreProperties>
</file>